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4"/>
  </p:notesMasterIdLst>
  <p:handoutMasterIdLst>
    <p:handoutMasterId r:id="rId15"/>
  </p:handoutMasterIdLst>
  <p:sldIdLst>
    <p:sldId id="312" r:id="rId5"/>
    <p:sldId id="304" r:id="rId6"/>
    <p:sldId id="307" r:id="rId7"/>
    <p:sldId id="281" r:id="rId8"/>
    <p:sldId id="282" r:id="rId9"/>
    <p:sldId id="319" r:id="rId10"/>
    <p:sldId id="323" r:id="rId11"/>
    <p:sldId id="321" r:id="rId12"/>
    <p:sldId id="297"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117D95C-28C4-420D-B89F-EA268C9DE9C4}">
          <p14:sldIdLst>
            <p14:sldId id="312"/>
            <p14:sldId id="304"/>
            <p14:sldId id="307"/>
            <p14:sldId id="281"/>
            <p14:sldId id="282"/>
            <p14:sldId id="319"/>
          </p14:sldIdLst>
        </p14:section>
        <p14:section name="Untitled Section" id="{839653A8-812B-4EBF-8DDA-376D512E2B15}">
          <p14:sldIdLst>
            <p14:sldId id="323"/>
            <p14:sldId id="321"/>
            <p14:sldId id="297"/>
          </p14:sldIdLst>
        </p14:section>
      </p14:sectionLst>
    </p:ex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5388" autoAdjust="0"/>
  </p:normalViewPr>
  <p:slideViewPr>
    <p:cSldViewPr snapToGrid="0" snapToObject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7CD50-49D5-9599-94FA-90BD8DC6C8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C31E04-35E3-FA9C-38DC-ABE266C01942}"/>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231D9EB7-85A9-FFEA-E254-1D74D1E5AF3E}"/>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317427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Feature Engineering Using Snowflake and Feature Stores </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5368414" cy="3207344"/>
          </a:xfrm>
        </p:spPr>
        <p:txBody>
          <a:bodyPr>
            <a:normAutofit fontScale="92500" lnSpcReduction="20000"/>
          </a:bodyPr>
          <a:lstStyle/>
          <a:p>
            <a:r>
              <a:rPr lang="en-US" dirty="0"/>
              <a:t>1. Introduction to Feature Engineering </a:t>
            </a:r>
          </a:p>
          <a:p>
            <a:r>
              <a:rPr lang="en-US" dirty="0"/>
              <a:t>2. Using Snowflake for Data Storage &amp; Processing </a:t>
            </a:r>
          </a:p>
          <a:p>
            <a:r>
              <a:rPr lang="en-IN" dirty="0"/>
              <a:t>3. Feature Store Concepts </a:t>
            </a:r>
            <a:endParaRPr lang="en-US" dirty="0"/>
          </a:p>
          <a:p>
            <a:r>
              <a:rPr lang="en-US" dirty="0"/>
              <a:t>4. Implementing Feature Engineering with        Snowflake &amp; Feature Store </a:t>
            </a:r>
          </a:p>
          <a:p>
            <a:r>
              <a:rPr lang="en-IN" dirty="0"/>
              <a:t>5. Practical Task </a:t>
            </a:r>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2553453" y="0"/>
            <a:ext cx="6433231" cy="496896"/>
          </a:xfrm>
        </p:spPr>
        <p:txBody>
          <a:bodyPr/>
          <a:lstStyle/>
          <a:p>
            <a:r>
              <a:rPr lang="en-US" sz="2000" dirty="0"/>
              <a:t> Introduction to Feature Engineering </a:t>
            </a:r>
            <a:endParaRPr lang="en-US" dirty="0"/>
          </a:p>
        </p:txBody>
      </p:sp>
      <p:sp>
        <p:nvSpPr>
          <p:cNvPr id="13" name="Text Placeholder 12">
            <a:extLst>
              <a:ext uri="{FF2B5EF4-FFF2-40B4-BE49-F238E27FC236}">
                <a16:creationId xmlns:a16="http://schemas.microsoft.com/office/drawing/2014/main" id="{D3A437F5-7E0B-7D7C-9BEB-947A658A1BE9}"/>
              </a:ext>
            </a:extLst>
          </p:cNvPr>
          <p:cNvSpPr>
            <a:spLocks noGrp="1"/>
          </p:cNvSpPr>
          <p:nvPr>
            <p:ph type="body" sz="quarter" idx="13"/>
          </p:nvPr>
        </p:nvSpPr>
        <p:spPr>
          <a:xfrm>
            <a:off x="1481738" y="571983"/>
            <a:ext cx="3218081" cy="3704266"/>
          </a:xfrm>
        </p:spPr>
        <p:txBody>
          <a:bodyPr/>
          <a:lstStyle/>
          <a:p>
            <a:r>
              <a:rPr lang="en-US" b="1" dirty="0"/>
              <a:t>What is Feature Engineering?</a:t>
            </a:r>
            <a:endParaRPr lang="en-US" dirty="0"/>
          </a:p>
          <a:p>
            <a:r>
              <a:rPr lang="en-US" dirty="0"/>
              <a:t>Feature engineering is the process of </a:t>
            </a:r>
            <a:r>
              <a:rPr lang="en-US" b="1" i="1" dirty="0"/>
              <a:t>taking raw data and turning it into meaningful information</a:t>
            </a:r>
            <a:r>
              <a:rPr lang="en-US" i="1" dirty="0"/>
              <a:t> </a:t>
            </a:r>
            <a:r>
              <a:rPr lang="en-US" dirty="0"/>
              <a:t>that a machine learning model can use.</a:t>
            </a:r>
          </a:p>
          <a:p>
            <a:r>
              <a:rPr lang="en-US" dirty="0"/>
              <a:t>Think of it like making ingredients ready before cooking. Raw data is like raw vegetables; feature engineering is chopping, cleaning, and preparing them to make a tasty dish.</a:t>
            </a:r>
          </a:p>
          <a:p>
            <a:r>
              <a:rPr lang="en-US" b="1" dirty="0"/>
              <a:t>Why is it important?</a:t>
            </a:r>
            <a:endParaRPr lang="en-US" dirty="0"/>
          </a:p>
          <a:p>
            <a:r>
              <a:rPr lang="en-US" b="1" i="1" dirty="0"/>
              <a:t>Better features </a:t>
            </a:r>
            <a:r>
              <a:rPr lang="en-US" dirty="0"/>
              <a:t>→ better machine learning predictions.</a:t>
            </a:r>
          </a:p>
          <a:p>
            <a:r>
              <a:rPr lang="en-US" dirty="0"/>
              <a:t>Without good features, even smart algorithms may fail.</a:t>
            </a:r>
          </a:p>
          <a:p>
            <a:endParaRPr lang="en-IN" dirty="0"/>
          </a:p>
        </p:txBody>
      </p:sp>
      <p:sp>
        <p:nvSpPr>
          <p:cNvPr id="12" name="Content Placeholder 11">
            <a:extLst>
              <a:ext uri="{FF2B5EF4-FFF2-40B4-BE49-F238E27FC236}">
                <a16:creationId xmlns:a16="http://schemas.microsoft.com/office/drawing/2014/main" id="{9F0F6017-9AFA-3260-4C82-963034DF3099}"/>
              </a:ext>
            </a:extLst>
          </p:cNvPr>
          <p:cNvSpPr>
            <a:spLocks noGrp="1"/>
          </p:cNvSpPr>
          <p:nvPr>
            <p:ph sz="half" idx="1"/>
          </p:nvPr>
        </p:nvSpPr>
        <p:spPr>
          <a:xfrm>
            <a:off x="4870844" y="768629"/>
            <a:ext cx="6345893" cy="5474855"/>
          </a:xfrm>
        </p:spPr>
        <p:txBody>
          <a:bodyPr>
            <a:normAutofit lnSpcReduction="10000"/>
          </a:bodyPr>
          <a:lstStyle/>
          <a:p>
            <a:pPr marL="0" indent="0">
              <a:buNone/>
            </a:pPr>
            <a:r>
              <a:rPr lang="en-US" b="1" dirty="0"/>
              <a:t>Types of Feature Engineering:</a:t>
            </a:r>
          </a:p>
          <a:p>
            <a:pPr marL="0" indent="0">
              <a:buNone/>
            </a:pPr>
            <a:endParaRPr lang="en-US" dirty="0"/>
          </a:p>
          <a:p>
            <a:r>
              <a:rPr lang="en-US" b="1" dirty="0"/>
              <a:t>Normalization/Scaling:</a:t>
            </a:r>
            <a:endParaRPr lang="en-US" dirty="0"/>
          </a:p>
          <a:p>
            <a:pPr lvl="1"/>
            <a:r>
              <a:rPr lang="en-US" dirty="0"/>
              <a:t>Makes </a:t>
            </a:r>
            <a:r>
              <a:rPr lang="en-US" b="1" i="1" dirty="0"/>
              <a:t>numbers smaller or bigger </a:t>
            </a:r>
            <a:r>
              <a:rPr lang="en-US" dirty="0"/>
              <a:t>so they’re all in the same range.</a:t>
            </a:r>
          </a:p>
          <a:p>
            <a:pPr lvl="1"/>
            <a:r>
              <a:rPr lang="en-US" dirty="0"/>
              <a:t>Example: Test scores from 0-100 → 0-1 scale.</a:t>
            </a:r>
            <a:br>
              <a:rPr lang="en-US" dirty="0"/>
            </a:br>
            <a:endParaRPr lang="en-US" dirty="0"/>
          </a:p>
          <a:p>
            <a:r>
              <a:rPr lang="en-US" b="1" dirty="0"/>
              <a:t>Encoding Categorical Data:</a:t>
            </a:r>
            <a:endParaRPr lang="en-US" dirty="0"/>
          </a:p>
          <a:p>
            <a:pPr lvl="1"/>
            <a:r>
              <a:rPr lang="en-US" dirty="0"/>
              <a:t>Convert </a:t>
            </a:r>
            <a:r>
              <a:rPr lang="en-US" b="1" i="1" dirty="0"/>
              <a:t>words into numbers</a:t>
            </a:r>
            <a:r>
              <a:rPr lang="en-US" i="1" dirty="0"/>
              <a:t>.</a:t>
            </a:r>
          </a:p>
          <a:p>
            <a:pPr lvl="1"/>
            <a:r>
              <a:rPr lang="en-US" dirty="0"/>
              <a:t>Example: "Red", "Green", "Blue" → 0, 1, 2.</a:t>
            </a:r>
            <a:br>
              <a:rPr lang="en-US" dirty="0"/>
            </a:br>
            <a:endParaRPr lang="en-US" dirty="0"/>
          </a:p>
          <a:p>
            <a:r>
              <a:rPr lang="en-US" b="1" dirty="0"/>
              <a:t>Aggregations:</a:t>
            </a:r>
            <a:endParaRPr lang="en-US" dirty="0"/>
          </a:p>
          <a:p>
            <a:pPr lvl="1"/>
            <a:r>
              <a:rPr lang="en-US" b="1" i="1" dirty="0"/>
              <a:t>Summarize data </a:t>
            </a:r>
            <a:r>
              <a:rPr lang="en-US" dirty="0"/>
              <a:t>over time or groups.</a:t>
            </a:r>
          </a:p>
          <a:p>
            <a:pPr lvl="1"/>
            <a:r>
              <a:rPr lang="en-US" dirty="0"/>
              <a:t>Example: Average attendance over a semester.</a:t>
            </a:r>
            <a:br>
              <a:rPr lang="en-US" dirty="0"/>
            </a:br>
            <a:endParaRPr lang="en-US" dirty="0"/>
          </a:p>
          <a:p>
            <a:r>
              <a:rPr lang="en-US" b="1" dirty="0"/>
              <a:t>Time-based Features:</a:t>
            </a:r>
            <a:endParaRPr lang="en-US" dirty="0"/>
          </a:p>
          <a:p>
            <a:pPr lvl="1"/>
            <a:r>
              <a:rPr lang="en-US" b="1" i="1" dirty="0"/>
              <a:t>Extract useful information</a:t>
            </a:r>
            <a:r>
              <a:rPr lang="en-US" i="1" dirty="0"/>
              <a:t> </a:t>
            </a:r>
            <a:r>
              <a:rPr lang="en-US" dirty="0"/>
              <a:t>from dates or times.</a:t>
            </a:r>
          </a:p>
          <a:p>
            <a:pPr lvl="1"/>
            <a:r>
              <a:rPr lang="en-US" dirty="0"/>
              <a:t>Example: Day of week, month, season.</a:t>
            </a:r>
          </a:p>
          <a:p>
            <a:endParaRPr lang="en-IN" dirty="0"/>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400" y="965393"/>
            <a:ext cx="8603226" cy="45719"/>
          </a:xfrm>
        </p:spPr>
        <p:txBody>
          <a:bodyPr/>
          <a:lstStyle/>
          <a:p>
            <a:r>
              <a:rPr lang="en-US" sz="2000" dirty="0"/>
              <a:t>Using Snowflake for Data Storage &amp; Processing </a:t>
            </a:r>
            <a:br>
              <a:rPr lang="en-US" dirty="0"/>
            </a:br>
            <a:endParaRPr lang="en-US" dirty="0"/>
          </a:p>
        </p:txBody>
      </p:sp>
      <p:sp>
        <p:nvSpPr>
          <p:cNvPr id="4" name="Content Placeholder 3">
            <a:extLst>
              <a:ext uri="{FF2B5EF4-FFF2-40B4-BE49-F238E27FC236}">
                <a16:creationId xmlns:a16="http://schemas.microsoft.com/office/drawing/2014/main" id="{5A958272-34AC-3B26-004B-DCF73F3EAE2A}"/>
              </a:ext>
            </a:extLst>
          </p:cNvPr>
          <p:cNvSpPr>
            <a:spLocks noGrp="1"/>
          </p:cNvSpPr>
          <p:nvPr>
            <p:ph sz="half" idx="15"/>
          </p:nvPr>
        </p:nvSpPr>
        <p:spPr>
          <a:xfrm>
            <a:off x="373627" y="582382"/>
            <a:ext cx="3548590" cy="3763476"/>
          </a:xfrm>
        </p:spPr>
        <p:txBody>
          <a:bodyPr>
            <a:normAutofit fontScale="85000" lnSpcReduction="20000"/>
          </a:bodyPr>
          <a:lstStyle/>
          <a:p>
            <a:pPr marL="0" indent="0">
              <a:buNone/>
            </a:pPr>
            <a:r>
              <a:rPr lang="en-US" sz="1900" b="1" dirty="0"/>
              <a:t>What is structured data?</a:t>
            </a:r>
          </a:p>
          <a:p>
            <a:pPr marL="0" indent="0">
              <a:buNone/>
            </a:pPr>
            <a:r>
              <a:rPr lang="en-US" sz="1900" dirty="0"/>
              <a:t>Data </a:t>
            </a:r>
            <a:r>
              <a:rPr lang="en-US" sz="1900" b="1" i="1" dirty="0"/>
              <a:t>organized in rows and columns</a:t>
            </a:r>
            <a:r>
              <a:rPr lang="en-US" sz="1900" dirty="0"/>
              <a:t>, like a spreadsheet. Each column has a defined </a:t>
            </a:r>
            <a:r>
              <a:rPr lang="en-US" sz="1900" b="1" i="1" dirty="0"/>
              <a:t>data type.</a:t>
            </a:r>
            <a:endParaRPr lang="en-US" sz="1900" b="1" dirty="0"/>
          </a:p>
          <a:p>
            <a:pPr marL="0" indent="0">
              <a:buNone/>
            </a:pPr>
            <a:r>
              <a:rPr lang="en-US" sz="1900" b="1" dirty="0"/>
              <a:t>How Snowflake stores structured data:</a:t>
            </a:r>
          </a:p>
          <a:p>
            <a:pPr marL="285750" indent="-285750">
              <a:buFont typeface="Arial" panose="020B0604020202020204" pitchFamily="34" charset="0"/>
              <a:buChar char="•"/>
            </a:pPr>
            <a:r>
              <a:rPr lang="en-US" sz="1900" dirty="0"/>
              <a:t>Snowflake creates </a:t>
            </a:r>
            <a:r>
              <a:rPr lang="en-US" sz="1900" b="1" i="1" dirty="0"/>
              <a:t>tables</a:t>
            </a:r>
            <a:r>
              <a:rPr lang="en-US" sz="1900" i="1" dirty="0"/>
              <a:t> </a:t>
            </a:r>
            <a:r>
              <a:rPr lang="en-US" sz="1900" dirty="0"/>
              <a:t>to hold this data.</a:t>
            </a:r>
          </a:p>
          <a:p>
            <a:pPr marL="285750" indent="-285750">
              <a:buFont typeface="Arial" panose="020B0604020202020204" pitchFamily="34" charset="0"/>
              <a:buChar char="•"/>
            </a:pPr>
            <a:r>
              <a:rPr lang="en-US" sz="1900" dirty="0"/>
              <a:t>You define the </a:t>
            </a:r>
            <a:r>
              <a:rPr lang="en-US" sz="1900" b="1" i="1" dirty="0"/>
              <a:t>columns and their types</a:t>
            </a:r>
            <a:r>
              <a:rPr lang="en-US" sz="1900" i="1" dirty="0"/>
              <a:t> </a:t>
            </a:r>
            <a:r>
              <a:rPr lang="en-US" sz="1900" dirty="0"/>
              <a:t>when creating a table.</a:t>
            </a:r>
          </a:p>
          <a:p>
            <a:pPr marL="285750" indent="-285750">
              <a:buFont typeface="Arial" panose="020B0604020202020204" pitchFamily="34" charset="0"/>
              <a:buChar char="•"/>
            </a:pPr>
            <a:r>
              <a:rPr lang="en-US" sz="1900" dirty="0"/>
              <a:t>Snowflake automatically handles </a:t>
            </a:r>
            <a:r>
              <a:rPr lang="en-US" sz="1900" b="1" i="1" dirty="0"/>
              <a:t>storage, indexing, and scaling</a:t>
            </a:r>
            <a:r>
              <a:rPr lang="en-US" sz="1900" dirty="0"/>
              <a:t>.</a:t>
            </a:r>
          </a:p>
          <a:p>
            <a:pPr marL="285750" indent="-285750">
              <a:buFont typeface="Arial" panose="020B0604020202020204" pitchFamily="34" charset="0"/>
              <a:buChar char="•"/>
            </a:pPr>
            <a:r>
              <a:rPr lang="en-US" sz="1900" dirty="0"/>
              <a:t>SQL queries can be used to </a:t>
            </a:r>
            <a:r>
              <a:rPr lang="en-US" sz="1900" b="1" i="1" dirty="0"/>
              <a:t>insert, update, delete, or read</a:t>
            </a:r>
            <a:r>
              <a:rPr lang="en-US" sz="1900" i="1" dirty="0"/>
              <a:t> </a:t>
            </a:r>
            <a:r>
              <a:rPr lang="en-US" sz="1900" dirty="0"/>
              <a:t>data efficiently.</a:t>
            </a:r>
          </a:p>
          <a:p>
            <a:pPr marL="0" indent="0">
              <a:buNone/>
            </a:pPr>
            <a:endParaRPr lang="en-IN" dirty="0"/>
          </a:p>
          <a:p>
            <a:pPr marL="0" indent="0">
              <a:buNone/>
            </a:pPr>
            <a:endParaRPr lang="en-IN" dirty="0"/>
          </a:p>
        </p:txBody>
      </p:sp>
      <p:sp>
        <p:nvSpPr>
          <p:cNvPr id="3" name="Text Placeholder 2">
            <a:extLst>
              <a:ext uri="{FF2B5EF4-FFF2-40B4-BE49-F238E27FC236}">
                <a16:creationId xmlns:a16="http://schemas.microsoft.com/office/drawing/2014/main" id="{A2E339BF-E6D7-DD0E-AF02-6813852EE723}"/>
              </a:ext>
            </a:extLst>
          </p:cNvPr>
          <p:cNvSpPr>
            <a:spLocks noGrp="1"/>
          </p:cNvSpPr>
          <p:nvPr>
            <p:ph sz="half" idx="1"/>
          </p:nvPr>
        </p:nvSpPr>
        <p:spPr>
          <a:xfrm>
            <a:off x="3922217" y="582382"/>
            <a:ext cx="3763950" cy="3943830"/>
          </a:xfrm>
        </p:spPr>
        <p:txBody>
          <a:bodyPr>
            <a:normAutofit fontScale="85000" lnSpcReduction="10000"/>
          </a:bodyPr>
          <a:lstStyle/>
          <a:p>
            <a:r>
              <a:rPr lang="en-US" sz="1900" b="1" dirty="0"/>
              <a:t>What is semi-structured data?</a:t>
            </a:r>
            <a:endParaRPr lang="en-US" sz="1900" dirty="0"/>
          </a:p>
          <a:p>
            <a:r>
              <a:rPr lang="en-US" sz="1900" dirty="0"/>
              <a:t>Data that does </a:t>
            </a:r>
            <a:r>
              <a:rPr lang="en-US" sz="1900" b="1" i="1" dirty="0"/>
              <a:t>not fit neatly into rows and columns</a:t>
            </a:r>
            <a:r>
              <a:rPr lang="en-US" sz="1900" i="1" dirty="0"/>
              <a:t>. O</a:t>
            </a:r>
            <a:r>
              <a:rPr lang="en-US" sz="1900" dirty="0"/>
              <a:t>ften has nested structure, may vary from record to record.</a:t>
            </a:r>
          </a:p>
          <a:p>
            <a:r>
              <a:rPr lang="en-IN" sz="1900" b="1" dirty="0"/>
              <a:t>How Snowflake stores semi-structured data:</a:t>
            </a:r>
          </a:p>
          <a:p>
            <a:pPr marL="285750" indent="-285750">
              <a:buFont typeface="Arial" panose="020B0604020202020204" pitchFamily="34" charset="0"/>
              <a:buChar char="•"/>
            </a:pPr>
            <a:r>
              <a:rPr lang="en-IN" sz="1900" dirty="0"/>
              <a:t>Snowflake uses a </a:t>
            </a:r>
            <a:r>
              <a:rPr lang="en-IN" sz="1900" b="1" i="1" dirty="0"/>
              <a:t>special data type called VARIANT</a:t>
            </a:r>
            <a:r>
              <a:rPr lang="en-IN" sz="1900" dirty="0"/>
              <a:t> to store semi-structured data.</a:t>
            </a:r>
          </a:p>
          <a:p>
            <a:pPr marL="285750" indent="-285750">
              <a:buFont typeface="Arial" panose="020B0604020202020204" pitchFamily="34" charset="0"/>
              <a:buChar char="•"/>
            </a:pPr>
            <a:r>
              <a:rPr lang="en-IN" sz="1900" dirty="0"/>
              <a:t>It </a:t>
            </a:r>
            <a:r>
              <a:rPr lang="en-IN" sz="1900" b="1" dirty="0"/>
              <a:t>can store </a:t>
            </a:r>
            <a:r>
              <a:rPr lang="en-IN" sz="1900" b="1" i="1" dirty="0"/>
              <a:t>JSON, XML, Avro, Parquet, or ORC</a:t>
            </a:r>
            <a:r>
              <a:rPr lang="en-IN" sz="1900" i="1" dirty="0"/>
              <a:t> in a single column</a:t>
            </a:r>
            <a:r>
              <a:rPr lang="en-IN" sz="1900" dirty="0"/>
              <a:t>.</a:t>
            </a:r>
          </a:p>
          <a:p>
            <a:pPr marL="285750" indent="-285750">
              <a:buFont typeface="Arial" panose="020B0604020202020204" pitchFamily="34" charset="0"/>
              <a:buChar char="•"/>
            </a:pPr>
            <a:r>
              <a:rPr lang="en-IN" sz="1900" dirty="0"/>
              <a:t>Snowflake allows you to </a:t>
            </a:r>
            <a:r>
              <a:rPr lang="en-IN" sz="1900" b="1" i="1" dirty="0"/>
              <a:t>query and manipulate nested data using SQL</a:t>
            </a:r>
            <a:r>
              <a:rPr lang="en-IN" sz="1900" i="1" dirty="0"/>
              <a:t> </a:t>
            </a:r>
            <a:r>
              <a:rPr lang="en-IN" sz="1900" dirty="0"/>
              <a:t>without flattening it manually.</a:t>
            </a:r>
            <a:endParaRPr lang="en-US" sz="1900" dirty="0"/>
          </a:p>
          <a:p>
            <a:endParaRPr lang="en-US" dirty="0"/>
          </a:p>
        </p:txBody>
      </p:sp>
      <p:pic>
        <p:nvPicPr>
          <p:cNvPr id="13" name="Picture 12">
            <a:extLst>
              <a:ext uri="{FF2B5EF4-FFF2-40B4-BE49-F238E27FC236}">
                <a16:creationId xmlns:a16="http://schemas.microsoft.com/office/drawing/2014/main" id="{2ABE13DD-06F8-983C-5397-12755AD08038}"/>
              </a:ext>
            </a:extLst>
          </p:cNvPr>
          <p:cNvPicPr>
            <a:picLocks noChangeAspect="1"/>
          </p:cNvPicPr>
          <p:nvPr/>
        </p:nvPicPr>
        <p:blipFill>
          <a:blip r:embed="rId3"/>
          <a:stretch>
            <a:fillRect/>
          </a:stretch>
        </p:blipFill>
        <p:spPr>
          <a:xfrm>
            <a:off x="7875424" y="442574"/>
            <a:ext cx="3833192" cy="1905165"/>
          </a:xfrm>
          <a:prstGeom prst="rect">
            <a:avLst/>
          </a:prstGeom>
        </p:spPr>
      </p:pic>
      <p:sp>
        <p:nvSpPr>
          <p:cNvPr id="15" name="TextBox 14">
            <a:extLst>
              <a:ext uri="{FF2B5EF4-FFF2-40B4-BE49-F238E27FC236}">
                <a16:creationId xmlns:a16="http://schemas.microsoft.com/office/drawing/2014/main" id="{AC48FD4B-9F3C-0D8B-DB64-391770F259EA}"/>
              </a:ext>
            </a:extLst>
          </p:cNvPr>
          <p:cNvSpPr txBox="1"/>
          <p:nvPr/>
        </p:nvSpPr>
        <p:spPr>
          <a:xfrm>
            <a:off x="290050" y="4526212"/>
            <a:ext cx="9660195" cy="2031325"/>
          </a:xfrm>
          <a:prstGeom prst="rect">
            <a:avLst/>
          </a:prstGeom>
          <a:noFill/>
        </p:spPr>
        <p:txBody>
          <a:bodyPr wrap="square">
            <a:spAutoFit/>
          </a:bodyPr>
          <a:lstStyle/>
          <a:p>
            <a:r>
              <a:rPr lang="en-US" b="1" dirty="0">
                <a:solidFill>
                  <a:schemeClr val="accent6"/>
                </a:solidFill>
              </a:rPr>
              <a:t>How Snowflake Integrates with Machine Learning Pipelines</a:t>
            </a:r>
          </a:p>
          <a:p>
            <a:pPr marL="285750" indent="-285750">
              <a:buFont typeface="Arial" panose="020B0604020202020204" pitchFamily="34" charset="0"/>
              <a:buChar char="•"/>
            </a:pPr>
            <a:r>
              <a:rPr lang="en-US" b="1" i="1" dirty="0">
                <a:solidFill>
                  <a:schemeClr val="accent6"/>
                </a:solidFill>
              </a:rPr>
              <a:t>Feature Extraction: </a:t>
            </a:r>
            <a:r>
              <a:rPr lang="en-US" dirty="0">
                <a:solidFill>
                  <a:schemeClr val="accent6"/>
                </a:solidFill>
              </a:rPr>
              <a:t>Use SQL to </a:t>
            </a:r>
            <a:r>
              <a:rPr lang="en-US" b="1" i="1" dirty="0">
                <a:solidFill>
                  <a:schemeClr val="accent6"/>
                </a:solidFill>
              </a:rPr>
              <a:t>select, filter, and aggregate raw data</a:t>
            </a:r>
            <a:r>
              <a:rPr lang="en-US" dirty="0">
                <a:solidFill>
                  <a:schemeClr val="accent6"/>
                </a:solidFill>
              </a:rPr>
              <a:t>.</a:t>
            </a:r>
          </a:p>
          <a:p>
            <a:pPr marL="285750" indent="-285750">
              <a:buFont typeface="Arial" panose="020B0604020202020204" pitchFamily="34" charset="0"/>
              <a:buChar char="•"/>
            </a:pPr>
            <a:r>
              <a:rPr lang="en-US" b="1" i="1" dirty="0">
                <a:solidFill>
                  <a:schemeClr val="accent6"/>
                </a:solidFill>
              </a:rPr>
              <a:t>Feature Storage</a:t>
            </a:r>
            <a:r>
              <a:rPr lang="en-US" b="1" dirty="0">
                <a:solidFill>
                  <a:schemeClr val="accent6"/>
                </a:solidFill>
              </a:rPr>
              <a:t>: </a:t>
            </a:r>
            <a:r>
              <a:rPr lang="en-US" dirty="0">
                <a:solidFill>
                  <a:schemeClr val="accent6"/>
                </a:solidFill>
              </a:rPr>
              <a:t>Save engineered features in a </a:t>
            </a:r>
            <a:r>
              <a:rPr lang="en-US" b="1" i="1" dirty="0">
                <a:solidFill>
                  <a:schemeClr val="accent6"/>
                </a:solidFill>
              </a:rPr>
              <a:t>table or feature store.</a:t>
            </a:r>
            <a:endParaRPr lang="en-US" i="1" dirty="0">
              <a:solidFill>
                <a:schemeClr val="accent6"/>
              </a:solidFill>
            </a:endParaRPr>
          </a:p>
          <a:p>
            <a:pPr marL="285750" indent="-285750">
              <a:buFont typeface="Arial" panose="020B0604020202020204" pitchFamily="34" charset="0"/>
              <a:buChar char="•"/>
            </a:pPr>
            <a:r>
              <a:rPr lang="en-US" b="1" i="1" dirty="0">
                <a:solidFill>
                  <a:schemeClr val="accent6"/>
                </a:solidFill>
              </a:rPr>
              <a:t>Model Training </a:t>
            </a:r>
            <a:r>
              <a:rPr lang="en-US" b="1" dirty="0">
                <a:solidFill>
                  <a:schemeClr val="accent6"/>
                </a:solidFill>
              </a:rPr>
              <a:t>: </a:t>
            </a:r>
            <a:r>
              <a:rPr lang="en-US" dirty="0">
                <a:solidFill>
                  <a:schemeClr val="accent6"/>
                </a:solidFill>
              </a:rPr>
              <a:t>ML models can </a:t>
            </a:r>
            <a:r>
              <a:rPr lang="en-US" b="1" i="1" dirty="0">
                <a:solidFill>
                  <a:schemeClr val="accent6"/>
                </a:solidFill>
              </a:rPr>
              <a:t>read features directly </a:t>
            </a:r>
            <a:r>
              <a:rPr lang="en-US" dirty="0">
                <a:solidFill>
                  <a:schemeClr val="accent6"/>
                </a:solidFill>
              </a:rPr>
              <a:t>using: </a:t>
            </a:r>
            <a:r>
              <a:rPr lang="en-US" b="1" i="1" dirty="0">
                <a:solidFill>
                  <a:schemeClr val="accent6"/>
                </a:solidFill>
              </a:rPr>
              <a:t>Snowflake Python Connector Snowpark </a:t>
            </a:r>
            <a:r>
              <a:rPr lang="en-US" b="1" i="1" dirty="0" err="1">
                <a:solidFill>
                  <a:schemeClr val="accent6"/>
                </a:solidFill>
              </a:rPr>
              <a:t>DataFrames</a:t>
            </a:r>
            <a:endParaRPr lang="en-US" b="1" i="1" dirty="0">
              <a:solidFill>
                <a:schemeClr val="accent6"/>
              </a:solidFill>
            </a:endParaRPr>
          </a:p>
          <a:p>
            <a:pPr marL="285750" indent="-285750">
              <a:buFont typeface="Arial" panose="020B0604020202020204" pitchFamily="34" charset="0"/>
              <a:buChar char="•"/>
            </a:pPr>
            <a:r>
              <a:rPr lang="en-US" b="1" i="1" dirty="0">
                <a:solidFill>
                  <a:schemeClr val="accent6"/>
                </a:solidFill>
              </a:rPr>
              <a:t>Prediction &amp; Deployment</a:t>
            </a:r>
            <a:r>
              <a:rPr lang="en-US" b="1" dirty="0">
                <a:solidFill>
                  <a:schemeClr val="accent6"/>
                </a:solidFill>
              </a:rPr>
              <a:t>: </a:t>
            </a:r>
            <a:r>
              <a:rPr lang="en-US" dirty="0">
                <a:solidFill>
                  <a:schemeClr val="accent6"/>
                </a:solidFill>
              </a:rPr>
              <a:t>Once trained features computed, and predictions made </a:t>
            </a:r>
            <a:r>
              <a:rPr lang="en-US" b="1" i="1" dirty="0">
                <a:solidFill>
                  <a:schemeClr val="accent6"/>
                </a:solidFill>
              </a:rPr>
              <a:t>without moving data to another platform</a:t>
            </a:r>
            <a:r>
              <a:rPr lang="en-US" i="1" dirty="0">
                <a:solidFill>
                  <a:schemeClr val="accent6"/>
                </a:solidFill>
              </a:rPr>
              <a:t>.</a:t>
            </a:r>
          </a:p>
        </p:txBody>
      </p:sp>
      <p:pic>
        <p:nvPicPr>
          <p:cNvPr id="17" name="Picture 16">
            <a:extLst>
              <a:ext uri="{FF2B5EF4-FFF2-40B4-BE49-F238E27FC236}">
                <a16:creationId xmlns:a16="http://schemas.microsoft.com/office/drawing/2014/main" id="{CBDE770A-DFAB-9281-3C0F-CC83E2508E7B}"/>
              </a:ext>
            </a:extLst>
          </p:cNvPr>
          <p:cNvPicPr>
            <a:picLocks noChangeAspect="1"/>
          </p:cNvPicPr>
          <p:nvPr/>
        </p:nvPicPr>
        <p:blipFill>
          <a:blip r:embed="rId4"/>
          <a:stretch>
            <a:fillRect/>
          </a:stretch>
        </p:blipFill>
        <p:spPr>
          <a:xfrm>
            <a:off x="7875424" y="2473480"/>
            <a:ext cx="3833192" cy="1911040"/>
          </a:xfrm>
          <a:prstGeom prst="rect">
            <a:avLst/>
          </a:prstGeom>
        </p:spPr>
      </p:pic>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935404" y="0"/>
            <a:ext cx="4247925" cy="506055"/>
          </a:xfrm>
        </p:spPr>
        <p:txBody>
          <a:bodyPr/>
          <a:lstStyle/>
          <a:p>
            <a:r>
              <a:rPr lang="en-IN" sz="2000" dirty="0"/>
              <a:t>Feature Store Concepts</a:t>
            </a:r>
            <a:endParaRPr lang="en-US" sz="2000"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2664152" y="587083"/>
            <a:ext cx="7965460" cy="3497698"/>
          </a:xfrm>
        </p:spPr>
        <p:txBody>
          <a:bodyPr/>
          <a:lstStyle/>
          <a:p>
            <a:pPr marL="0" indent="0">
              <a:buNone/>
            </a:pPr>
            <a:r>
              <a:rPr lang="en-US" b="1" dirty="0"/>
              <a:t>What is a Feature Store?</a:t>
            </a:r>
            <a:endParaRPr lang="en-US" dirty="0"/>
          </a:p>
          <a:p>
            <a:r>
              <a:rPr lang="en-US" dirty="0"/>
              <a:t>A Feature Store is a </a:t>
            </a:r>
            <a:r>
              <a:rPr lang="en-US" b="1" dirty="0"/>
              <a:t>place to save all your ready-to-use features</a:t>
            </a:r>
            <a:r>
              <a:rPr lang="en-US" dirty="0"/>
              <a:t> so that multiple ML models can use them without recalculating.</a:t>
            </a:r>
          </a:p>
          <a:p>
            <a:r>
              <a:rPr lang="en-US" dirty="0"/>
              <a:t>Think of it like a pantry where you keep pre-chopped ingredients for many recipes.</a:t>
            </a:r>
          </a:p>
          <a:p>
            <a:pPr marL="0" indent="0">
              <a:buNone/>
            </a:pPr>
            <a:r>
              <a:rPr lang="en-US" b="1" dirty="0"/>
              <a:t>Why do we need it?</a:t>
            </a:r>
            <a:endParaRPr lang="en-US" dirty="0"/>
          </a:p>
          <a:p>
            <a:r>
              <a:rPr lang="en-US" dirty="0"/>
              <a:t>Avoids repeating work.</a:t>
            </a:r>
          </a:p>
          <a:p>
            <a:r>
              <a:rPr lang="en-US" dirty="0"/>
              <a:t>Ensures consistent features for training and real-time predictions.</a:t>
            </a:r>
          </a:p>
          <a:p>
            <a:pPr marL="0" indent="0">
              <a:buNone/>
            </a:pPr>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CF3A1F20-C642-3FC3-DD30-B8E708EB587A}"/>
              </a:ext>
            </a:extLst>
          </p:cNvPr>
          <p:cNvGraphicFramePr>
            <a:graphicFrameLocks noGrp="1"/>
          </p:cNvGraphicFramePr>
          <p:nvPr>
            <p:extLst>
              <p:ext uri="{D42A27DB-BD31-4B8C-83A1-F6EECF244321}">
                <p14:modId xmlns:p14="http://schemas.microsoft.com/office/powerpoint/2010/main" val="3129257869"/>
              </p:ext>
            </p:extLst>
          </p:nvPr>
        </p:nvGraphicFramePr>
        <p:xfrm>
          <a:off x="2931754" y="4367499"/>
          <a:ext cx="9860013" cy="1903418"/>
        </p:xfrm>
        <a:graphic>
          <a:graphicData uri="http://schemas.openxmlformats.org/drawingml/2006/table">
            <a:tbl>
              <a:tblPr/>
              <a:tblGrid>
                <a:gridCol w="1906212">
                  <a:extLst>
                    <a:ext uri="{9D8B030D-6E8A-4147-A177-3AD203B41FA5}">
                      <a16:colId xmlns:a16="http://schemas.microsoft.com/office/drawing/2014/main" val="967099910"/>
                    </a:ext>
                  </a:extLst>
                </a:gridCol>
                <a:gridCol w="7953801">
                  <a:extLst>
                    <a:ext uri="{9D8B030D-6E8A-4147-A177-3AD203B41FA5}">
                      <a16:colId xmlns:a16="http://schemas.microsoft.com/office/drawing/2014/main" val="3844828247"/>
                    </a:ext>
                  </a:extLst>
                </a:gridCol>
              </a:tblGrid>
              <a:tr h="365760">
                <a:tc>
                  <a:txBody>
                    <a:bodyPr/>
                    <a:lstStyle/>
                    <a:p>
                      <a:pPr>
                        <a:buNone/>
                      </a:pPr>
                      <a:r>
                        <a:rPr lang="en-IN" sz="1800">
                          <a:solidFill>
                            <a:schemeClr val="accent6"/>
                          </a:solidFill>
                        </a:rPr>
                        <a:t>Feature Store</a:t>
                      </a:r>
                    </a:p>
                  </a:txBody>
                  <a:tcPr anchor="ctr">
                    <a:lnL>
                      <a:noFill/>
                    </a:lnL>
                    <a:lnR>
                      <a:noFill/>
                    </a:lnR>
                    <a:lnT>
                      <a:noFill/>
                    </a:lnT>
                    <a:lnB>
                      <a:noFill/>
                    </a:lnB>
                    <a:noFill/>
                  </a:tcPr>
                </a:tc>
                <a:tc>
                  <a:txBody>
                    <a:bodyPr/>
                    <a:lstStyle/>
                    <a:p>
                      <a:pPr>
                        <a:buNone/>
                      </a:pPr>
                      <a:r>
                        <a:rPr lang="en-IN" sz="1800">
                          <a:solidFill>
                            <a:schemeClr val="accent6"/>
                          </a:solidFill>
                        </a:rPr>
                        <a:t>Description</a:t>
                      </a:r>
                    </a:p>
                  </a:txBody>
                  <a:tcPr anchor="ctr">
                    <a:lnL>
                      <a:noFill/>
                    </a:lnL>
                    <a:lnR>
                      <a:noFill/>
                    </a:lnR>
                    <a:lnT>
                      <a:noFill/>
                    </a:lnT>
                    <a:lnB>
                      <a:noFill/>
                    </a:lnB>
                    <a:noFill/>
                  </a:tcPr>
                </a:tc>
                <a:extLst>
                  <a:ext uri="{0D108BD9-81ED-4DB2-BD59-A6C34878D82A}">
                    <a16:rowId xmlns:a16="http://schemas.microsoft.com/office/drawing/2014/main" val="939430560"/>
                  </a:ext>
                </a:extLst>
              </a:tr>
              <a:tr h="806138">
                <a:tc>
                  <a:txBody>
                    <a:bodyPr/>
                    <a:lstStyle/>
                    <a:p>
                      <a:pPr>
                        <a:buNone/>
                      </a:pPr>
                      <a:r>
                        <a:rPr lang="en-IN" sz="1800" dirty="0">
                          <a:solidFill>
                            <a:schemeClr val="accent6"/>
                          </a:solidFill>
                        </a:rPr>
                        <a:t>AWS SageMaker FS</a:t>
                      </a:r>
                    </a:p>
                  </a:txBody>
                  <a:tcPr anchor="ctr">
                    <a:lnL>
                      <a:noFill/>
                    </a:lnL>
                    <a:lnR>
                      <a:noFill/>
                    </a:lnR>
                    <a:lnT>
                      <a:noFill/>
                    </a:lnT>
                    <a:lnB>
                      <a:noFill/>
                    </a:lnB>
                    <a:noFill/>
                  </a:tcPr>
                </a:tc>
                <a:tc>
                  <a:txBody>
                    <a:bodyPr/>
                    <a:lstStyle/>
                    <a:p>
                      <a:pPr>
                        <a:buNone/>
                      </a:pPr>
                      <a:r>
                        <a:rPr lang="en-US" sz="1800" dirty="0">
                          <a:solidFill>
                            <a:schemeClr val="accent6"/>
                          </a:solidFill>
                        </a:rPr>
                        <a:t>Managed by Amazon, integrates with SageMaker ML.</a:t>
                      </a:r>
                    </a:p>
                  </a:txBody>
                  <a:tcPr anchor="ctr">
                    <a:lnL>
                      <a:noFill/>
                    </a:lnL>
                    <a:lnR>
                      <a:noFill/>
                    </a:lnR>
                    <a:lnT>
                      <a:noFill/>
                    </a:lnT>
                    <a:lnB>
                      <a:noFill/>
                    </a:lnB>
                    <a:noFill/>
                  </a:tcPr>
                </a:tc>
                <a:extLst>
                  <a:ext uri="{0D108BD9-81ED-4DB2-BD59-A6C34878D82A}">
                    <a16:rowId xmlns:a16="http://schemas.microsoft.com/office/drawing/2014/main" val="2667563809"/>
                  </a:ext>
                </a:extLst>
              </a:tr>
              <a:tr h="365760">
                <a:tc>
                  <a:txBody>
                    <a:bodyPr/>
                    <a:lstStyle/>
                    <a:p>
                      <a:pPr>
                        <a:buNone/>
                      </a:pPr>
                      <a:r>
                        <a:rPr lang="en-IN" sz="1800">
                          <a:solidFill>
                            <a:schemeClr val="accent6"/>
                          </a:solidFill>
                        </a:rPr>
                        <a:t>Snowflake FS</a:t>
                      </a:r>
                    </a:p>
                  </a:txBody>
                  <a:tcPr anchor="ctr">
                    <a:lnL>
                      <a:noFill/>
                    </a:lnL>
                    <a:lnR>
                      <a:noFill/>
                    </a:lnR>
                    <a:lnT>
                      <a:noFill/>
                    </a:lnT>
                    <a:lnB>
                      <a:noFill/>
                    </a:lnB>
                    <a:noFill/>
                  </a:tcPr>
                </a:tc>
                <a:tc>
                  <a:txBody>
                    <a:bodyPr/>
                    <a:lstStyle/>
                    <a:p>
                      <a:pPr>
                        <a:buNone/>
                      </a:pPr>
                      <a:r>
                        <a:rPr lang="en-US" sz="1800" dirty="0">
                          <a:solidFill>
                            <a:schemeClr val="accent6"/>
                          </a:solidFill>
                        </a:rPr>
                        <a:t>Integrates directly with Snowflake, easy SQL access.</a:t>
                      </a:r>
                    </a:p>
                  </a:txBody>
                  <a:tcPr anchor="ctr">
                    <a:lnL>
                      <a:noFill/>
                    </a:lnL>
                    <a:lnR>
                      <a:noFill/>
                    </a:lnR>
                    <a:lnT>
                      <a:noFill/>
                    </a:lnT>
                    <a:lnB>
                      <a:noFill/>
                    </a:lnB>
                    <a:noFill/>
                  </a:tcPr>
                </a:tc>
                <a:extLst>
                  <a:ext uri="{0D108BD9-81ED-4DB2-BD59-A6C34878D82A}">
                    <a16:rowId xmlns:a16="http://schemas.microsoft.com/office/drawing/2014/main" val="1729778603"/>
                  </a:ext>
                </a:extLst>
              </a:tr>
              <a:tr h="365760">
                <a:tc>
                  <a:txBody>
                    <a:bodyPr/>
                    <a:lstStyle/>
                    <a:p>
                      <a:pPr>
                        <a:buNone/>
                      </a:pPr>
                      <a:r>
                        <a:rPr lang="en-IN" sz="1800">
                          <a:solidFill>
                            <a:schemeClr val="accent6"/>
                          </a:solidFill>
                        </a:rPr>
                        <a:t>Databricks FS</a:t>
                      </a:r>
                    </a:p>
                  </a:txBody>
                  <a:tcPr anchor="ctr">
                    <a:lnL>
                      <a:noFill/>
                    </a:lnL>
                    <a:lnR>
                      <a:noFill/>
                    </a:lnR>
                    <a:lnT>
                      <a:noFill/>
                    </a:lnT>
                    <a:lnB>
                      <a:noFill/>
                    </a:lnB>
                    <a:noFill/>
                  </a:tcPr>
                </a:tc>
                <a:tc>
                  <a:txBody>
                    <a:bodyPr/>
                    <a:lstStyle/>
                    <a:p>
                      <a:pPr>
                        <a:buNone/>
                      </a:pPr>
                      <a:r>
                        <a:rPr lang="en-US" sz="1800" dirty="0">
                          <a:solidFill>
                            <a:schemeClr val="accent6"/>
                          </a:solidFill>
                        </a:rPr>
                        <a:t>Works well with big data pipelines in Databricks.</a:t>
                      </a:r>
                    </a:p>
                  </a:txBody>
                  <a:tcPr anchor="ctr">
                    <a:lnL>
                      <a:noFill/>
                    </a:lnL>
                    <a:lnR>
                      <a:noFill/>
                    </a:lnR>
                    <a:lnT>
                      <a:noFill/>
                    </a:lnT>
                    <a:lnB>
                      <a:noFill/>
                    </a:lnB>
                    <a:noFill/>
                  </a:tcPr>
                </a:tc>
                <a:extLst>
                  <a:ext uri="{0D108BD9-81ED-4DB2-BD59-A6C34878D82A}">
                    <a16:rowId xmlns:a16="http://schemas.microsoft.com/office/drawing/2014/main" val="4170968261"/>
                  </a:ext>
                </a:extLst>
              </a:tr>
            </a:tbl>
          </a:graphicData>
        </a:graphic>
      </p:graphicFrame>
      <p:sp>
        <p:nvSpPr>
          <p:cNvPr id="5" name="Rectangle 1">
            <a:extLst>
              <a:ext uri="{FF2B5EF4-FFF2-40B4-BE49-F238E27FC236}">
                <a16:creationId xmlns:a16="http://schemas.microsoft.com/office/drawing/2014/main" id="{7F96ABBD-0AB1-E0D8-7793-C4500FEDE617}"/>
              </a:ext>
            </a:extLst>
          </p:cNvPr>
          <p:cNvSpPr>
            <a:spLocks noChangeArrowheads="1"/>
          </p:cNvSpPr>
          <p:nvPr/>
        </p:nvSpPr>
        <p:spPr bwMode="auto">
          <a:xfrm>
            <a:off x="2931754" y="3910698"/>
            <a:ext cx="280076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accent6"/>
                </a:solidFill>
                <a:effectLst/>
                <a:latin typeface="Arial" panose="020B0604020202020204" pitchFamily="34" charset="0"/>
              </a:rPr>
              <a:t>Popular Feature Stores:</a:t>
            </a:r>
            <a:endParaRPr kumimoji="0" lang="en-US" altLang="en-US" sz="1800" b="0" i="0" u="none" strike="noStrike" cap="none" normalizeH="0" baseline="0" dirty="0">
              <a:ln>
                <a:noFill/>
              </a:ln>
              <a:solidFill>
                <a:schemeClr val="accent6"/>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3737" y="91741"/>
            <a:ext cx="9879437" cy="611768"/>
          </a:xfrm>
        </p:spPr>
        <p:txBody>
          <a:bodyPr/>
          <a:lstStyle/>
          <a:p>
            <a:r>
              <a:rPr lang="en-US" sz="2000" dirty="0"/>
              <a:t>Implementing Feature Engineering with Snowflake &amp; Feature Store</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27080" y="2900516"/>
            <a:ext cx="4720223" cy="4718701"/>
          </a:xfrm>
        </p:spPr>
        <p:txBody>
          <a:bodyPr/>
          <a:lstStyle/>
          <a:p>
            <a:r>
              <a:rPr lang="en-US" dirty="0"/>
              <a:t>Top-Left: Table is created and values are inserted.</a:t>
            </a:r>
          </a:p>
          <a:p>
            <a:r>
              <a:rPr lang="en-US" dirty="0"/>
              <a:t>Top-middle: Average of final exam score is obtained with SQL query</a:t>
            </a:r>
          </a:p>
          <a:p>
            <a:r>
              <a:rPr lang="en-US" dirty="0"/>
              <a:t>Top-Right: Students who have attendance % &gt;75 along with extracurriculars are retrieved</a:t>
            </a:r>
          </a:p>
          <a:p>
            <a:r>
              <a:rPr lang="en-US" dirty="0"/>
              <a:t>Bottom-right: It shows the Feature </a:t>
            </a:r>
            <a:r>
              <a:rPr lang="en-US" dirty="0" err="1"/>
              <a:t>engg</a:t>
            </a:r>
            <a:r>
              <a:rPr lang="en-US" dirty="0"/>
              <a:t>. Where name is excluded, new features like </a:t>
            </a:r>
            <a:r>
              <a:rPr lang="en-US" dirty="0" err="1"/>
              <a:t>attendance_grade</a:t>
            </a:r>
            <a:r>
              <a:rPr lang="en-US" dirty="0"/>
              <a:t>, </a:t>
            </a:r>
            <a:r>
              <a:rPr lang="en-US" dirty="0" err="1"/>
              <a:t>z_score</a:t>
            </a:r>
            <a:r>
              <a:rPr lang="en-US" dirty="0"/>
              <a:t>, pass or fail binary indicators are added as new labels. For </a:t>
            </a:r>
            <a:r>
              <a:rPr lang="en-US" dirty="0" err="1"/>
              <a:t>z_score</a:t>
            </a:r>
            <a:r>
              <a:rPr lang="en-US" dirty="0"/>
              <a:t> we are aggregating the scores.</a:t>
            </a:r>
          </a:p>
        </p:txBody>
      </p:sp>
      <p:pic>
        <p:nvPicPr>
          <p:cNvPr id="9" name="Picture 8">
            <a:extLst>
              <a:ext uri="{FF2B5EF4-FFF2-40B4-BE49-F238E27FC236}">
                <a16:creationId xmlns:a16="http://schemas.microsoft.com/office/drawing/2014/main" id="{7388397D-7389-4756-AB97-2590D2A12D46}"/>
              </a:ext>
            </a:extLst>
          </p:cNvPr>
          <p:cNvPicPr>
            <a:picLocks noChangeAspect="1"/>
          </p:cNvPicPr>
          <p:nvPr/>
        </p:nvPicPr>
        <p:blipFill>
          <a:blip r:embed="rId3"/>
          <a:stretch>
            <a:fillRect/>
          </a:stretch>
        </p:blipFill>
        <p:spPr>
          <a:xfrm>
            <a:off x="127080" y="703509"/>
            <a:ext cx="2911092" cy="2095682"/>
          </a:xfrm>
          <a:prstGeom prst="rect">
            <a:avLst/>
          </a:prstGeom>
        </p:spPr>
      </p:pic>
      <p:pic>
        <p:nvPicPr>
          <p:cNvPr id="10" name="Picture 9">
            <a:extLst>
              <a:ext uri="{FF2B5EF4-FFF2-40B4-BE49-F238E27FC236}">
                <a16:creationId xmlns:a16="http://schemas.microsoft.com/office/drawing/2014/main" id="{DA348864-53F5-503D-D087-7E4C52A825CE}"/>
              </a:ext>
            </a:extLst>
          </p:cNvPr>
          <p:cNvPicPr>
            <a:picLocks noChangeAspect="1"/>
          </p:cNvPicPr>
          <p:nvPr/>
        </p:nvPicPr>
        <p:blipFill>
          <a:blip r:embed="rId4"/>
          <a:stretch>
            <a:fillRect/>
          </a:stretch>
        </p:blipFill>
        <p:spPr>
          <a:xfrm>
            <a:off x="3541962" y="703509"/>
            <a:ext cx="3833192" cy="1905165"/>
          </a:xfrm>
          <a:prstGeom prst="rect">
            <a:avLst/>
          </a:prstGeom>
        </p:spPr>
      </p:pic>
      <p:pic>
        <p:nvPicPr>
          <p:cNvPr id="11" name="Picture 10">
            <a:extLst>
              <a:ext uri="{FF2B5EF4-FFF2-40B4-BE49-F238E27FC236}">
                <a16:creationId xmlns:a16="http://schemas.microsoft.com/office/drawing/2014/main" id="{6110BFA9-4B25-2A14-6388-D8E8D09F7718}"/>
              </a:ext>
            </a:extLst>
          </p:cNvPr>
          <p:cNvPicPr>
            <a:picLocks noChangeAspect="1"/>
          </p:cNvPicPr>
          <p:nvPr/>
        </p:nvPicPr>
        <p:blipFill>
          <a:blip r:embed="rId5"/>
          <a:stretch>
            <a:fillRect/>
          </a:stretch>
        </p:blipFill>
        <p:spPr>
          <a:xfrm>
            <a:off x="7998749" y="562130"/>
            <a:ext cx="3833192" cy="1911040"/>
          </a:xfrm>
          <a:prstGeom prst="rect">
            <a:avLst/>
          </a:prstGeom>
        </p:spPr>
      </p:pic>
      <p:pic>
        <p:nvPicPr>
          <p:cNvPr id="13" name="Picture 12">
            <a:extLst>
              <a:ext uri="{FF2B5EF4-FFF2-40B4-BE49-F238E27FC236}">
                <a16:creationId xmlns:a16="http://schemas.microsoft.com/office/drawing/2014/main" id="{170C05B3-7376-ECAD-5FE0-3A347A1B5677}"/>
              </a:ext>
            </a:extLst>
          </p:cNvPr>
          <p:cNvPicPr>
            <a:picLocks noChangeAspect="1"/>
          </p:cNvPicPr>
          <p:nvPr/>
        </p:nvPicPr>
        <p:blipFill>
          <a:blip r:embed="rId6"/>
          <a:stretch>
            <a:fillRect/>
          </a:stretch>
        </p:blipFill>
        <p:spPr>
          <a:xfrm>
            <a:off x="4993086" y="2722254"/>
            <a:ext cx="6913778" cy="3837144"/>
          </a:xfrm>
          <a:prstGeom prst="rect">
            <a:avLst/>
          </a:prstGeom>
        </p:spPr>
      </p:pic>
    </p:spTree>
    <p:extLst>
      <p:ext uri="{BB962C8B-B14F-4D97-AF65-F5344CB8AC3E}">
        <p14:creationId xmlns:p14="http://schemas.microsoft.com/office/powerpoint/2010/main" val="3969996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A74825-9A06-B234-37EF-B0A84D01FDFF}"/>
            </a:ext>
          </a:extLst>
        </p:cNvPr>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F7EB45DB-313D-04C9-121A-A7CAC1CDEA3F}"/>
              </a:ext>
            </a:extLst>
          </p:cNvPr>
          <p:cNvSpPr>
            <a:spLocks noGrp="1"/>
          </p:cNvSpPr>
          <p:nvPr>
            <p:ph type="pic" sz="quarter" idx="11"/>
          </p:nvPr>
        </p:nvSpPr>
        <p:spPr/>
      </p:sp>
      <p:sp>
        <p:nvSpPr>
          <p:cNvPr id="3" name="Content Placeholder 2">
            <a:extLst>
              <a:ext uri="{FF2B5EF4-FFF2-40B4-BE49-F238E27FC236}">
                <a16:creationId xmlns:a16="http://schemas.microsoft.com/office/drawing/2014/main" id="{56621D52-3C65-3CA7-4DE6-5ADCB27875BA}"/>
              </a:ext>
            </a:extLst>
          </p:cNvPr>
          <p:cNvSpPr>
            <a:spLocks noGrp="1"/>
          </p:cNvSpPr>
          <p:nvPr>
            <p:ph idx="4294967295"/>
          </p:nvPr>
        </p:nvSpPr>
        <p:spPr>
          <a:xfrm>
            <a:off x="6432237" y="296171"/>
            <a:ext cx="5316417" cy="6265657"/>
          </a:xfrm>
        </p:spPr>
        <p:txBody>
          <a:bodyPr>
            <a:normAutofit/>
          </a:bodyPr>
          <a:lstStyle/>
          <a:p>
            <a:pPr marL="0" indent="0">
              <a:buNone/>
            </a:pPr>
            <a:r>
              <a:rPr lang="en-US" sz="1800" dirty="0"/>
              <a:t>Top-Left: Selected features from original table along with the new labels are added to </a:t>
            </a:r>
          </a:p>
          <a:p>
            <a:pPr marL="0" indent="0">
              <a:buNone/>
            </a:pPr>
            <a:r>
              <a:rPr lang="en-US" sz="1800" dirty="0"/>
              <a:t>table named </a:t>
            </a:r>
            <a:r>
              <a:rPr lang="en-US" sz="1800" dirty="0" err="1"/>
              <a:t>feature_store</a:t>
            </a:r>
            <a:r>
              <a:rPr lang="en-US" sz="1800" dirty="0"/>
              <a:t>. </a:t>
            </a:r>
            <a:br>
              <a:rPr lang="en-US" sz="1800" dirty="0"/>
            </a:br>
            <a:r>
              <a:rPr lang="en-US" sz="1800" dirty="0"/>
              <a:t>Adding our features to </a:t>
            </a:r>
            <a:r>
              <a:rPr lang="en-US" sz="1800" dirty="0" err="1"/>
              <a:t>snowflask</a:t>
            </a:r>
            <a:r>
              <a:rPr lang="en-US" sz="1800" dirty="0"/>
              <a:t> feature store is only possible if we take enterprise at the time of account creation. As I took standard, I had to create separate table for that.</a:t>
            </a:r>
          </a:p>
          <a:p>
            <a:pPr marL="0" indent="0">
              <a:buNone/>
            </a:pPr>
            <a:endParaRPr lang="en-US" sz="1800" dirty="0"/>
          </a:p>
          <a:p>
            <a:pPr marL="0" indent="0">
              <a:buNone/>
            </a:pPr>
            <a:r>
              <a:rPr lang="en-US" sz="1800" dirty="0"/>
              <a:t>Bottom-Left: This is the already existing code present in the python worksheet. We have to connect our ware house and required schema to this and install additional packages required to execute the code.</a:t>
            </a:r>
          </a:p>
          <a:p>
            <a:pPr marL="0" indent="0">
              <a:buNone/>
            </a:pPr>
            <a:r>
              <a:rPr lang="en-US" sz="1800" dirty="0"/>
              <a:t>I just changed the table name and filter.</a:t>
            </a:r>
          </a:p>
          <a:p>
            <a:pPr marL="0" indent="0">
              <a:buNone/>
            </a:pPr>
            <a:endParaRPr lang="en-US" sz="1800" dirty="0"/>
          </a:p>
          <a:p>
            <a:pPr marL="0" lvl="0" indent="0" eaLnBrk="0" fontAlgn="base" hangingPunct="0">
              <a:spcBef>
                <a:spcPct val="0"/>
              </a:spcBef>
              <a:spcAft>
                <a:spcPct val="0"/>
              </a:spcAft>
              <a:buFontTx/>
              <a:buChar char="•"/>
            </a:pPr>
            <a:r>
              <a:rPr lang="en-US" altLang="en-US" sz="1800" dirty="0"/>
              <a:t>ML models </a:t>
            </a:r>
            <a:r>
              <a:rPr lang="en-US" altLang="en-US" sz="1800" b="1" dirty="0"/>
              <a:t>read features directly</a:t>
            </a:r>
            <a:r>
              <a:rPr lang="en-US" altLang="en-US" sz="1800" dirty="0"/>
              <a:t> from the Feature Store instead of recalculating them.</a:t>
            </a:r>
          </a:p>
          <a:p>
            <a:pPr marL="0" lvl="0" indent="0" eaLnBrk="0" fontAlgn="base" hangingPunct="0">
              <a:spcBef>
                <a:spcPct val="0"/>
              </a:spcBef>
              <a:spcAft>
                <a:spcPct val="0"/>
              </a:spcAft>
              <a:buFontTx/>
              <a:buChar char="•"/>
            </a:pPr>
            <a:r>
              <a:rPr lang="en-US" altLang="en-US" sz="1800" dirty="0"/>
              <a:t>Ensures </a:t>
            </a:r>
            <a:r>
              <a:rPr lang="en-US" altLang="en-US" sz="1800" b="1" dirty="0"/>
              <a:t>consistency, speed, and reusability</a:t>
            </a:r>
            <a:r>
              <a:rPr lang="en-US" altLang="en-US" sz="1800" dirty="0"/>
              <a:t>.</a:t>
            </a:r>
          </a:p>
          <a:p>
            <a:pPr marL="0" lvl="0" indent="0" eaLnBrk="0" fontAlgn="base" hangingPunct="0">
              <a:spcBef>
                <a:spcPct val="0"/>
              </a:spcBef>
              <a:spcAft>
                <a:spcPct val="0"/>
              </a:spcAft>
              <a:buNone/>
            </a:pPr>
            <a:endParaRPr lang="en-US" altLang="en-US" sz="1800" dirty="0"/>
          </a:p>
          <a:p>
            <a:pPr marL="0" lvl="0" indent="0" eaLnBrk="0" fontAlgn="base" hangingPunct="0">
              <a:spcBef>
                <a:spcPct val="0"/>
              </a:spcBef>
              <a:spcAft>
                <a:spcPct val="0"/>
              </a:spcAft>
              <a:buNone/>
            </a:pPr>
            <a:r>
              <a:rPr lang="en-US" altLang="en-US" sz="1800" dirty="0"/>
              <a:t>Feature Store → Load Features → Train Model → Make Predictions</a:t>
            </a:r>
          </a:p>
          <a:p>
            <a:pPr marL="0" lvl="0" indent="0" eaLnBrk="0" fontAlgn="base" hangingPunct="0">
              <a:spcBef>
                <a:spcPct val="0"/>
              </a:spcBef>
              <a:spcAft>
                <a:spcPct val="0"/>
              </a:spcAft>
              <a:buNone/>
            </a:pPr>
            <a:endParaRPr lang="en-US" altLang="en-US" sz="1800" dirty="0"/>
          </a:p>
          <a:p>
            <a:pPr marL="0" indent="0">
              <a:buNone/>
            </a:pPr>
            <a:endParaRPr lang="en-US" sz="1800" dirty="0"/>
          </a:p>
        </p:txBody>
      </p:sp>
      <p:pic>
        <p:nvPicPr>
          <p:cNvPr id="7" name="Picture 6">
            <a:extLst>
              <a:ext uri="{FF2B5EF4-FFF2-40B4-BE49-F238E27FC236}">
                <a16:creationId xmlns:a16="http://schemas.microsoft.com/office/drawing/2014/main" id="{1A7CF425-105E-C893-5E03-BE0B7FFE2D29}"/>
              </a:ext>
            </a:extLst>
          </p:cNvPr>
          <p:cNvPicPr>
            <a:picLocks noChangeAspect="1"/>
          </p:cNvPicPr>
          <p:nvPr/>
        </p:nvPicPr>
        <p:blipFill>
          <a:blip r:embed="rId3"/>
          <a:stretch>
            <a:fillRect/>
          </a:stretch>
        </p:blipFill>
        <p:spPr>
          <a:xfrm>
            <a:off x="-1" y="0"/>
            <a:ext cx="6432239" cy="3510116"/>
          </a:xfrm>
          <a:prstGeom prst="rect">
            <a:avLst/>
          </a:prstGeom>
        </p:spPr>
      </p:pic>
      <p:pic>
        <p:nvPicPr>
          <p:cNvPr id="9" name="Picture 8">
            <a:extLst>
              <a:ext uri="{FF2B5EF4-FFF2-40B4-BE49-F238E27FC236}">
                <a16:creationId xmlns:a16="http://schemas.microsoft.com/office/drawing/2014/main" id="{1363EEB9-2D4D-C18A-B298-70466A93CAC5}"/>
              </a:ext>
            </a:extLst>
          </p:cNvPr>
          <p:cNvPicPr>
            <a:picLocks noChangeAspect="1"/>
          </p:cNvPicPr>
          <p:nvPr/>
        </p:nvPicPr>
        <p:blipFill>
          <a:blip r:embed="rId4"/>
          <a:stretch>
            <a:fillRect/>
          </a:stretch>
        </p:blipFill>
        <p:spPr>
          <a:xfrm>
            <a:off x="-2" y="3510116"/>
            <a:ext cx="6432239" cy="3347884"/>
          </a:xfrm>
          <a:prstGeom prst="rect">
            <a:avLst/>
          </a:prstGeom>
        </p:spPr>
      </p:pic>
    </p:spTree>
    <p:extLst>
      <p:ext uri="{BB962C8B-B14F-4D97-AF65-F5344CB8AC3E}">
        <p14:creationId xmlns:p14="http://schemas.microsoft.com/office/powerpoint/2010/main" val="1686508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3497351" y="477171"/>
            <a:ext cx="6305409" cy="471489"/>
          </a:xfrm>
        </p:spPr>
        <p:txBody>
          <a:bodyPr/>
          <a:lstStyle/>
          <a:p>
            <a:r>
              <a:rPr lang="en-IN" dirty="0"/>
              <a:t>Practical Task</a:t>
            </a:r>
            <a:endParaRPr lang="en-US" dirty="0"/>
          </a:p>
        </p:txBody>
      </p:sp>
      <p:sp>
        <p:nvSpPr>
          <p:cNvPr id="13" name="Content Placeholder 7">
            <a:extLst>
              <a:ext uri="{FF2B5EF4-FFF2-40B4-BE49-F238E27FC236}">
                <a16:creationId xmlns:a16="http://schemas.microsoft.com/office/drawing/2014/main" id="{0853098E-C088-D323-4BF2-987893F262F6}"/>
              </a:ext>
            </a:extLst>
          </p:cNvPr>
          <p:cNvSpPr>
            <a:spLocks noGrp="1"/>
          </p:cNvSpPr>
          <p:nvPr>
            <p:ph sz="half" idx="15"/>
          </p:nvPr>
        </p:nvSpPr>
        <p:spPr>
          <a:xfrm>
            <a:off x="7940842" y="1683596"/>
            <a:ext cx="3485184" cy="3961593"/>
          </a:xfrm>
        </p:spPr>
        <p:txBody>
          <a:bodyPr>
            <a:normAutofit fontScale="92500"/>
          </a:bodyPr>
          <a:lstStyle/>
          <a:p>
            <a:pPr marL="0" indent="0">
              <a:buNone/>
            </a:pPr>
            <a:r>
              <a:rPr lang="en-US" dirty="0"/>
              <a:t>I used decision tree model to make use of the features.</a:t>
            </a:r>
          </a:p>
          <a:p>
            <a:pPr marL="0" indent="0">
              <a:buNone/>
            </a:pPr>
            <a:r>
              <a:rPr lang="en-US" dirty="0"/>
              <a:t>First, we import all the necessary libraries and load our feature store.</a:t>
            </a:r>
          </a:p>
          <a:p>
            <a:pPr marL="0" indent="0">
              <a:buNone/>
            </a:pPr>
            <a:r>
              <a:rPr lang="en-US" dirty="0"/>
              <a:t>Snow flask stores data in cloud(meant for mostly SQL) and decision tree uses data from local memory  as </a:t>
            </a:r>
            <a:r>
              <a:rPr lang="en-US" dirty="0" err="1"/>
              <a:t>numpy</a:t>
            </a:r>
            <a:r>
              <a:rPr lang="en-US" dirty="0"/>
              <a:t> and pandas so we have to convert data frames here.</a:t>
            </a:r>
          </a:p>
          <a:p>
            <a:pPr marL="0" indent="0">
              <a:buNone/>
            </a:pPr>
            <a:r>
              <a:rPr lang="en-US" dirty="0"/>
              <a:t>Choose a target feature and proceed with normal decision tree code and execution.</a:t>
            </a:r>
          </a:p>
          <a:p>
            <a:pPr marL="0" indent="0">
              <a:buNone/>
            </a:pPr>
            <a:r>
              <a:rPr lang="en-US" dirty="0"/>
              <a:t>We get accuracy as output.</a:t>
            </a:r>
          </a:p>
        </p:txBody>
      </p:sp>
      <p:pic>
        <p:nvPicPr>
          <p:cNvPr id="7" name="Content Placeholder 6">
            <a:extLst>
              <a:ext uri="{FF2B5EF4-FFF2-40B4-BE49-F238E27FC236}">
                <a16:creationId xmlns:a16="http://schemas.microsoft.com/office/drawing/2014/main" id="{89AFA104-549C-D945-F6E4-9A86E5604174}"/>
              </a:ext>
            </a:extLst>
          </p:cNvPr>
          <p:cNvPicPr>
            <a:picLocks noGrp="1" noChangeAspect="1"/>
          </p:cNvPicPr>
          <p:nvPr>
            <p:ph sz="half" idx="2"/>
          </p:nvPr>
        </p:nvPicPr>
        <p:blipFill>
          <a:blip r:embed="rId3"/>
          <a:stretch>
            <a:fillRect/>
          </a:stretch>
        </p:blipFill>
        <p:spPr>
          <a:xfrm>
            <a:off x="-68826" y="948661"/>
            <a:ext cx="7449114" cy="5909340"/>
          </a:xfrm>
          <a:prstGeom prst="rect">
            <a:avLst/>
          </a:prstGeom>
        </p:spPr>
      </p:pic>
    </p:spTree>
    <p:extLst>
      <p:ext uri="{BB962C8B-B14F-4D97-AF65-F5344CB8AC3E}">
        <p14:creationId xmlns:p14="http://schemas.microsoft.com/office/powerpoint/2010/main" val="2498021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0" y="849782"/>
            <a:ext cx="6636773"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dirty="0"/>
              <a:t>Mounika Garnedi</a:t>
            </a:r>
          </a:p>
          <a:p>
            <a:r>
              <a:rPr lang="en-US" dirty="0"/>
              <a:t>22BCE9818</a:t>
            </a:r>
          </a:p>
          <a:p>
            <a:r>
              <a:rPr lang="en-US" dirty="0"/>
              <a:t>VIT</a:t>
            </a:r>
          </a:p>
          <a:p>
            <a:r>
              <a:rPr lang="en-US" dirty="0"/>
              <a:t>mounika.22bce9818@vitapstudent.ac.in</a:t>
            </a:r>
          </a:p>
          <a:p>
            <a:r>
              <a:rPr lang="en-US" dirty="0"/>
              <a:t>mounikagarnedi714@gmail.com</a:t>
            </a:r>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{E50D396E-71FD-40EA-9434-7B7A8EB79489}tf78438558_win32</Template>
  <TotalTime>102</TotalTime>
  <Words>901</Words>
  <Application>Microsoft Office PowerPoint</Application>
  <PresentationFormat>Widescreen</PresentationFormat>
  <Paragraphs>92</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Black</vt:lpstr>
      <vt:lpstr>Calibri</vt:lpstr>
      <vt:lpstr>Sabon Next LT</vt:lpstr>
      <vt:lpstr>Custom</vt:lpstr>
      <vt:lpstr>Feature Engineering Using Snowflake and Feature Stores </vt:lpstr>
      <vt:lpstr>agenda</vt:lpstr>
      <vt:lpstr> Introduction to Feature Engineering </vt:lpstr>
      <vt:lpstr>Using Snowflake for Data Storage &amp; Processing  </vt:lpstr>
      <vt:lpstr>Feature Store Concepts</vt:lpstr>
      <vt:lpstr>Implementing Feature Engineering with Snowflake &amp; Feature Store</vt:lpstr>
      <vt:lpstr>PowerPoint Presentation</vt:lpstr>
      <vt:lpstr>Practical Task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Mounika Garnedi</dc:creator>
  <cp:lastModifiedBy>Mounika Garnedi</cp:lastModifiedBy>
  <cp:revision>1</cp:revision>
  <dcterms:created xsi:type="dcterms:W3CDTF">2025-09-30T15:03:39Z</dcterms:created>
  <dcterms:modified xsi:type="dcterms:W3CDTF">2025-09-30T16:46:00Z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