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30" d="100"/>
          <a:sy n="30" d="100"/>
        </p:scale>
        <p:origin x="60"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ka Chowdary Jasti" userId="a2eb1a971f34470a" providerId="LiveId" clId="{6E8731D5-414C-4EDD-A7ED-C5E091832998}"/>
    <pc:docChg chg="custSel modSld sldOrd">
      <pc:chgData name="Monika Chowdary Jasti" userId="a2eb1a971f34470a" providerId="LiveId" clId="{6E8731D5-414C-4EDD-A7ED-C5E091832998}" dt="2024-11-17T14:43:55.100" v="54" actId="20577"/>
      <pc:docMkLst>
        <pc:docMk/>
      </pc:docMkLst>
      <pc:sldChg chg="modSp mod">
        <pc:chgData name="Monika Chowdary Jasti" userId="a2eb1a971f34470a" providerId="LiveId" clId="{6E8731D5-414C-4EDD-A7ED-C5E091832998}" dt="2024-11-17T13:51:40.650" v="26" actId="20577"/>
        <pc:sldMkLst>
          <pc:docMk/>
          <pc:sldMk cId="0" sldId="256"/>
        </pc:sldMkLst>
        <pc:spChg chg="mod">
          <ac:chgData name="Monika Chowdary Jasti" userId="a2eb1a971f34470a" providerId="LiveId" clId="{6E8731D5-414C-4EDD-A7ED-C5E091832998}" dt="2024-11-17T13:51:40.650" v="26" actId="20577"/>
          <ac:spMkLst>
            <pc:docMk/>
            <pc:sldMk cId="0" sldId="256"/>
            <ac:spMk id="173" creationId="{00000000-0000-0000-0000-000000000000}"/>
          </ac:spMkLst>
        </pc:spChg>
      </pc:sldChg>
      <pc:sldChg chg="modSp mod">
        <pc:chgData name="Monika Chowdary Jasti" userId="a2eb1a971f34470a" providerId="LiveId" clId="{6E8731D5-414C-4EDD-A7ED-C5E091832998}" dt="2024-11-17T13:55:12.791" v="52" actId="20577"/>
        <pc:sldMkLst>
          <pc:docMk/>
          <pc:sldMk cId="0" sldId="261"/>
        </pc:sldMkLst>
        <pc:spChg chg="mod">
          <ac:chgData name="Monika Chowdary Jasti" userId="a2eb1a971f34470a" providerId="LiveId" clId="{6E8731D5-414C-4EDD-A7ED-C5E091832998}" dt="2024-11-17T13:54:52.247" v="34" actId="207"/>
          <ac:spMkLst>
            <pc:docMk/>
            <pc:sldMk cId="0" sldId="261"/>
            <ac:spMk id="198" creationId="{00000000-0000-0000-0000-000000000000}"/>
          </ac:spMkLst>
        </pc:spChg>
        <pc:spChg chg="mod">
          <ac:chgData name="Monika Chowdary Jasti" userId="a2eb1a971f34470a" providerId="LiveId" clId="{6E8731D5-414C-4EDD-A7ED-C5E091832998}" dt="2024-11-17T13:55:12.791" v="52" actId="20577"/>
          <ac:spMkLst>
            <pc:docMk/>
            <pc:sldMk cId="0" sldId="261"/>
            <ac:spMk id="199" creationId="{00000000-0000-0000-0000-000000000000}"/>
          </ac:spMkLst>
        </pc:spChg>
        <pc:spChg chg="mod">
          <ac:chgData name="Monika Chowdary Jasti" userId="a2eb1a971f34470a" providerId="LiveId" clId="{6E8731D5-414C-4EDD-A7ED-C5E091832998}" dt="2024-11-17T13:54:45.607" v="33" actId="1076"/>
          <ac:spMkLst>
            <pc:docMk/>
            <pc:sldMk cId="0" sldId="261"/>
            <ac:spMk id="203" creationId="{00000000-0000-0000-0000-000000000000}"/>
          </ac:spMkLst>
        </pc:spChg>
      </pc:sldChg>
      <pc:sldChg chg="modSp mod ord">
        <pc:chgData name="Monika Chowdary Jasti" userId="a2eb1a971f34470a" providerId="LiveId" clId="{6E8731D5-414C-4EDD-A7ED-C5E091832998}" dt="2024-11-17T14:43:55.100" v="54" actId="20577"/>
        <pc:sldMkLst>
          <pc:docMk/>
          <pc:sldMk cId="0" sldId="262"/>
        </pc:sldMkLst>
        <pc:spChg chg="mod">
          <ac:chgData name="Monika Chowdary Jasti" userId="a2eb1a971f34470a" providerId="LiveId" clId="{6E8731D5-414C-4EDD-A7ED-C5E091832998}" dt="2024-11-17T14:43:55.100" v="54" actId="20577"/>
          <ac:spMkLst>
            <pc:docMk/>
            <pc:sldMk cId="0" sldId="262"/>
            <ac:spMk id="2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100" name="Slide Title"/>
          <p:cNvSpPr txBox="1">
            <a:spLocks noGrp="1"/>
          </p:cNvSpPr>
          <p:nvPr>
            <p:ph type="title" hasCustomPrompt="1"/>
          </p:nvPr>
        </p:nvSpPr>
        <p:spPr>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Agenda Subtitle</a:t>
            </a:r>
          </a:p>
        </p:txBody>
      </p:sp>
      <p:sp>
        <p:nvSpPr>
          <p:cNvPr id="109" name="Body Level One…"/>
          <p:cNvSpPr txBox="1">
            <a:spLocks noGrp="1"/>
          </p:cNvSpPr>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r>
              <a:t>Agenda Topics</a:t>
            </a:r>
          </a:p>
          <a:p>
            <a:pPr lvl="1"/>
            <a:endParaRPr/>
          </a:p>
          <a:p>
            <a:pPr lvl="2"/>
            <a:endParaRPr/>
          </a:p>
          <a:p>
            <a:pPr lvl="3"/>
            <a:endParaRPr/>
          </a:p>
          <a:p>
            <a:pPr lvl="4"/>
            <a:endParaRPr/>
          </a:p>
        </p:txBody>
      </p:sp>
      <p:sp>
        <p:nvSpPr>
          <p:cNvPr id="110" name="Agenda Title"/>
          <p:cNvSpPr txBox="1">
            <a:spLocks noGrp="1"/>
          </p:cNvSpPr>
          <p:nvPr>
            <p:ph type="title" hasCustomPrompt="1"/>
          </p:nvPr>
        </p:nvSpPr>
        <p:spPr>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mn-lt"/>
                <a:ea typeface="+mn-ea"/>
                <a:cs typeface="+mn-cs"/>
                <a:sym typeface="Produkt Extralight"/>
              </a:defRPr>
            </a:lvl1pPr>
            <a:lvl2pPr marL="0" indent="457200" algn="ctr" defTabSz="2438400">
              <a:lnSpc>
                <a:spcPct val="90000"/>
              </a:lnSpc>
              <a:spcBef>
                <a:spcPts val="0"/>
              </a:spcBef>
              <a:buSzTx/>
              <a:buNone/>
              <a:defRPr sz="12000" spc="-119">
                <a:latin typeface="+mn-lt"/>
                <a:ea typeface="+mn-ea"/>
                <a:cs typeface="+mn-cs"/>
                <a:sym typeface="Produkt Extralight"/>
              </a:defRPr>
            </a:lvl2pPr>
            <a:lvl3pPr marL="0" indent="914400" algn="ctr" defTabSz="2438400">
              <a:lnSpc>
                <a:spcPct val="90000"/>
              </a:lnSpc>
              <a:spcBef>
                <a:spcPts val="0"/>
              </a:spcBef>
              <a:buSzTx/>
              <a:buNone/>
              <a:defRPr sz="12000" spc="-119">
                <a:latin typeface="+mn-lt"/>
                <a:ea typeface="+mn-ea"/>
                <a:cs typeface="+mn-cs"/>
                <a:sym typeface="Produkt Extralight"/>
              </a:defRPr>
            </a:lvl3pPr>
            <a:lvl4pPr marL="0" indent="1371600" algn="ctr" defTabSz="2438400">
              <a:lnSpc>
                <a:spcPct val="90000"/>
              </a:lnSpc>
              <a:spcBef>
                <a:spcPts val="0"/>
              </a:spcBef>
              <a:buSzTx/>
              <a:buNone/>
              <a:defRPr sz="12000" spc="-119">
                <a:latin typeface="+mn-lt"/>
                <a:ea typeface="+mn-ea"/>
                <a:cs typeface="+mn-cs"/>
                <a:sym typeface="Produkt Extralight"/>
              </a:defRPr>
            </a:lvl4pPr>
            <a:lvl5pPr marL="0" indent="1828800" algn="ctr" defTabSz="2438400">
              <a:lnSpc>
                <a:spcPct val="90000"/>
              </a:lnSpc>
              <a:spcBef>
                <a:spcPts val="0"/>
              </a:spcBef>
              <a:buSzTx/>
              <a:buNone/>
              <a:defRPr sz="12000" spc="-119">
                <a:latin typeface="+mn-lt"/>
                <a:ea typeface="+mn-ea"/>
                <a:cs typeface="+mn-cs"/>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mn-lt"/>
                <a:ea typeface="+mn-ea"/>
                <a:cs typeface="+mn-cs"/>
                <a:sym typeface="Produkt Extralight"/>
              </a:defRPr>
            </a:lvl1pPr>
            <a:lvl2pPr marL="0" indent="457200" algn="ctr" defTabSz="2438400">
              <a:lnSpc>
                <a:spcPct val="90000"/>
              </a:lnSpc>
              <a:spcBef>
                <a:spcPts val="0"/>
              </a:spcBef>
              <a:buSzTx/>
              <a:buNone/>
              <a:defRPr sz="35000" spc="-1750">
                <a:latin typeface="+mn-lt"/>
                <a:ea typeface="+mn-ea"/>
                <a:cs typeface="+mn-cs"/>
                <a:sym typeface="Produkt Extralight"/>
              </a:defRPr>
            </a:lvl2pPr>
            <a:lvl3pPr marL="0" indent="914400" algn="ctr" defTabSz="2438400">
              <a:lnSpc>
                <a:spcPct val="90000"/>
              </a:lnSpc>
              <a:spcBef>
                <a:spcPts val="0"/>
              </a:spcBef>
              <a:buSzTx/>
              <a:buNone/>
              <a:defRPr sz="35000" spc="-1750">
                <a:latin typeface="+mn-lt"/>
                <a:ea typeface="+mn-ea"/>
                <a:cs typeface="+mn-cs"/>
                <a:sym typeface="Produkt Extralight"/>
              </a:defRPr>
            </a:lvl3pPr>
            <a:lvl4pPr marL="0" indent="1371600" algn="ctr" defTabSz="2438400">
              <a:lnSpc>
                <a:spcPct val="90000"/>
              </a:lnSpc>
              <a:spcBef>
                <a:spcPts val="0"/>
              </a:spcBef>
              <a:buSzTx/>
              <a:buNone/>
              <a:defRPr sz="35000" spc="-1750">
                <a:latin typeface="+mn-lt"/>
                <a:ea typeface="+mn-ea"/>
                <a:cs typeface="+mn-cs"/>
                <a:sym typeface="Produkt Extralight"/>
              </a:defRPr>
            </a:lvl4pPr>
            <a:lvl5pPr marL="0" indent="1828800" algn="ctr" defTabSz="2438400">
              <a:lnSpc>
                <a:spcPct val="90000"/>
              </a:lnSpc>
              <a:spcBef>
                <a:spcPts val="0"/>
              </a:spcBef>
              <a:buSzTx/>
              <a:buNone/>
              <a:defRPr sz="35000" spc="-1750">
                <a:latin typeface="+mn-lt"/>
                <a:ea typeface="+mn-ea"/>
                <a:cs typeface="+mn-cs"/>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z="5500" spc="-55">
                <a:latin typeface="+mn-lt"/>
                <a:ea typeface="+mn-ea"/>
                <a:cs typeface="+mn-cs"/>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r>
              <a:t>Attribution</a:t>
            </a:r>
          </a:p>
        </p:txBody>
      </p:sp>
      <p:sp>
        <p:nvSpPr>
          <p:cNvPr id="136" name="Body Level One…"/>
          <p:cNvSpPr txBox="1">
            <a:spLocks noGrp="1"/>
          </p:cNvSpPr>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z="9300" spc="-93">
                <a:latin typeface="+mn-lt"/>
                <a:ea typeface="+mn-ea"/>
                <a:cs typeface="+mn-cs"/>
                <a:sym typeface="Produkt Extralight"/>
              </a:defRPr>
            </a:lvl1pPr>
            <a:lvl2pPr marL="254000" indent="203200" defTabSz="2438400">
              <a:lnSpc>
                <a:spcPct val="90000"/>
              </a:lnSpc>
              <a:spcBef>
                <a:spcPts val="0"/>
              </a:spcBef>
              <a:buSzTx/>
              <a:buNone/>
              <a:defRPr sz="9300" spc="-93">
                <a:latin typeface="+mn-lt"/>
                <a:ea typeface="+mn-ea"/>
                <a:cs typeface="+mn-cs"/>
                <a:sym typeface="Produkt Extralight"/>
              </a:defRPr>
            </a:lvl2pPr>
            <a:lvl3pPr marL="254000" indent="660400" defTabSz="2438400">
              <a:lnSpc>
                <a:spcPct val="90000"/>
              </a:lnSpc>
              <a:spcBef>
                <a:spcPts val="0"/>
              </a:spcBef>
              <a:buSzTx/>
              <a:buNone/>
              <a:defRPr sz="9300" spc="-93">
                <a:latin typeface="+mn-lt"/>
                <a:ea typeface="+mn-ea"/>
                <a:cs typeface="+mn-cs"/>
                <a:sym typeface="Produkt Extralight"/>
              </a:defRPr>
            </a:lvl3pPr>
            <a:lvl4pPr marL="254000" indent="1117600" defTabSz="2438400">
              <a:lnSpc>
                <a:spcPct val="90000"/>
              </a:lnSpc>
              <a:spcBef>
                <a:spcPts val="0"/>
              </a:spcBef>
              <a:buSzTx/>
              <a:buNone/>
              <a:defRPr sz="9300" spc="-93">
                <a:latin typeface="+mn-lt"/>
                <a:ea typeface="+mn-ea"/>
                <a:cs typeface="+mn-cs"/>
                <a:sym typeface="Produkt Extralight"/>
              </a:defRPr>
            </a:lvl4pPr>
            <a:lvl5pPr marL="254000" indent="1574800" defTabSz="2438400">
              <a:lnSpc>
                <a:spcPct val="90000"/>
              </a:lnSpc>
              <a:spcBef>
                <a:spcPts val="0"/>
              </a:spcBef>
              <a:buSzTx/>
              <a:buNone/>
              <a:defRPr sz="9300" spc="-93">
                <a:latin typeface="+mn-lt"/>
                <a:ea typeface="+mn-ea"/>
                <a:cs typeface="+mn-cs"/>
                <a:sym typeface="Produkt Extralight"/>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lose-up of a curved, white, layered pattern"/>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Close-up of a layered pattern of grey stone"/>
          <p:cNvSpPr>
            <a:spLocks noGrp="1"/>
          </p:cNvSpPr>
          <p:nvPr>
            <p:ph type="pic" sz="quarter" idx="22"/>
          </p:nvPr>
        </p:nvSpPr>
        <p:spPr>
          <a:xfrm>
            <a:off x="7353300" y="3632200"/>
            <a:ext cx="9677400" cy="6451600"/>
          </a:xfrm>
          <a:prstGeom prst="rect">
            <a:avLst/>
          </a:prstGeom>
        </p:spPr>
        <p:txBody>
          <a:bodyPr lIns="91439" tIns="45719" rIns="91439" bIns="45719">
            <a:noAutofit/>
          </a:bodyPr>
          <a:lstStyle/>
          <a:p>
            <a:endParaRPr/>
          </a:p>
        </p:txBody>
      </p:sp>
      <p:sp>
        <p:nvSpPr>
          <p:cNvPr id="146" name="Close-up of a white ribbed pattern"/>
          <p:cNvSpPr>
            <a:spLocks noGrp="1"/>
          </p:cNvSpPr>
          <p:nvPr>
            <p:ph type="pic" sz="quarter" idx="23"/>
          </p:nvPr>
        </p:nvSpPr>
        <p:spPr>
          <a:xfrm>
            <a:off x="14621933" y="3632200"/>
            <a:ext cx="9677401" cy="645725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Angular, futuristic, white corridor with shadows"/>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Futuristic, curved, white structure"/>
          <p:cNvSpPr>
            <a:spLocks noGrp="1"/>
          </p:cNvSpPr>
          <p:nvPr>
            <p:ph type="pic" idx="21"/>
          </p:nvPr>
        </p:nvSpPr>
        <p:spPr>
          <a:xfrm>
            <a:off x="0" y="-5397500"/>
            <a:ext cx="27190700" cy="20393025"/>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23"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24"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lose-up of a curved, white, layered pattern"/>
          <p:cNvSpPr>
            <a:spLocks noGrp="1"/>
          </p:cNvSpPr>
          <p:nvPr>
            <p:ph type="pic" idx="21"/>
          </p:nvPr>
        </p:nvSpPr>
        <p:spPr>
          <a:xfrm>
            <a:off x="11569700" y="0"/>
            <a:ext cx="13716000" cy="1371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Close-up of the edge of white curved stone"/>
          <p:cNvSpPr>
            <a:spLocks noGrp="1"/>
          </p:cNvSpPr>
          <p:nvPr>
            <p:ph type="pic" idx="21"/>
          </p:nvPr>
        </p:nvSpPr>
        <p:spPr>
          <a:xfrm>
            <a:off x="12382500" y="-1206500"/>
            <a:ext cx="12103100" cy="16140313"/>
          </a:xfrm>
          <a:prstGeom prst="rect">
            <a:avLst/>
          </a:prstGeom>
        </p:spPr>
        <p:txBody>
          <a:bodyPr lIns="91439" tIns="45719" rIns="91439" bIns="45719">
            <a:noAutofit/>
          </a:bodyPr>
          <a:lstStyle/>
          <a:p>
            <a:endParaRPr/>
          </a:p>
        </p:txBody>
      </p:sp>
      <p:sp>
        <p:nvSpPr>
          <p:cNvPr id="61" name="Slide Subtitle"/>
          <p:cNvSpPr txBox="1">
            <a:spLocks noGrp="1"/>
          </p:cNvSpPr>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72" name="Slide Title"/>
          <p:cNvSpPr txBox="1">
            <a:spLocks noGrp="1"/>
          </p:cNvSpPr>
          <p:nvPr>
            <p:ph type="title" hasCustomPrompt="1"/>
          </p:nvPr>
        </p:nvSpPr>
        <p:spPr>
          <a:prstGeom prst="rect">
            <a:avLst/>
          </a:prstGeom>
        </p:spPr>
        <p:txBody>
          <a:bodyPr/>
          <a:lstStyle/>
          <a:p>
            <a:r>
              <a:t>Slide 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4"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chemeClr val="accent1">
                <a:satOff val="-9104"/>
                <a:lumOff val="-32540"/>
              </a:schemeClr>
            </a:gs>
          </a:gsLst>
          <a:lin ang="5400000" scaled="0"/>
        </a:gradFill>
        <a:effectLst/>
      </p:bgPr>
    </p:bg>
    <p:spTree>
      <p:nvGrpSpPr>
        <p:cNvPr id="1" name=""/>
        <p:cNvGrpSpPr/>
        <p:nvPr/>
      </p:nvGrpSpPr>
      <p:grpSpPr>
        <a:xfrm>
          <a:off x="0" y="0"/>
          <a:ext cx="0" cy="0"/>
          <a:chOff x="0" y="0"/>
          <a:chExt cx="0" cy="0"/>
        </a:xfrm>
      </p:grpSpPr>
      <p:sp>
        <p:nvSpPr>
          <p:cNvPr id="171" name="Author :Monika Jasti"/>
          <p:cNvSpPr txBox="1">
            <a:spLocks noGrp="1"/>
          </p:cNvSpPr>
          <p:nvPr>
            <p:ph type="body" idx="21"/>
          </p:nvPr>
        </p:nvSpPr>
        <p:spPr>
          <a:xfrm>
            <a:off x="1206500" y="11616098"/>
            <a:ext cx="21971000" cy="660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rgbClr val="D5D5D5"/>
                </a:solidFill>
              </a:defRPr>
            </a:lvl1pPr>
          </a:lstStyle>
          <a:p>
            <a:r>
              <a:t>Author :Monika Jasti</a:t>
            </a:r>
          </a:p>
        </p:txBody>
      </p:sp>
      <p:sp>
        <p:nvSpPr>
          <p:cNvPr id="172" name="-for better future financials through DATA"/>
          <p:cNvSpPr txBox="1">
            <a:spLocks noGrp="1"/>
          </p:cNvSpPr>
          <p:nvPr>
            <p:ph type="subTitle" sz="quarter" idx="1"/>
          </p:nvPr>
        </p:nvSpPr>
        <p:spPr>
          <a:xfrm>
            <a:off x="1206500" y="6537235"/>
            <a:ext cx="21971000" cy="2006601"/>
          </a:xfrm>
          <a:prstGeom prst="rect">
            <a:avLst/>
          </a:prstGeom>
        </p:spPr>
        <p:txBody>
          <a:bodyPr/>
          <a:lstStyle>
            <a:lvl1pPr algn="r">
              <a:defRPr>
                <a:solidFill>
                  <a:srgbClr val="D5D5D5"/>
                </a:solidFill>
              </a:defRPr>
            </a:lvl1pPr>
          </a:lstStyle>
          <a:p>
            <a:r>
              <a:t>-for better future financials through DATA</a:t>
            </a:r>
          </a:p>
        </p:txBody>
      </p:sp>
      <p:sp>
        <p:nvSpPr>
          <p:cNvPr id="173" name="Finance Forecasting using PowerBi"/>
          <p:cNvSpPr txBox="1">
            <a:spLocks noGrp="1"/>
          </p:cNvSpPr>
          <p:nvPr>
            <p:ph type="ctrTitle"/>
          </p:nvPr>
        </p:nvSpPr>
        <p:spPr>
          <a:xfrm>
            <a:off x="1206498" y="1636922"/>
            <a:ext cx="21971004" cy="4648201"/>
          </a:xfrm>
          <a:prstGeom prst="rect">
            <a:avLst/>
          </a:prstGeom>
        </p:spPr>
        <p:txBody>
          <a:bodyPr/>
          <a:lstStyle>
            <a:lvl1pPr>
              <a:lnSpc>
                <a:spcPct val="100000"/>
              </a:lnSpc>
              <a:defRPr sz="10200" b="1" spc="0">
                <a:latin typeface="Helvetica Neue"/>
                <a:ea typeface="Helvetica Neue"/>
                <a:cs typeface="Helvetica Neue"/>
                <a:sym typeface="Helvetica Neue"/>
              </a:defRPr>
            </a:lvl1pPr>
          </a:lstStyle>
          <a:p>
            <a:r>
              <a:rPr dirty="0"/>
              <a:t>Finance Forecasting</a:t>
            </a:r>
            <a:r>
              <a:rPr lang="en-IN" dirty="0"/>
              <a:t> Dashboard</a:t>
            </a:r>
            <a:r>
              <a:rPr dirty="0"/>
              <a:t> using Power</a:t>
            </a:r>
            <a:r>
              <a:rPr lang="en-IN" dirty="0"/>
              <a:t> </a:t>
            </a:r>
            <a:r>
              <a:rPr dirty="0"/>
              <a:t>Bi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215" name="The Financial Forecasting Dashboard in Power BI offers an intuitive way to analyse and predict financial trends, helping users make more informed decisions. With its interactive visuals and forecasting features, the dashboard provides valuable insights i"/>
          <p:cNvSpPr txBox="1"/>
          <p:nvPr/>
        </p:nvSpPr>
        <p:spPr>
          <a:xfrm>
            <a:off x="610462" y="3469217"/>
            <a:ext cx="23163077" cy="6026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defRPr sz="4500"/>
            </a:pPr>
            <a:r>
              <a:t>The Financial Forecasting Dashboard in Power BI offers an intuitive way to analyse and predict financial trends, helping users make more informed decisions. With its interactive visuals and forecasting features, the dashboard provides valuable insights into future financial outcomes.</a:t>
            </a:r>
          </a:p>
          <a:p>
            <a:pPr algn="ctr">
              <a:defRPr sz="4500"/>
            </a:pPr>
            <a:r>
              <a:t>           Future improvements, like integrating advanced models and real-time data updates, will make the tool even more effective for financial planning and decision-making.</a:t>
            </a:r>
          </a:p>
        </p:txBody>
      </p:sp>
      <p:sp>
        <p:nvSpPr>
          <p:cNvPr id="216" name="Conclusion"/>
          <p:cNvSpPr txBox="1"/>
          <p:nvPr/>
        </p:nvSpPr>
        <p:spPr>
          <a:xfrm>
            <a:off x="9838309" y="562749"/>
            <a:ext cx="4707383"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Conclusion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175" name="Develop a financial forecasting dashboard in Power BI to help businesses make data-driven decisions by visualising key financial metrics, historical trends, and predictive analytics. The dashboard should integrate data from multiple sources, providing in"/>
          <p:cNvSpPr txBox="1"/>
          <p:nvPr/>
        </p:nvSpPr>
        <p:spPr>
          <a:xfrm>
            <a:off x="610462" y="3920169"/>
            <a:ext cx="23163077" cy="466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a:defRPr sz="4500"/>
            </a:lvl1pPr>
          </a:lstStyle>
          <a:p>
            <a:r>
              <a:t>Develop a financial forecasting dashboard in Power BI to help businesses make data-driven decisions by visualising key financial metrics, historical trends, and predictive analytics. The dashboard should integrate data from multiple sources, providing insights into revenue, expenses, cash flow, and profitability forecasts. It should enable stakeholders to identify potential risks, optimise budget planning, and improve financial performance through interactive and user-friendly visuals.</a:t>
            </a:r>
          </a:p>
        </p:txBody>
      </p:sp>
      <p:sp>
        <p:nvSpPr>
          <p:cNvPr id="176" name="Problem Statement"/>
          <p:cNvSpPr txBox="1"/>
          <p:nvPr/>
        </p:nvSpPr>
        <p:spPr>
          <a:xfrm>
            <a:off x="8189372" y="513785"/>
            <a:ext cx="8005256"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Problem Statement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178" name="This project aims to build a financial forecasting dashboard using Power BI to help businesses make better financial decisions. The dashboard will combine data from various sources to provide a clear view of key metrics like revenue, expenses, and cash f"/>
          <p:cNvSpPr txBox="1"/>
          <p:nvPr/>
        </p:nvSpPr>
        <p:spPr>
          <a:xfrm>
            <a:off x="610462" y="3539170"/>
            <a:ext cx="23163077" cy="5429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a:defRPr sz="4500"/>
            </a:lvl1pPr>
          </a:lstStyle>
          <a:p>
            <a:r>
              <a:t>This project aims to build a financial forecasting dashboard using Power BI to help businesses make better financial decisions. The dashboard will combine data from various sources to provide a clear view of key metrics like revenue, expenses, and cash flow. It will use historical data and predictive analytics to identify trends and potential risks while supporting budget planning and resource management. With easy-to-use visuals and interactive features, the dashboard will enable stakeholders to understand financial performance and plan for the future effectively.</a:t>
            </a:r>
          </a:p>
        </p:txBody>
      </p:sp>
      <p:sp>
        <p:nvSpPr>
          <p:cNvPr id="179" name="Abstract"/>
          <p:cNvSpPr txBox="1"/>
          <p:nvPr/>
        </p:nvSpPr>
        <p:spPr>
          <a:xfrm>
            <a:off x="10350531" y="530106"/>
            <a:ext cx="3682938"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Abstract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181" name="Definition: Power BI is a Business Intelligence tool used to clean the data, analyse the data and convert the data into visual format.…"/>
          <p:cNvSpPr txBox="1"/>
          <p:nvPr/>
        </p:nvSpPr>
        <p:spPr>
          <a:xfrm>
            <a:off x="610462" y="2727642"/>
            <a:ext cx="23163077" cy="82607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defRPr sz="4500"/>
            </a:pPr>
            <a:r>
              <a:t>Definition: Power BI is a Business Intelligence tool used to clean the data, analyse the data and convert the data into visual format.</a:t>
            </a:r>
          </a:p>
          <a:p>
            <a:pPr>
              <a:defRPr sz="4500"/>
            </a:pPr>
            <a:r>
              <a:t>Key Features:</a:t>
            </a:r>
          </a:p>
          <a:p>
            <a:pPr marL="228600" indent="-228600">
              <a:lnSpc>
                <a:spcPct val="50000"/>
              </a:lnSpc>
              <a:buSzPct val="37000"/>
              <a:buBlip>
                <a:blip r:embed="rId2"/>
              </a:buBlip>
              <a:defRPr sz="4500"/>
            </a:pPr>
            <a:r>
              <a:t> Data Connectivity</a:t>
            </a:r>
          </a:p>
          <a:p>
            <a:pPr marL="228600" indent="-228600">
              <a:lnSpc>
                <a:spcPct val="50000"/>
              </a:lnSpc>
              <a:buSzPct val="37000"/>
              <a:buBlip>
                <a:blip r:embed="rId2"/>
              </a:buBlip>
              <a:defRPr sz="4500"/>
            </a:pPr>
            <a:r>
              <a:t> Data Transformation and Modelling</a:t>
            </a:r>
          </a:p>
          <a:p>
            <a:pPr marL="228600" indent="-228600">
              <a:lnSpc>
                <a:spcPct val="50000"/>
              </a:lnSpc>
              <a:buSzPct val="37000"/>
              <a:buBlip>
                <a:blip r:embed="rId2"/>
              </a:buBlip>
              <a:defRPr sz="4500"/>
            </a:pPr>
            <a:r>
              <a:t> Real-Time Data Streaming</a:t>
            </a:r>
          </a:p>
          <a:p>
            <a:pPr marL="228600" indent="-228600">
              <a:lnSpc>
                <a:spcPct val="50000"/>
              </a:lnSpc>
              <a:buSzPct val="37000"/>
              <a:buBlip>
                <a:blip r:embed="rId2"/>
              </a:buBlip>
              <a:defRPr sz="4500"/>
            </a:pPr>
            <a:r>
              <a:t> Data Analysis Expressions (DAX)</a:t>
            </a:r>
          </a:p>
          <a:p>
            <a:pPr marL="228600" indent="-228600">
              <a:lnSpc>
                <a:spcPct val="50000"/>
              </a:lnSpc>
              <a:buSzPct val="37000"/>
              <a:buBlip>
                <a:blip r:embed="rId2"/>
              </a:buBlip>
              <a:defRPr sz="4500"/>
            </a:pPr>
            <a:r>
              <a:t> Interactive Visualisations</a:t>
            </a:r>
          </a:p>
        </p:txBody>
      </p:sp>
      <p:sp>
        <p:nvSpPr>
          <p:cNvPr id="182" name="Introduction to PowerBI"/>
          <p:cNvSpPr txBox="1"/>
          <p:nvPr/>
        </p:nvSpPr>
        <p:spPr>
          <a:xfrm>
            <a:off x="7301134" y="579070"/>
            <a:ext cx="9781732"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Introduction to PowerBI</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184" name="Power Bi is a collection of components"/>
          <p:cNvSpPr txBox="1"/>
          <p:nvPr/>
        </p:nvSpPr>
        <p:spPr>
          <a:xfrm>
            <a:off x="969530" y="1799050"/>
            <a:ext cx="23163077" cy="1989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70000"/>
              </a:lnSpc>
              <a:buClr>
                <a:schemeClr val="accent1">
                  <a:satOff val="-9155"/>
                  <a:lumOff val="-32673"/>
                </a:schemeClr>
              </a:buClr>
              <a:defRPr sz="4500"/>
            </a:lvl1pPr>
          </a:lstStyle>
          <a:p>
            <a:r>
              <a:t>Power Bi is a collection of components</a:t>
            </a:r>
          </a:p>
        </p:txBody>
      </p:sp>
      <p:sp>
        <p:nvSpPr>
          <p:cNvPr id="185" name="Components"/>
          <p:cNvSpPr txBox="1"/>
          <p:nvPr/>
        </p:nvSpPr>
        <p:spPr>
          <a:xfrm>
            <a:off x="9519253" y="530106"/>
            <a:ext cx="5345494"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Components</a:t>
            </a:r>
          </a:p>
        </p:txBody>
      </p:sp>
      <p:sp>
        <p:nvSpPr>
          <p:cNvPr id="186" name="Power Query :…"/>
          <p:cNvSpPr txBox="1"/>
          <p:nvPr/>
        </p:nvSpPr>
        <p:spPr>
          <a:xfrm>
            <a:off x="1403521" y="3305993"/>
            <a:ext cx="9503972" cy="46558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Power Query :</a:t>
            </a:r>
          </a:p>
          <a:p>
            <a:r>
              <a:t>It is a ETL tool (extract,Transfer(cleaning the data ), Load)</a:t>
            </a:r>
          </a:p>
          <a:p>
            <a:r>
              <a:t>=&gt; Extracting the data , transferring the data and loading the data.</a:t>
            </a:r>
          </a:p>
        </p:txBody>
      </p:sp>
      <p:sp>
        <p:nvSpPr>
          <p:cNvPr id="187" name="Data modeling:…"/>
          <p:cNvSpPr txBox="1"/>
          <p:nvPr/>
        </p:nvSpPr>
        <p:spPr>
          <a:xfrm>
            <a:off x="14136411" y="3359624"/>
            <a:ext cx="8848338" cy="40589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Data modeling:</a:t>
            </a:r>
          </a:p>
          <a:p>
            <a:r>
              <a:t> When we have multiple data sources, if we want to connect them, we need to create the relationship between them by using power pivot.</a:t>
            </a:r>
          </a:p>
        </p:txBody>
      </p:sp>
      <p:sp>
        <p:nvSpPr>
          <p:cNvPr id="188" name="Power View:…"/>
          <p:cNvSpPr txBox="1"/>
          <p:nvPr/>
        </p:nvSpPr>
        <p:spPr>
          <a:xfrm>
            <a:off x="1502840" y="8439978"/>
            <a:ext cx="8848338" cy="38541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Power View: </a:t>
            </a:r>
          </a:p>
          <a:p>
            <a:pPr>
              <a:lnSpc>
                <a:spcPct val="60000"/>
              </a:lnSpc>
            </a:pPr>
            <a:r>
              <a:t>It can be help us to create 250+ visuals.</a:t>
            </a:r>
          </a:p>
          <a:p>
            <a:pPr>
              <a:lnSpc>
                <a:spcPct val="60000"/>
              </a:lnSpc>
            </a:pPr>
            <a:r>
              <a:t>Ex: line chat, bar chart ,pie chart, kpi chart ………..etc</a:t>
            </a:r>
          </a:p>
        </p:txBody>
      </p:sp>
      <p:sp>
        <p:nvSpPr>
          <p:cNvPr id="189" name="Power BI Service:…"/>
          <p:cNvSpPr txBox="1"/>
          <p:nvPr/>
        </p:nvSpPr>
        <p:spPr>
          <a:xfrm>
            <a:off x="14136411" y="8111460"/>
            <a:ext cx="8848339" cy="33858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Power BI Service: </a:t>
            </a:r>
          </a:p>
          <a:p>
            <a:r>
              <a:t>Communicating through reports &amp; Dashboards with clients, colleagues , end users .</a:t>
            </a:r>
          </a:p>
        </p:txBody>
      </p:sp>
      <p:sp>
        <p:nvSpPr>
          <p:cNvPr id="190" name="Rounded Rectangle"/>
          <p:cNvSpPr/>
          <p:nvPr/>
        </p:nvSpPr>
        <p:spPr>
          <a:xfrm>
            <a:off x="14027729" y="3285168"/>
            <a:ext cx="4000501" cy="1198246"/>
          </a:xfrm>
          <a:prstGeom prst="roundRect">
            <a:avLst>
              <a:gd name="adj" fmla="val 15898"/>
            </a:avLst>
          </a:prstGeom>
          <a:solidFill>
            <a:srgbClr val="5F3632">
              <a:alpha val="26067"/>
            </a:srgbClr>
          </a:solidFill>
          <a:ln w="12700">
            <a:miter lim="400000"/>
          </a:ln>
        </p:spPr>
        <p:txBody>
          <a:bodyPr lIns="50800" tIns="50800" rIns="50800" bIns="50800" anchor="ctr"/>
          <a:lstStyle/>
          <a:p>
            <a:pPr algn="ctr" defTabSz="825500">
              <a:spcBef>
                <a:spcPts val="0"/>
              </a:spcBef>
              <a:defRPr sz="3200">
                <a:solidFill>
                  <a:srgbClr val="FFFFFF"/>
                </a:solidFill>
              </a:defRPr>
            </a:pPr>
            <a:endParaRPr/>
          </a:p>
        </p:txBody>
      </p:sp>
      <p:sp>
        <p:nvSpPr>
          <p:cNvPr id="191" name="Rounded Rectangle"/>
          <p:cNvSpPr/>
          <p:nvPr/>
        </p:nvSpPr>
        <p:spPr>
          <a:xfrm>
            <a:off x="1266366" y="3102064"/>
            <a:ext cx="4000501" cy="1198246"/>
          </a:xfrm>
          <a:prstGeom prst="roundRect">
            <a:avLst>
              <a:gd name="adj" fmla="val 15898"/>
            </a:avLst>
          </a:prstGeom>
          <a:solidFill>
            <a:srgbClr val="5F3632">
              <a:alpha val="26067"/>
            </a:srgbClr>
          </a:solidFill>
          <a:ln w="12700">
            <a:miter lim="400000"/>
          </a:ln>
        </p:spPr>
        <p:txBody>
          <a:bodyPr lIns="50800" tIns="50800" rIns="50800" bIns="50800" anchor="ctr"/>
          <a:lstStyle/>
          <a:p>
            <a:pPr algn="ctr" defTabSz="825500">
              <a:spcBef>
                <a:spcPts val="0"/>
              </a:spcBef>
              <a:defRPr sz="3200">
                <a:solidFill>
                  <a:srgbClr val="FFFFFF"/>
                </a:solidFill>
              </a:defRPr>
            </a:pPr>
            <a:endParaRPr/>
          </a:p>
        </p:txBody>
      </p:sp>
      <p:sp>
        <p:nvSpPr>
          <p:cNvPr id="192" name="Rounded Rectangle"/>
          <p:cNvSpPr/>
          <p:nvPr/>
        </p:nvSpPr>
        <p:spPr>
          <a:xfrm>
            <a:off x="13887374" y="8111460"/>
            <a:ext cx="4281214" cy="1198246"/>
          </a:xfrm>
          <a:prstGeom prst="roundRect">
            <a:avLst>
              <a:gd name="adj" fmla="val 15898"/>
            </a:avLst>
          </a:prstGeom>
          <a:solidFill>
            <a:srgbClr val="5F3632">
              <a:alpha val="26067"/>
            </a:srgbClr>
          </a:solidFill>
          <a:ln w="12700">
            <a:miter lim="400000"/>
          </a:ln>
        </p:spPr>
        <p:txBody>
          <a:bodyPr lIns="50800" tIns="50800" rIns="50800" bIns="50800" anchor="ctr"/>
          <a:lstStyle/>
          <a:p>
            <a:pPr algn="ctr" defTabSz="825500">
              <a:spcBef>
                <a:spcPts val="0"/>
              </a:spcBef>
              <a:defRPr sz="3200">
                <a:solidFill>
                  <a:srgbClr val="FFFFFF"/>
                </a:solidFill>
              </a:defRPr>
            </a:pPr>
            <a:endParaRPr/>
          </a:p>
        </p:txBody>
      </p:sp>
      <p:sp>
        <p:nvSpPr>
          <p:cNvPr id="193" name="Rounded Rectangle"/>
          <p:cNvSpPr/>
          <p:nvPr/>
        </p:nvSpPr>
        <p:spPr>
          <a:xfrm>
            <a:off x="1385269" y="8352491"/>
            <a:ext cx="3762694" cy="1198246"/>
          </a:xfrm>
          <a:prstGeom prst="roundRect">
            <a:avLst>
              <a:gd name="adj" fmla="val 15898"/>
            </a:avLst>
          </a:prstGeom>
          <a:solidFill>
            <a:srgbClr val="5F3632">
              <a:alpha val="26067"/>
            </a:srgbClr>
          </a:solidFill>
          <a:ln w="12700">
            <a:miter lim="400000"/>
          </a:ln>
        </p:spPr>
        <p:txBody>
          <a:bodyPr lIns="50800" tIns="50800" rIns="50800" bIns="50800" anchor="ctr"/>
          <a:lstStyle/>
          <a:p>
            <a:pPr algn="ctr" defTabSz="825500">
              <a:spcBef>
                <a:spcPts val="0"/>
              </a:spcBef>
              <a:defRPr sz="3200">
                <a:solidFill>
                  <a:srgbClr val="FFFFFF"/>
                </a:solidFill>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195" name="Modules to be Implemented"/>
          <p:cNvSpPr txBox="1"/>
          <p:nvPr/>
        </p:nvSpPr>
        <p:spPr>
          <a:xfrm>
            <a:off x="6489668" y="530106"/>
            <a:ext cx="11404664"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Modules to be Implemented</a:t>
            </a:r>
          </a:p>
        </p:txBody>
      </p:sp>
      <p:sp>
        <p:nvSpPr>
          <p:cNvPr id="196" name="Module1: Data Preparation…"/>
          <p:cNvSpPr txBox="1"/>
          <p:nvPr/>
        </p:nvSpPr>
        <p:spPr>
          <a:xfrm>
            <a:off x="1175024" y="2548748"/>
            <a:ext cx="9503971" cy="4060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1500"/>
              </a:spcBef>
              <a:defRPr sz="2700" b="1">
                <a:latin typeface="Graphik"/>
                <a:ea typeface="Graphik"/>
                <a:cs typeface="Graphik"/>
                <a:sym typeface="Graphik"/>
              </a:defRPr>
            </a:pPr>
            <a:r>
              <a:t>Module1: Data Preparation</a:t>
            </a:r>
          </a:p>
          <a:p>
            <a:pPr>
              <a:spcBef>
                <a:spcPts val="1500"/>
              </a:spcBef>
              <a:defRPr sz="2700"/>
            </a:pPr>
            <a:r>
              <a:t>Objective: Prepare historical financial data for forecasting.</a:t>
            </a:r>
          </a:p>
          <a:p>
            <a:pPr>
              <a:spcBef>
                <a:spcPts val="1500"/>
              </a:spcBef>
              <a:defRPr sz="2700"/>
            </a:pPr>
            <a:r>
              <a:t>Tasks completed:</a:t>
            </a:r>
          </a:p>
          <a:p>
            <a:pPr>
              <a:spcBef>
                <a:spcPts val="1500"/>
              </a:spcBef>
              <a:defRPr sz="2700"/>
            </a:pPr>
            <a:r>
              <a:t>Import and clean historical financial data (e.g., revenue, expenses, profit).</a:t>
            </a:r>
          </a:p>
          <a:p>
            <a:pPr>
              <a:spcBef>
                <a:spcPts val="1500"/>
              </a:spcBef>
              <a:defRPr sz="2700"/>
            </a:pPr>
            <a:r>
              <a:t>Ensure the data is structured correctly for time series analysis, with proper date formatting</a:t>
            </a:r>
          </a:p>
        </p:txBody>
      </p:sp>
      <p:sp>
        <p:nvSpPr>
          <p:cNvPr id="197" name="Module2: Create time series visualization…"/>
          <p:cNvSpPr txBox="1"/>
          <p:nvPr/>
        </p:nvSpPr>
        <p:spPr>
          <a:xfrm>
            <a:off x="13042886" y="2355367"/>
            <a:ext cx="9763988" cy="5165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1500"/>
              </a:spcBef>
              <a:defRPr sz="2700" b="1">
                <a:latin typeface="Graphik"/>
                <a:ea typeface="Graphik"/>
                <a:cs typeface="Graphik"/>
                <a:sym typeface="Graphik"/>
              </a:defRPr>
            </a:pPr>
            <a:r>
              <a:t>Module2: Create time series visualization</a:t>
            </a:r>
          </a:p>
          <a:p>
            <a:pPr>
              <a:spcBef>
                <a:spcPts val="1500"/>
              </a:spcBef>
              <a:defRPr sz="2700"/>
            </a:pPr>
            <a:r>
              <a:t>Objective: Visualize historical financial data over time.</a:t>
            </a:r>
          </a:p>
          <a:p>
            <a:pPr>
              <a:spcBef>
                <a:spcPts val="1500"/>
              </a:spcBef>
              <a:defRPr sz="2700"/>
            </a:pPr>
            <a:r>
              <a:t>Tasks completed:</a:t>
            </a:r>
          </a:p>
          <a:p>
            <a:pPr>
              <a:spcBef>
                <a:spcPts val="1500"/>
              </a:spcBef>
              <a:defRPr sz="2700"/>
            </a:pPr>
            <a:r>
              <a:t>Create line charts to show trends in revenue, expenses, and profit over time.</a:t>
            </a:r>
          </a:p>
          <a:p>
            <a:pPr>
              <a:spcBef>
                <a:spcPts val="1500"/>
              </a:spcBef>
              <a:defRPr sz="2700"/>
            </a:pPr>
            <a:r>
              <a:t>Add a clustered bar chart to compare quarterly or yearly financial performance.</a:t>
            </a:r>
          </a:p>
          <a:p>
            <a:pPr>
              <a:spcBef>
                <a:spcPts val="1500"/>
              </a:spcBef>
              <a:defRPr sz="2700"/>
            </a:pPr>
            <a:r>
              <a:t>Use a KPI visual to display key financial metrics like current profit margins.</a:t>
            </a:r>
          </a:p>
        </p:txBody>
      </p:sp>
      <p:sp>
        <p:nvSpPr>
          <p:cNvPr id="198" name="Module3: Implementing Forecasting Models…"/>
          <p:cNvSpPr txBox="1"/>
          <p:nvPr/>
        </p:nvSpPr>
        <p:spPr>
          <a:xfrm>
            <a:off x="1446557" y="8262717"/>
            <a:ext cx="8848339" cy="4196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1500"/>
              </a:spcBef>
              <a:defRPr sz="2700" b="1">
                <a:latin typeface="Graphik"/>
                <a:ea typeface="Graphik"/>
                <a:cs typeface="Graphik"/>
                <a:sym typeface="Graphik"/>
              </a:defRPr>
            </a:pPr>
            <a:r>
              <a:rPr dirty="0"/>
              <a:t>Module3: Implementing Forecasting Models</a:t>
            </a:r>
          </a:p>
          <a:p>
            <a:pPr>
              <a:spcBef>
                <a:spcPts val="1500"/>
              </a:spcBef>
              <a:defRPr sz="2700"/>
            </a:pPr>
            <a:r>
              <a:rPr dirty="0">
                <a:solidFill>
                  <a:schemeClr val="tx1">
                    <a:lumMod val="50000"/>
                  </a:schemeClr>
                </a:solidFill>
              </a:rPr>
              <a:t>Objective: Use Power BI's forecasting tools to predict future financial performance.</a:t>
            </a:r>
          </a:p>
          <a:p>
            <a:pPr>
              <a:spcBef>
                <a:spcPts val="1500"/>
              </a:spcBef>
              <a:defRPr sz="2700"/>
            </a:pPr>
            <a:r>
              <a:rPr dirty="0">
                <a:solidFill>
                  <a:schemeClr val="tx1">
                    <a:lumMod val="50000"/>
                  </a:schemeClr>
                </a:solidFill>
              </a:rPr>
              <a:t>Tasks:</a:t>
            </a:r>
          </a:p>
          <a:p>
            <a:pPr>
              <a:spcBef>
                <a:spcPts val="1500"/>
              </a:spcBef>
              <a:defRPr sz="2700"/>
            </a:pPr>
            <a:r>
              <a:rPr dirty="0">
                <a:solidFill>
                  <a:schemeClr val="tx1">
                    <a:lumMod val="50000"/>
                  </a:schemeClr>
                </a:solidFill>
              </a:rPr>
              <a:t>Apply built-in forecasting models to predict future revenue and expenses.</a:t>
            </a:r>
          </a:p>
          <a:p>
            <a:pPr>
              <a:spcBef>
                <a:spcPts val="1500"/>
              </a:spcBef>
              <a:defRPr sz="2700"/>
            </a:pPr>
            <a:r>
              <a:rPr dirty="0">
                <a:solidFill>
                  <a:schemeClr val="tx1">
                    <a:lumMod val="50000"/>
                  </a:schemeClr>
                </a:solidFill>
              </a:rPr>
              <a:t>Create a custom forecast using DAX and Power Query for more complex scenarios.</a:t>
            </a:r>
          </a:p>
        </p:txBody>
      </p:sp>
      <p:sp>
        <p:nvSpPr>
          <p:cNvPr id="199" name="Module4: Finalising the Financial Forecasting Dashboard…"/>
          <p:cNvSpPr txBox="1"/>
          <p:nvPr/>
        </p:nvSpPr>
        <p:spPr>
          <a:xfrm>
            <a:off x="13173454" y="8490386"/>
            <a:ext cx="9763989" cy="4388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1500"/>
              </a:spcBef>
              <a:defRPr sz="2700" b="1">
                <a:latin typeface="Graphik"/>
                <a:ea typeface="Graphik"/>
                <a:cs typeface="Graphik"/>
                <a:sym typeface="Graphik"/>
              </a:defRPr>
            </a:pPr>
            <a:r>
              <a:rPr dirty="0"/>
              <a:t>Module4: </a:t>
            </a:r>
            <a:r>
              <a:rPr dirty="0" err="1"/>
              <a:t>Finalising</a:t>
            </a:r>
            <a:r>
              <a:rPr dirty="0"/>
              <a:t> the Financial Forecasting Dashboard </a:t>
            </a:r>
          </a:p>
          <a:p>
            <a:pPr>
              <a:spcBef>
                <a:spcPts val="1500"/>
              </a:spcBef>
              <a:defRPr sz="2700"/>
            </a:pPr>
            <a:r>
              <a:rPr dirty="0">
                <a:solidFill>
                  <a:schemeClr val="tx1">
                    <a:lumMod val="50000"/>
                  </a:schemeClr>
                </a:solidFill>
              </a:rPr>
              <a:t>Objective: Compile </a:t>
            </a:r>
            <a:r>
              <a:rPr dirty="0" err="1">
                <a:solidFill>
                  <a:schemeClr val="tx1">
                    <a:lumMod val="50000"/>
                  </a:schemeClr>
                </a:solidFill>
              </a:rPr>
              <a:t>visuali</a:t>
            </a:r>
            <a:r>
              <a:rPr lang="en-IN" dirty="0" err="1">
                <a:solidFill>
                  <a:schemeClr val="tx1">
                    <a:lumMod val="50000"/>
                  </a:schemeClr>
                </a:solidFill>
              </a:rPr>
              <a:t>zation</a:t>
            </a:r>
            <a:r>
              <a:rPr dirty="0">
                <a:solidFill>
                  <a:schemeClr val="tx1">
                    <a:lumMod val="50000"/>
                  </a:schemeClr>
                </a:solidFill>
              </a:rPr>
              <a:t>s </a:t>
            </a:r>
            <a:r>
              <a:rPr lang="en-IN" dirty="0">
                <a:solidFill>
                  <a:schemeClr val="tx1">
                    <a:lumMod val="50000"/>
                  </a:schemeClr>
                </a:solidFill>
              </a:rPr>
              <a:t> </a:t>
            </a:r>
            <a:r>
              <a:rPr dirty="0">
                <a:solidFill>
                  <a:schemeClr val="tx1">
                    <a:lumMod val="50000"/>
                  </a:schemeClr>
                </a:solidFill>
              </a:rPr>
              <a:t>into a final dashboard.</a:t>
            </a:r>
          </a:p>
          <a:p>
            <a:pPr>
              <a:spcBef>
                <a:spcPts val="1500"/>
              </a:spcBef>
              <a:defRPr sz="2700"/>
            </a:pPr>
            <a:r>
              <a:rPr dirty="0">
                <a:solidFill>
                  <a:schemeClr val="tx1">
                    <a:lumMod val="50000"/>
                  </a:schemeClr>
                </a:solidFill>
              </a:rPr>
              <a:t>Tasks:</a:t>
            </a:r>
          </a:p>
          <a:p>
            <a:pPr>
              <a:spcBef>
                <a:spcPts val="1500"/>
              </a:spcBef>
              <a:defRPr sz="2700"/>
            </a:pPr>
            <a:r>
              <a:rPr dirty="0">
                <a:solidFill>
                  <a:schemeClr val="tx1">
                    <a:lumMod val="50000"/>
                  </a:schemeClr>
                </a:solidFill>
              </a:rPr>
              <a:t>Arrange the forecasted data and historical data in a cohesive layout.</a:t>
            </a:r>
          </a:p>
          <a:p>
            <a:pPr>
              <a:spcBef>
                <a:spcPts val="1500"/>
              </a:spcBef>
              <a:defRPr sz="2700"/>
            </a:pPr>
            <a:r>
              <a:rPr dirty="0">
                <a:solidFill>
                  <a:schemeClr val="tx1">
                    <a:lumMod val="50000"/>
                  </a:schemeClr>
                </a:solidFill>
              </a:rPr>
              <a:t>Add interactive elements like slicers to adjust forecasting periods or financial categories.</a:t>
            </a:r>
          </a:p>
          <a:p>
            <a:pPr>
              <a:spcBef>
                <a:spcPts val="1500"/>
              </a:spcBef>
              <a:defRPr sz="2700"/>
            </a:pPr>
            <a:r>
              <a:rPr dirty="0">
                <a:solidFill>
                  <a:schemeClr val="tx1">
                    <a:lumMod val="50000"/>
                  </a:schemeClr>
                </a:solidFill>
              </a:rPr>
              <a:t>Include a narrative on how forecasts can guide financial decision-making.</a:t>
            </a:r>
          </a:p>
        </p:txBody>
      </p:sp>
      <p:sp>
        <p:nvSpPr>
          <p:cNvPr id="200" name="Rounded Rectangle"/>
          <p:cNvSpPr/>
          <p:nvPr/>
        </p:nvSpPr>
        <p:spPr>
          <a:xfrm>
            <a:off x="12803633" y="2110036"/>
            <a:ext cx="7392332" cy="987025"/>
          </a:xfrm>
          <a:prstGeom prst="roundRect">
            <a:avLst>
              <a:gd name="adj" fmla="val 19300"/>
            </a:avLst>
          </a:prstGeom>
          <a:solidFill>
            <a:srgbClr val="5F3632">
              <a:alpha val="26067"/>
            </a:srgbClr>
          </a:solidFill>
          <a:ln w="12700">
            <a:miter lim="400000"/>
          </a:ln>
        </p:spPr>
        <p:txBody>
          <a:bodyPr lIns="50800" tIns="50800" rIns="50800" bIns="50800" anchor="ctr"/>
          <a:lstStyle/>
          <a:p>
            <a:pPr algn="ctr" defTabSz="825500">
              <a:spcBef>
                <a:spcPts val="0"/>
              </a:spcBef>
              <a:defRPr sz="3200">
                <a:solidFill>
                  <a:srgbClr val="FFFFFF"/>
                </a:solidFill>
              </a:defRPr>
            </a:pPr>
            <a:endParaRPr/>
          </a:p>
        </p:txBody>
      </p:sp>
      <p:sp>
        <p:nvSpPr>
          <p:cNvPr id="201" name="Rounded Rectangle"/>
          <p:cNvSpPr/>
          <p:nvPr/>
        </p:nvSpPr>
        <p:spPr>
          <a:xfrm>
            <a:off x="1081380" y="2240606"/>
            <a:ext cx="4827404" cy="987026"/>
          </a:xfrm>
          <a:prstGeom prst="roundRect">
            <a:avLst>
              <a:gd name="adj" fmla="val 19300"/>
            </a:avLst>
          </a:prstGeom>
          <a:solidFill>
            <a:srgbClr val="5F3632">
              <a:alpha val="26067"/>
            </a:srgbClr>
          </a:solidFill>
          <a:ln w="12700">
            <a:miter lim="400000"/>
          </a:ln>
        </p:spPr>
        <p:txBody>
          <a:bodyPr lIns="50800" tIns="50800" rIns="50800" bIns="50800" anchor="ctr"/>
          <a:lstStyle/>
          <a:p>
            <a:pPr algn="ctr" defTabSz="825500">
              <a:spcBef>
                <a:spcPts val="0"/>
              </a:spcBef>
              <a:defRPr sz="3200">
                <a:solidFill>
                  <a:srgbClr val="FFFFFF"/>
                </a:solidFill>
              </a:defRPr>
            </a:pPr>
            <a:endParaRPr/>
          </a:p>
        </p:txBody>
      </p:sp>
      <p:sp>
        <p:nvSpPr>
          <p:cNvPr id="202" name="Rounded Rectangle"/>
          <p:cNvSpPr/>
          <p:nvPr/>
        </p:nvSpPr>
        <p:spPr>
          <a:xfrm>
            <a:off x="1228271" y="7858979"/>
            <a:ext cx="7701544" cy="987025"/>
          </a:xfrm>
          <a:prstGeom prst="roundRect">
            <a:avLst>
              <a:gd name="adj" fmla="val 19300"/>
            </a:avLst>
          </a:prstGeom>
          <a:solidFill>
            <a:srgbClr val="5F3632">
              <a:alpha val="26067"/>
            </a:srgbClr>
          </a:solidFill>
          <a:ln w="12700">
            <a:miter lim="400000"/>
          </a:ln>
        </p:spPr>
        <p:txBody>
          <a:bodyPr lIns="50800" tIns="50800" rIns="50800" bIns="50800" anchor="ctr"/>
          <a:lstStyle/>
          <a:p>
            <a:pPr algn="ctr" defTabSz="825500">
              <a:spcBef>
                <a:spcPts val="0"/>
              </a:spcBef>
              <a:defRPr sz="3200">
                <a:solidFill>
                  <a:srgbClr val="FFFFFF"/>
                </a:solidFill>
              </a:defRPr>
            </a:pPr>
            <a:endParaRPr/>
          </a:p>
        </p:txBody>
      </p:sp>
      <p:sp>
        <p:nvSpPr>
          <p:cNvPr id="203" name="Rounded Rectangle"/>
          <p:cNvSpPr/>
          <p:nvPr/>
        </p:nvSpPr>
        <p:spPr>
          <a:xfrm>
            <a:off x="12803633" y="8165352"/>
            <a:ext cx="10242493" cy="987026"/>
          </a:xfrm>
          <a:prstGeom prst="roundRect">
            <a:avLst>
              <a:gd name="adj" fmla="val 19300"/>
            </a:avLst>
          </a:prstGeom>
          <a:solidFill>
            <a:srgbClr val="5F3632">
              <a:alpha val="26067"/>
            </a:srgbClr>
          </a:solidFill>
          <a:ln w="12700">
            <a:miter lim="400000"/>
          </a:ln>
        </p:spPr>
        <p:txBody>
          <a:bodyPr lIns="50800" tIns="50800" rIns="50800" bIns="50800" anchor="ctr"/>
          <a:lstStyle/>
          <a:p>
            <a:pPr algn="ctr" defTabSz="825500">
              <a:spcBef>
                <a:spcPts val="0"/>
              </a:spcBef>
              <a:defRPr sz="3200">
                <a:solidFill>
                  <a:srgbClr val="FFFFFF"/>
                </a:solidFill>
              </a:defRPr>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205" name="Data Modeling and Relationships"/>
          <p:cNvSpPr txBox="1"/>
          <p:nvPr/>
        </p:nvSpPr>
        <p:spPr>
          <a:xfrm>
            <a:off x="5421471" y="530106"/>
            <a:ext cx="13541059"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Data Modeling and Relationships</a:t>
            </a:r>
          </a:p>
        </p:txBody>
      </p:sp>
      <p:sp>
        <p:nvSpPr>
          <p:cNvPr id="206" name="Data Modeling :…"/>
          <p:cNvSpPr txBox="1"/>
          <p:nvPr/>
        </p:nvSpPr>
        <p:spPr>
          <a:xfrm>
            <a:off x="941672" y="2923276"/>
            <a:ext cx="21881463" cy="925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1200"/>
              </a:spcBef>
              <a:defRPr sz="3500">
                <a:solidFill>
                  <a:srgbClr val="C4C4C4"/>
                </a:solidFill>
              </a:defRPr>
            </a:pPr>
            <a:r>
              <a:rPr sz="4500" b="1" dirty="0">
                <a:solidFill>
                  <a:schemeClr val="bg2">
                    <a:lumMod val="10000"/>
                  </a:schemeClr>
                </a:solidFill>
                <a:latin typeface="Graphik"/>
                <a:ea typeface="Graphik"/>
                <a:cs typeface="Graphik"/>
                <a:sym typeface="Graphik"/>
              </a:rPr>
              <a:t>Data</a:t>
            </a:r>
            <a:r>
              <a:rPr dirty="0">
                <a:solidFill>
                  <a:schemeClr val="bg2">
                    <a:lumMod val="10000"/>
                  </a:schemeClr>
                </a:solidFill>
              </a:rPr>
              <a:t> </a:t>
            </a:r>
            <a:r>
              <a:rPr sz="4500" b="1" dirty="0">
                <a:solidFill>
                  <a:schemeClr val="bg2">
                    <a:lumMod val="10000"/>
                  </a:schemeClr>
                </a:solidFill>
                <a:latin typeface="Graphik"/>
                <a:ea typeface="Graphik"/>
                <a:cs typeface="Graphik"/>
                <a:sym typeface="Graphik"/>
              </a:rPr>
              <a:t>Modeling</a:t>
            </a:r>
            <a:r>
              <a:rPr dirty="0">
                <a:solidFill>
                  <a:schemeClr val="bg2">
                    <a:lumMod val="10000"/>
                  </a:schemeClr>
                </a:solidFill>
              </a:rPr>
              <a:t> :</a:t>
            </a:r>
          </a:p>
          <a:p>
            <a:pPr>
              <a:spcBef>
                <a:spcPts val="1200"/>
              </a:spcBef>
              <a:defRPr sz="3500">
                <a:solidFill>
                  <a:srgbClr val="C4C4C4"/>
                </a:solidFill>
              </a:defRPr>
            </a:pPr>
            <a:r>
              <a:rPr dirty="0">
                <a:solidFill>
                  <a:schemeClr val="bg2">
                    <a:lumMod val="10000"/>
                  </a:schemeClr>
                </a:solidFill>
              </a:rPr>
              <a:t>Creating a logical Structure of data to facilitate analysis &amp;</a:t>
            </a:r>
            <a:r>
              <a:rPr dirty="0" err="1">
                <a:solidFill>
                  <a:schemeClr val="bg2">
                    <a:lumMod val="10000"/>
                  </a:schemeClr>
                </a:solidFill>
              </a:rPr>
              <a:t>reportin</a:t>
            </a:r>
            <a:r>
              <a:rPr lang="en-IN" dirty="0">
                <a:solidFill>
                  <a:schemeClr val="bg2">
                    <a:lumMod val="10000"/>
                  </a:schemeClr>
                </a:solidFill>
              </a:rPr>
              <a:t>g</a:t>
            </a:r>
            <a:r>
              <a:rPr dirty="0"/>
              <a:t>g.</a:t>
            </a:r>
          </a:p>
          <a:p>
            <a:pPr>
              <a:spcBef>
                <a:spcPts val="1200"/>
              </a:spcBef>
              <a:defRPr sz="3500">
                <a:solidFill>
                  <a:srgbClr val="818181"/>
                </a:solidFill>
              </a:defRPr>
            </a:pPr>
            <a:r>
              <a:rPr dirty="0"/>
              <a:t>1</a:t>
            </a:r>
            <a:r>
              <a:rPr dirty="0">
                <a:solidFill>
                  <a:schemeClr val="bg2">
                    <a:lumMod val="10000"/>
                  </a:schemeClr>
                </a:solidFill>
              </a:rPr>
              <a:t>.</a:t>
            </a:r>
            <a:r>
              <a:rPr sz="4500" b="1" dirty="0">
                <a:solidFill>
                  <a:schemeClr val="bg2">
                    <a:lumMod val="10000"/>
                  </a:schemeClr>
                </a:solidFill>
                <a:latin typeface="Graphik"/>
                <a:ea typeface="Graphik"/>
                <a:cs typeface="Graphik"/>
                <a:sym typeface="Graphik"/>
              </a:rPr>
              <a:t>Relationships</a:t>
            </a:r>
            <a:r>
              <a:rPr dirty="0">
                <a:solidFill>
                  <a:schemeClr val="bg2">
                    <a:lumMod val="10000"/>
                  </a:schemeClr>
                </a:solidFill>
              </a:rPr>
              <a:t> :</a:t>
            </a:r>
          </a:p>
          <a:p>
            <a:pPr>
              <a:spcBef>
                <a:spcPts val="1200"/>
              </a:spcBef>
              <a:defRPr sz="3500">
                <a:solidFill>
                  <a:srgbClr val="C4C4C4"/>
                </a:solidFill>
              </a:defRPr>
            </a:pPr>
            <a:r>
              <a:rPr dirty="0"/>
              <a:t>=&gt;</a:t>
            </a:r>
            <a:r>
              <a:rPr dirty="0">
                <a:solidFill>
                  <a:schemeClr val="bg2">
                    <a:lumMod val="10000"/>
                  </a:schemeClr>
                </a:solidFill>
              </a:rPr>
              <a:t>Relationships are connections between the tables that define how data in one table relates to data in another.</a:t>
            </a:r>
          </a:p>
          <a:p>
            <a:pPr>
              <a:spcBef>
                <a:spcPts val="1200"/>
              </a:spcBef>
              <a:defRPr sz="3500">
                <a:solidFill>
                  <a:srgbClr val="C4C4C4"/>
                </a:solidFill>
              </a:defRPr>
            </a:pPr>
            <a:r>
              <a:rPr dirty="0">
                <a:solidFill>
                  <a:schemeClr val="bg2">
                    <a:lumMod val="10000"/>
                  </a:schemeClr>
                </a:solidFill>
              </a:rPr>
              <a:t>=&gt;Relationship helps to perform Power Pivot.</a:t>
            </a:r>
          </a:p>
          <a:p>
            <a:pPr>
              <a:spcBef>
                <a:spcPts val="1200"/>
              </a:spcBef>
              <a:defRPr sz="3500">
                <a:solidFill>
                  <a:srgbClr val="C4C4C4"/>
                </a:solidFill>
              </a:defRPr>
            </a:pPr>
            <a:r>
              <a:rPr dirty="0">
                <a:solidFill>
                  <a:schemeClr val="bg2">
                    <a:lumMod val="10000"/>
                  </a:schemeClr>
                </a:solidFill>
              </a:rPr>
              <a:t>=&gt;They are used to combine data from multiple tables in a report.</a:t>
            </a:r>
          </a:p>
          <a:p>
            <a:pPr>
              <a:spcBef>
                <a:spcPts val="1200"/>
              </a:spcBef>
              <a:defRPr sz="3500">
                <a:solidFill>
                  <a:srgbClr val="C4C4C4"/>
                </a:solidFill>
              </a:defRPr>
            </a:pPr>
            <a:r>
              <a:rPr dirty="0">
                <a:solidFill>
                  <a:schemeClr val="bg2">
                    <a:lumMod val="10000"/>
                  </a:schemeClr>
                </a:solidFill>
              </a:rPr>
              <a:t>=&gt;Relationships allows Power BI to pull relevant data from 1 table and associate it with another, to perform calculations and create visualizations</a:t>
            </a:r>
            <a:r>
              <a:rPr lang="en-IN" dirty="0">
                <a:solidFill>
                  <a:schemeClr val="bg2">
                    <a:lumMod val="10000"/>
                  </a:schemeClr>
                </a:solidFill>
              </a:rPr>
              <a:t> </a:t>
            </a:r>
            <a:r>
              <a:rPr dirty="0">
                <a:solidFill>
                  <a:schemeClr val="bg2">
                    <a:lumMod val="10000"/>
                  </a:schemeClr>
                </a:solidFill>
              </a:rPr>
              <a:t>using data from both tables</a:t>
            </a:r>
            <a:r>
              <a:rPr dirty="0"/>
              <a:t>.</a:t>
            </a:r>
          </a:p>
          <a:p>
            <a:pPr>
              <a:spcBef>
                <a:spcPts val="1200"/>
              </a:spcBef>
              <a:defRPr sz="3500">
                <a:solidFill>
                  <a:srgbClr val="C4C4C4"/>
                </a:solidFill>
              </a:defRPr>
            </a:pPr>
            <a:r>
              <a:rPr sz="4500" b="1" dirty="0">
                <a:solidFill>
                  <a:schemeClr val="bg2">
                    <a:lumMod val="10000"/>
                  </a:schemeClr>
                </a:solidFill>
                <a:latin typeface="Graphik"/>
                <a:ea typeface="Graphik"/>
                <a:cs typeface="Graphik"/>
                <a:sym typeface="Graphik"/>
              </a:rPr>
              <a:t>Model</a:t>
            </a:r>
            <a:r>
              <a:rPr dirty="0">
                <a:solidFill>
                  <a:schemeClr val="bg2">
                    <a:lumMod val="10000"/>
                  </a:schemeClr>
                </a:solidFill>
              </a:rPr>
              <a:t> </a:t>
            </a:r>
            <a:r>
              <a:rPr sz="4500" b="1" dirty="0">
                <a:solidFill>
                  <a:schemeClr val="bg2">
                    <a:lumMod val="10000"/>
                  </a:schemeClr>
                </a:solidFill>
                <a:latin typeface="Graphik"/>
                <a:ea typeface="Graphik"/>
                <a:cs typeface="Graphik"/>
                <a:sym typeface="Graphik"/>
              </a:rPr>
              <a:t>View</a:t>
            </a:r>
          </a:p>
          <a:p>
            <a:pPr>
              <a:spcBef>
                <a:spcPts val="1200"/>
              </a:spcBef>
              <a:defRPr sz="3500">
                <a:solidFill>
                  <a:srgbClr val="C4C4C4"/>
                </a:solidFill>
              </a:defRPr>
            </a:pPr>
            <a:r>
              <a:rPr dirty="0"/>
              <a:t>Ex: 1-N, N-1, N-N</a:t>
            </a:r>
          </a:p>
          <a:p>
            <a:pPr>
              <a:spcBef>
                <a:spcPts val="1200"/>
              </a:spcBef>
              <a:defRPr sz="3500">
                <a:solidFill>
                  <a:srgbClr val="C4C4C4"/>
                </a:solidFill>
              </a:defRPr>
            </a:pPr>
            <a:r>
              <a:rPr dirty="0"/>
              <a:t>1. One-To-Many</a:t>
            </a:r>
          </a:p>
          <a:p>
            <a:pPr>
              <a:spcBef>
                <a:spcPts val="1200"/>
              </a:spcBef>
              <a:defRPr sz="3500">
                <a:solidFill>
                  <a:srgbClr val="C4C4C4"/>
                </a:solidFill>
              </a:defRPr>
            </a:pPr>
            <a:r>
              <a:rPr dirty="0"/>
              <a:t>2. Many-to-One</a:t>
            </a:r>
          </a:p>
          <a:p>
            <a:pPr>
              <a:spcBef>
                <a:spcPts val="1200"/>
              </a:spcBef>
              <a:defRPr sz="3500">
                <a:solidFill>
                  <a:srgbClr val="C4C4C4"/>
                </a:solidFill>
              </a:defRPr>
            </a:pPr>
            <a:r>
              <a:rPr dirty="0"/>
              <a:t>3. One-to-One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208" name="Financial forecasting is the process of estimating or predicting a company's future financial outcomes based on historical data, trends, and assumptions."/>
          <p:cNvSpPr txBox="1"/>
          <p:nvPr/>
        </p:nvSpPr>
        <p:spPr>
          <a:xfrm>
            <a:off x="-140317" y="2245198"/>
            <a:ext cx="23163077" cy="1619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ctr">
              <a:defRPr sz="4500"/>
            </a:lvl1pPr>
          </a:lstStyle>
          <a:p>
            <a:r>
              <a:t>Financial forecasting is the process of estimating or predicting a company's future financial outcomes based on historical data, trends, and assumptions.</a:t>
            </a:r>
          </a:p>
        </p:txBody>
      </p:sp>
      <p:sp>
        <p:nvSpPr>
          <p:cNvPr id="209" name="Financial Forecasting"/>
          <p:cNvSpPr txBox="1"/>
          <p:nvPr/>
        </p:nvSpPr>
        <p:spPr>
          <a:xfrm>
            <a:off x="7747730" y="530106"/>
            <a:ext cx="8888540"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Financial Forecasting</a:t>
            </a:r>
          </a:p>
        </p:txBody>
      </p:sp>
      <p:sp>
        <p:nvSpPr>
          <p:cNvPr id="210" name="Using Power BI for financial forecasting, the process includes:…"/>
          <p:cNvSpPr txBox="1"/>
          <p:nvPr/>
        </p:nvSpPr>
        <p:spPr>
          <a:xfrm>
            <a:off x="748173" y="4835691"/>
            <a:ext cx="22887655" cy="6191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spcBef>
                <a:spcPts val="2000"/>
              </a:spcBef>
              <a:defRPr sz="4500"/>
            </a:pPr>
            <a:r>
              <a:t>Using Power BI for financial forecasting, the process includes:</a:t>
            </a:r>
          </a:p>
          <a:p>
            <a:pPr>
              <a:spcBef>
                <a:spcPts val="2000"/>
              </a:spcBef>
              <a:defRPr sz="4500"/>
            </a:pPr>
            <a:r>
              <a:rPr b="1">
                <a:latin typeface="Graphik"/>
                <a:ea typeface="Graphik"/>
                <a:cs typeface="Graphik"/>
                <a:sym typeface="Graphik"/>
              </a:rPr>
              <a:t>Importing</a:t>
            </a:r>
            <a:r>
              <a:t> </a:t>
            </a:r>
            <a:r>
              <a:rPr b="1">
                <a:latin typeface="Graphik"/>
                <a:ea typeface="Graphik"/>
                <a:cs typeface="Graphik"/>
                <a:sym typeface="Graphik"/>
              </a:rPr>
              <a:t>Historical</a:t>
            </a:r>
            <a:r>
              <a:t> </a:t>
            </a:r>
            <a:r>
              <a:rPr b="1">
                <a:latin typeface="Graphik"/>
                <a:ea typeface="Graphik"/>
                <a:cs typeface="Graphik"/>
                <a:sym typeface="Graphik"/>
              </a:rPr>
              <a:t>Data</a:t>
            </a:r>
            <a:r>
              <a:t>: Bringing in data that contains past financial performance.</a:t>
            </a:r>
          </a:p>
          <a:p>
            <a:pPr>
              <a:spcBef>
                <a:spcPts val="2000"/>
              </a:spcBef>
              <a:defRPr sz="4500"/>
            </a:pPr>
            <a:r>
              <a:rPr b="1">
                <a:latin typeface="Graphik"/>
                <a:ea typeface="Graphik"/>
                <a:cs typeface="Graphik"/>
                <a:sym typeface="Graphik"/>
              </a:rPr>
              <a:t>Temporal</a:t>
            </a:r>
            <a:r>
              <a:t> </a:t>
            </a:r>
            <a:r>
              <a:rPr b="1">
                <a:latin typeface="Graphik"/>
                <a:ea typeface="Graphik"/>
                <a:cs typeface="Graphik"/>
                <a:sym typeface="Graphik"/>
              </a:rPr>
              <a:t>Analysis</a:t>
            </a:r>
            <a:r>
              <a:t>: Applying a time-based analysis, often using a line chart where the time dimension (e.g., months) is displayed on the x-axis. This time series allows for continuous visualization of data trends over time.</a:t>
            </a:r>
          </a:p>
          <a:p>
            <a:pPr>
              <a:spcBef>
                <a:spcPts val="2000"/>
              </a:spcBef>
              <a:defRPr sz="4500"/>
            </a:pPr>
            <a:r>
              <a:rPr b="1">
                <a:latin typeface="Graphik"/>
                <a:ea typeface="Graphik"/>
                <a:cs typeface="Graphik"/>
                <a:sym typeface="Graphik"/>
              </a:rPr>
              <a:t>Aggregated</a:t>
            </a:r>
            <a:r>
              <a:t> </a:t>
            </a:r>
            <a:r>
              <a:rPr b="1">
                <a:latin typeface="Graphik"/>
                <a:ea typeface="Graphik"/>
                <a:cs typeface="Graphik"/>
                <a:sym typeface="Graphik"/>
              </a:rPr>
              <a:t>Measures</a:t>
            </a:r>
            <a:r>
              <a:t>: Plotting measures such as revenue or profit on the y-axis, which can then be forecasted to predict future values based on historical patterns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181383"/>
                <a:satOff val="15108"/>
                <a:lumOff val="14987"/>
              </a:schemeClr>
            </a:gs>
            <a:gs pos="100000">
              <a:srgbClr val="626972"/>
            </a:gs>
          </a:gsLst>
          <a:lin ang="5400000" scaled="0"/>
        </a:gradFill>
        <a:effectLst/>
      </p:bgPr>
    </p:bg>
    <p:spTree>
      <p:nvGrpSpPr>
        <p:cNvPr id="1" name=""/>
        <p:cNvGrpSpPr/>
        <p:nvPr/>
      </p:nvGrpSpPr>
      <p:grpSpPr>
        <a:xfrm>
          <a:off x="0" y="0"/>
          <a:ext cx="0" cy="0"/>
          <a:chOff x="0" y="0"/>
          <a:chExt cx="0" cy="0"/>
        </a:xfrm>
      </p:grpSpPr>
      <p:sp>
        <p:nvSpPr>
          <p:cNvPr id="212" name="Steps to Demonstrate  the Project"/>
          <p:cNvSpPr txBox="1"/>
          <p:nvPr/>
        </p:nvSpPr>
        <p:spPr>
          <a:xfrm>
            <a:off x="5354605" y="530106"/>
            <a:ext cx="13674789" cy="1198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a:defRPr sz="6500" b="1">
                <a:latin typeface="Graphik"/>
                <a:ea typeface="Graphik"/>
                <a:cs typeface="Graphik"/>
                <a:sym typeface="Graphik"/>
              </a:defRPr>
            </a:lvl1pPr>
          </a:lstStyle>
          <a:p>
            <a:r>
              <a:t>Steps to Demonstrate  the Project</a:t>
            </a:r>
          </a:p>
        </p:txBody>
      </p:sp>
      <p:sp>
        <p:nvSpPr>
          <p:cNvPr id="213" name="Step 1: Import Data…"/>
          <p:cNvSpPr txBox="1"/>
          <p:nvPr/>
        </p:nvSpPr>
        <p:spPr>
          <a:xfrm>
            <a:off x="1475490" y="2037429"/>
            <a:ext cx="17929618" cy="1054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1">
                <a:solidFill>
                  <a:srgbClr val="111111"/>
                </a:solidFill>
                <a:latin typeface="Helvetica"/>
                <a:ea typeface="Helvetica"/>
                <a:cs typeface="Helvetica"/>
                <a:sym typeface="Helvetica"/>
              </a:defRPr>
            </a:pPr>
            <a:r>
              <a:t>Step 1: Import Data</a:t>
            </a:r>
            <a:endParaRPr b="0"/>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111111"/>
                </a:solidFill>
                <a:latin typeface="Helvetica"/>
                <a:ea typeface="Helvetica"/>
                <a:cs typeface="Helvetica"/>
                <a:sym typeface="Helvetica"/>
              </a:defRPr>
            </a:pPr>
            <a:endParaRPr b="0"/>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r>
              <a:t>	•	Connect data sources (Excel, SQL, etc.).</a:t>
            </a:r>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endParaRPr/>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1">
                <a:solidFill>
                  <a:srgbClr val="111111"/>
                </a:solidFill>
                <a:latin typeface="Helvetica"/>
                <a:ea typeface="Helvetica"/>
                <a:cs typeface="Helvetica"/>
                <a:sym typeface="Helvetica"/>
              </a:defRPr>
            </a:pPr>
            <a:r>
              <a:t>Step 2: Transform Data (Data Cleaning and Preparation)</a:t>
            </a:r>
            <a:endParaRPr b="0"/>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111111"/>
                </a:solidFill>
                <a:latin typeface="Helvetica"/>
                <a:ea typeface="Helvetica"/>
                <a:cs typeface="Helvetica"/>
                <a:sym typeface="Helvetica"/>
              </a:defRPr>
            </a:pPr>
            <a:endParaRPr b="0"/>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r>
              <a:t>	•	Clean data in Power Query Editor (remove unnecessary columns, ensure correct data types).</a:t>
            </a:r>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endParaRPr/>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1">
                <a:solidFill>
                  <a:srgbClr val="111111"/>
                </a:solidFill>
                <a:latin typeface="Helvetica"/>
                <a:ea typeface="Helvetica"/>
                <a:cs typeface="Helvetica"/>
                <a:sym typeface="Helvetica"/>
              </a:defRPr>
            </a:pPr>
            <a:r>
              <a:t>Step 3: Define Data Model and Relationships</a:t>
            </a:r>
            <a:endParaRPr b="0"/>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111111"/>
                </a:solidFill>
                <a:latin typeface="Helvetica"/>
                <a:ea typeface="Helvetica"/>
                <a:cs typeface="Helvetica"/>
                <a:sym typeface="Helvetica"/>
              </a:defRPr>
            </a:pPr>
            <a:endParaRPr b="0"/>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r>
              <a:t>	•	Build table relationships and create DAX measures (e.g., revenue growth).</a:t>
            </a:r>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endParaRPr/>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1">
                <a:solidFill>
                  <a:srgbClr val="111111"/>
                </a:solidFill>
                <a:latin typeface="Helvetica"/>
                <a:ea typeface="Helvetica"/>
                <a:cs typeface="Helvetica"/>
                <a:sym typeface="Helvetica"/>
              </a:defRPr>
            </a:pPr>
            <a:r>
              <a:t>Step 4: Create Visualisations for Temporal Analysis</a:t>
            </a:r>
            <a:endParaRPr b="0"/>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111111"/>
                </a:solidFill>
                <a:latin typeface="Helvetica"/>
                <a:ea typeface="Helvetica"/>
                <a:cs typeface="Helvetica"/>
                <a:sym typeface="Helvetica"/>
              </a:defRPr>
            </a:pPr>
            <a:endParaRPr b="0"/>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r>
              <a:t>	•	Add line charts for forecasting with time-based fields.</a:t>
            </a:r>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endParaRPr/>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1">
                <a:solidFill>
                  <a:srgbClr val="111111"/>
                </a:solidFill>
                <a:latin typeface="Helvetica"/>
                <a:ea typeface="Helvetica"/>
                <a:cs typeface="Helvetica"/>
                <a:sym typeface="Helvetica"/>
              </a:defRPr>
            </a:pPr>
            <a:r>
              <a:t>Step 5: Add Additional Visualisations for Insight</a:t>
            </a:r>
            <a:endParaRPr b="0"/>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111111"/>
                </a:solidFill>
                <a:latin typeface="Helvetica"/>
                <a:ea typeface="Helvetica"/>
                <a:cs typeface="Helvetica"/>
                <a:sym typeface="Helvetica"/>
              </a:defRPr>
            </a:pPr>
            <a:endParaRPr b="0"/>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r>
              <a:t>	•	Include KPI visuals for metrics like revenue and profit margin.</a:t>
            </a:r>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endParaRPr/>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1">
                <a:solidFill>
                  <a:srgbClr val="111111"/>
                </a:solidFill>
                <a:latin typeface="Helvetica"/>
                <a:ea typeface="Helvetica"/>
                <a:cs typeface="Helvetica"/>
                <a:sym typeface="Helvetica"/>
              </a:defRPr>
            </a:pPr>
            <a:r>
              <a:t>Step 6: Build the Dashboard</a:t>
            </a:r>
            <a:endParaRPr b="0"/>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111111"/>
                </a:solidFill>
                <a:latin typeface="Helvetica"/>
                <a:ea typeface="Helvetica"/>
                <a:cs typeface="Helvetica"/>
                <a:sym typeface="Helvetica"/>
              </a:defRPr>
            </a:pPr>
            <a:endParaRPr b="0"/>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r>
              <a:t>	•	Organise visuals with slicers and filters for clarity.</a:t>
            </a:r>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endParaRPr/>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1">
                <a:solidFill>
                  <a:srgbClr val="111111"/>
                </a:solidFill>
                <a:latin typeface="Helvetica"/>
                <a:ea typeface="Helvetica"/>
                <a:cs typeface="Helvetica"/>
                <a:sym typeface="Helvetica"/>
              </a:defRPr>
            </a:pPr>
            <a:r>
              <a:t>Step 7: Publish and Share the Dashboard</a:t>
            </a:r>
            <a:endParaRPr b="0"/>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111111"/>
                </a:solidFill>
                <a:latin typeface="Helvetica"/>
                <a:ea typeface="Helvetica"/>
                <a:cs typeface="Helvetica"/>
                <a:sym typeface="Helvetica"/>
              </a:defRPr>
            </a:pPr>
            <a:endParaRPr b="0"/>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r>
              <a:t>	•	Publish to Power BI Service for access and sharing.</a:t>
            </a:r>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endParaRPr/>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b="1">
                <a:solidFill>
                  <a:srgbClr val="111111"/>
                </a:solidFill>
                <a:latin typeface="Helvetica"/>
                <a:ea typeface="Helvetica"/>
                <a:cs typeface="Helvetica"/>
                <a:sym typeface="Helvetica"/>
              </a:defRPr>
            </a:pPr>
            <a:r>
              <a:t>Step 8: Review and Refine</a:t>
            </a:r>
            <a:endParaRPr b="0"/>
          </a:p>
          <a:p>
            <a:pPr defTabSz="12700">
              <a:lnSpc>
                <a:spcPct val="70000"/>
              </a:lnSpc>
              <a:spcBef>
                <a:spcPts val="1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a:solidFill>
                  <a:srgbClr val="111111"/>
                </a:solidFill>
                <a:latin typeface="Helvetica"/>
                <a:ea typeface="Helvetica"/>
                <a:cs typeface="Helvetica"/>
                <a:sym typeface="Helvetica"/>
              </a:defRPr>
            </a:pPr>
            <a:endParaRPr b="0"/>
          </a:p>
          <a:p>
            <a:pPr marL="165100" indent="-165100" defTabSz="12700">
              <a:lnSpc>
                <a:spcPct val="70000"/>
              </a:lnSpc>
              <a:spcBef>
                <a:spcPts val="100"/>
              </a:spcBef>
              <a:tabLst>
                <a:tab pos="63500" algn="r"/>
                <a:tab pos="165100" algn="l"/>
              </a:tabLst>
              <a:defRPr sz="3000">
                <a:solidFill>
                  <a:srgbClr val="111111"/>
                </a:solidFill>
                <a:latin typeface="Helvetica"/>
                <a:ea typeface="Helvetica"/>
                <a:cs typeface="Helvetica"/>
                <a:sym typeface="Helvetica"/>
              </a:defRPr>
            </a:pPr>
            <a:r>
              <a:t>	•	Test visuals, gather feedback, and make necessary adjustments.</a:t>
            </a:r>
          </a:p>
        </p:txBody>
      </p:sp>
    </p:spTree>
  </p:cSld>
  <p:clrMapOvr>
    <a:masterClrMapping/>
  </p:clrMapOvr>
  <p:transition spd="med"/>
</p:sld>
</file>

<file path=ppt/theme/theme1.xml><?xml version="1.0" encoding="utf-8"?>
<a:theme xmlns:a="http://schemas.openxmlformats.org/drawingml/2006/main" name="38_MinimalistLight">
  <a:themeElements>
    <a:clrScheme name="38_MinimalistLight">
      <a:dk1>
        <a:srgbClr val="53585F"/>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8_MinimalistLight">
  <a:themeElements>
    <a:clrScheme name="38_Minimalist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TotalTime>
  <Words>1053</Words>
  <Application>Microsoft Office PowerPoint</Application>
  <PresentationFormat>Custom</PresentationFormat>
  <Paragraphs>104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Graphik</vt:lpstr>
      <vt:lpstr>Graphik Light</vt:lpstr>
      <vt:lpstr>Helvetica Neue</vt:lpstr>
      <vt:lpstr>Produkt Extralight</vt:lpstr>
      <vt:lpstr>Produkt Light</vt:lpstr>
      <vt:lpstr>38_MinimalistLight</vt:lpstr>
      <vt:lpstr>Finance Forecasting Dashboard using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Monika Chowdary Jasti</cp:lastModifiedBy>
  <cp:revision>1</cp:revision>
  <dcterms:modified xsi:type="dcterms:W3CDTF">2024-11-17T14:44:17Z</dcterms:modified>
</cp:coreProperties>
</file>