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6" autoAdjust="0"/>
    <p:restoredTop sz="995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7"/>
            <a:chOff x="0" y="-8467"/>
            <a:chExt cx="12192000" cy="6866467"/>
          </a:xfrm>
        </p:grpSpPr>
        <p:sp>
          <p:nvSpPr>
            <p:cNvPr id="18" name="直线"/>
            <p:cNvSpPr>
              <a:spLocks/>
            </p:cNvSpPr>
            <p:nvPr/>
          </p:nvSpPr>
          <p:spPr>
            <a:xfrm rot="0">
              <a:off x="9371012" y="0"/>
              <a:ext cx="1219200" cy="6858000"/>
            </a:xfrm>
            <a:prstGeom prst="line"/>
            <a:noFill/>
            <a:ln w="9525" cmpd="sng" cap="flat">
              <a:solidFill>
                <a:srgbClr val="BFBFBF"/>
              </a:solidFill>
              <a:prstDash val="solid"/>
              <a:round/>
            </a:ln>
          </p:spPr>
        </p:sp>
        <p:sp>
          <p:nvSpPr>
            <p:cNvPr id="19"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20"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21"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22"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23"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24"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25"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26"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27" name="等腰三角形"/>
            <p:cNvSpPr>
              <a:spLocks/>
            </p:cNvSpPr>
            <p:nvPr/>
          </p:nvSpPr>
          <p:spPr>
            <a:xfrm rot="10800000">
              <a:off x="0" y="0"/>
              <a:ext cx="842596" cy="5666154"/>
            </a:xfrm>
            <a:prstGeom prst="triangle">
              <a:avLst>
                <a:gd name="adj" fmla="val 100000"/>
              </a:avLst>
            </a:prstGeom>
            <a:solidFill>
              <a:srgbClr val="90C226">
                <a:alpha val="85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9660652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507817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116815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37"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7954812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417621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329631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47174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544592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070482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788992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17842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93696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3/26/2024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8946145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381232" y="766582"/>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方正姚体" pitchFamily="0" charset="0"/>
                <a:cs typeface="Lucida Sans"/>
              </a:rPr>
              <a:t>KEYLOGGER</a:t>
            </a:r>
            <a:endParaRPr lang="zh-CN" altLang="en-US" sz="5400" b="0" i="0" u="none" strike="noStrike" kern="1200" cap="none" spc="0" baseline="0">
              <a:solidFill>
                <a:schemeClr val="tx1"/>
              </a:solidFill>
              <a:latin typeface="Trebuchet MS" pitchFamily="0" charset="0"/>
              <a:ea typeface="方正姚体" pitchFamily="0" charset="0"/>
              <a:cs typeface="Lucida Sans"/>
            </a:endParaRPr>
          </a:p>
        </p:txBody>
      </p:sp>
      <p:sp>
        <p:nvSpPr>
          <p:cNvPr id="35" name="文本框"/>
          <p:cNvSpPr>
            <a:spLocks noGrp="1"/>
          </p:cNvSpPr>
          <p:nvPr>
            <p:ph type="subTitle" idx="1"/>
          </p:nvPr>
        </p:nvSpPr>
        <p:spPr>
          <a:xfrm rot="0">
            <a:off x="1473511" y="3322040"/>
            <a:ext cx="7766935" cy="14890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Presented By: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a:t>
            </a:r>
            <a:r>
              <a:rPr lang="en-US" altLang="zh-CN" sz="2000" b="1" i="0" u="none" strike="noStrike" kern="1200" cap="none" spc="0" baseline="0">
                <a:solidFill>
                  <a:schemeClr val="tx1"/>
                </a:solidFill>
                <a:latin typeface="Arial" pitchFamily="34" charset="0"/>
                <a:ea typeface="华文新魏" pitchFamily="0" charset="0"/>
                <a:cs typeface="Arial" pitchFamily="34" charset="0"/>
              </a:rPr>
              <a:t>MONIKA.M</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P.S.V. COLLEGE OF ENGINEERING AND TECHNOLOGY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B-TECH INFORMATION TECHNOLOGY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endParaRPr lang="zh-CN" altLang="en-US" sz="1300" b="0" i="0" u="none" strike="noStrike" kern="1200" cap="none" spc="0" baseline="0">
              <a:solidFill>
                <a:srgbClr val="80808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27121026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8" name="图片"/>
          <p:cNvPicPr>
            <a:picLocks noChangeAspect="1"/>
          </p:cNvPicPr>
          <p:nvPr/>
        </p:nvPicPr>
        <p:blipFill>
          <a:blip r:embed="rId1" cstate="print"/>
          <a:stretch>
            <a:fillRect/>
          </a:stretch>
        </p:blipFill>
        <p:spPr>
          <a:xfrm rot="0">
            <a:off x="643796" y="965414"/>
            <a:ext cx="8533759" cy="4932047"/>
          </a:xfrm>
          <a:prstGeom prst="rect"/>
          <a:noFill/>
          <a:ln w="12700" cmpd="sng" cap="flat">
            <a:noFill/>
            <a:prstDash val="solid"/>
            <a:miter/>
          </a:ln>
        </p:spPr>
      </p:pic>
    </p:spTree>
    <p:extLst>
      <p:ext uri="{BB962C8B-B14F-4D97-AF65-F5344CB8AC3E}">
        <p14:creationId xmlns:p14="http://schemas.microsoft.com/office/powerpoint/2010/main" val="76274204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9" name="图片"/>
          <p:cNvPicPr>
            <a:picLocks noChangeAspect="1"/>
          </p:cNvPicPr>
          <p:nvPr/>
        </p:nvPicPr>
        <p:blipFill>
          <a:blip r:embed="rId1" cstate="print"/>
          <a:stretch>
            <a:fillRect/>
          </a:stretch>
        </p:blipFill>
        <p:spPr>
          <a:xfrm rot="0">
            <a:off x="679508" y="799621"/>
            <a:ext cx="8347046" cy="5077826"/>
          </a:xfrm>
          <a:prstGeom prst="rect"/>
          <a:noFill/>
          <a:ln w="12700" cmpd="sng" cap="flat">
            <a:noFill/>
            <a:prstDash val="solid"/>
            <a:miter/>
          </a:ln>
        </p:spPr>
      </p:pic>
    </p:spTree>
    <p:extLst>
      <p:ext uri="{BB962C8B-B14F-4D97-AF65-F5344CB8AC3E}">
        <p14:creationId xmlns:p14="http://schemas.microsoft.com/office/powerpoint/2010/main" val="140111682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CONCLUSION</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71" name="文本框"/>
          <p:cNvSpPr>
            <a:spLocks noGrp="1"/>
          </p:cNvSpPr>
          <p:nvPr>
            <p:ph type="body" idx="1"/>
          </p:nvPr>
        </p:nvSpPr>
        <p:spPr>
          <a:xfrm rot="0">
            <a:off x="677334" y="1434516"/>
            <a:ext cx="8596668" cy="42628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br>
              <a:rPr lang="zh-CN" altLang="en-US" sz="1800" b="0" i="0" u="none" strike="noStrike" kern="1200" cap="none" spc="0" baseline="0">
                <a:solidFill>
                  <a:schemeClr val="tx1"/>
                </a:solidFill>
                <a:latin typeface="Trebuchet MS" pitchFamily="0" charset="0"/>
                <a:ea typeface="华文新魏" pitchFamily="0" charset="0"/>
                <a:cs typeface="Lucida Sans"/>
              </a:rPr>
            </a:br>
            <a:r>
              <a:rPr lang="en-US" altLang="zh-CN" sz="2800" b="0" i="0" u="none" strike="noStrike" kern="1200" cap="none" spc="0" baseline="0">
                <a:solidFill>
                  <a:schemeClr val="tx1"/>
                </a:solidFill>
                <a:latin typeface="Söhne" pitchFamily="0" charset="0"/>
                <a:ea typeface="华文新魏" pitchFamily="0" charset="0"/>
                <a:cs typeface="Lucida Sans"/>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altLang="zh-CN" sz="2800" b="0" i="0" u="none" strike="noStrike" kern="1200" cap="none" spc="0" baseline="0">
                <a:solidFill>
                  <a:schemeClr val="tx1"/>
                </a:solidFill>
                <a:latin typeface="Söhne" pitchFamily="0" charset="0"/>
                <a:ea typeface="华文新魏" pitchFamily="0" charset="0"/>
                <a:cs typeface="Lucida Sans"/>
              </a:rPr>
              <a:t>pynput</a:t>
            </a:r>
            <a:r>
              <a:rPr lang="en-US" altLang="zh-CN" sz="2800" b="0" i="0" u="none" strike="noStrike" kern="1200" cap="none" spc="0" baseline="0">
                <a:solidFill>
                  <a:schemeClr val="tx1"/>
                </a:solidFill>
                <a:latin typeface="Söhne" pitchFamily="0" charset="0"/>
                <a:ea typeface="华文新魏" pitchFamily="0" charset="0"/>
                <a:cs typeface="Lucida Sans"/>
              </a:rPr>
              <a:t>' without encountering any errors.</a:t>
            </a:r>
            <a:endParaRPr lang="en-US" altLang="zh-CN" sz="2800" b="0" i="0" u="none" strike="noStrike" kern="1200" cap="none" spc="0" baseline="0">
              <a:solidFill>
                <a:schemeClr val="tx1"/>
              </a:solidFill>
              <a:latin typeface="Trebuchet MS"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86356022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FUTURE SCOPE</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73" name="文本框"/>
          <p:cNvSpPr>
            <a:spLocks noGrp="1"/>
          </p:cNvSpPr>
          <p:nvPr>
            <p:ph type="body" idx="1"/>
          </p:nvPr>
        </p:nvSpPr>
        <p:spPr>
          <a:xfrm rot="0">
            <a:off x="677334" y="1543575"/>
            <a:ext cx="8596668" cy="449778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Improved Stealth Mode: Continuously refine the stealth capabilities of the keylogger to ensure it remains undetectable by users and security software. This could involve exploring new techniques for hiding the keylogger's presence and evading detection mechanisms.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Cross-Platform Compatibility: Extend support for additional operating systems and devices, such as mobile platforms (iOS, Android), IoT devices, and cloud environments, to provide comprehensive monitoring capabilities across diverse computing environments.</a:t>
            </a:r>
            <a:endParaRPr lang="zh-CN" altLang="en-US" sz="13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19067817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REFERENCES</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75" name="文本框"/>
          <p:cNvSpPr>
            <a:spLocks noGrp="1"/>
          </p:cNvSpPr>
          <p:nvPr>
            <p:ph type="body" idx="1"/>
          </p:nvPr>
        </p:nvSpPr>
        <p:spPr>
          <a:xfrm rot="0">
            <a:off x="677334" y="1677799"/>
            <a:ext cx="8596668" cy="436356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Academic Journals and Research Papers</a:t>
            </a:r>
            <a:r>
              <a:rPr lang="en-US" altLang="zh-CN" sz="1700" b="0" i="0" u="none" strike="noStrike" kern="1200" cap="none" spc="0" baseline="0">
                <a:solidFill>
                  <a:schemeClr val="tx1"/>
                </a:solidFill>
                <a:latin typeface="Söhne" pitchFamily="0" charset="0"/>
                <a:ea typeface="华文新魏" pitchFamily="0" charset="0"/>
                <a:cs typeface="Lucida Sans"/>
              </a:rPr>
              <a:t>: Search for peer-reviewed articles and research papers on keyloggers, cybersecurity, and related topics through academic databases such as IEEE Xplore, ACM Digital Library, and Google Scholar.</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Books</a:t>
            </a:r>
            <a:r>
              <a:rPr lang="en-US" altLang="zh-CN" sz="1700" b="0" i="0" u="none" strike="noStrike" kern="1200" cap="none" spc="0" baseline="0">
                <a:solidFill>
                  <a:schemeClr val="tx1"/>
                </a:solidFill>
                <a:latin typeface="Söhne" pitchFamily="0" charset="0"/>
                <a:ea typeface="华文新魏" pitchFamily="0" charset="0"/>
                <a:cs typeface="Lucida Sans"/>
              </a:rPr>
              <a:t>: Look for books on cybersecurity, programming, and software development that cover topics related to keyloggers. Check reputable publishers such as O'Reilly, Wiley, and Springer for relevant titles.</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Online Documentation and Tutorials</a:t>
            </a:r>
            <a:r>
              <a:rPr lang="en-US" altLang="zh-CN" sz="1700" b="0" i="0" u="none" strike="noStrike" kern="1200" cap="none" spc="0" baseline="0">
                <a:solidFill>
                  <a:schemeClr val="tx1"/>
                </a:solidFill>
                <a:latin typeface="Söhne" pitchFamily="0" charset="0"/>
                <a:ea typeface="华文新魏" pitchFamily="0" charset="0"/>
                <a:cs typeface="Lucida Sans"/>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Cybersecurity Blogs and Websites</a:t>
            </a:r>
            <a:r>
              <a:rPr lang="en-US" altLang="zh-CN" sz="1700" b="0" i="0" u="none" strike="noStrike" kern="1200" cap="none" spc="0" baseline="0">
                <a:solidFill>
                  <a:schemeClr val="tx1"/>
                </a:solidFill>
                <a:latin typeface="Söhne" pitchFamily="0" charset="0"/>
                <a:ea typeface="华文新魏" pitchFamily="0" charset="0"/>
                <a:cs typeface="Lucida Sans"/>
              </a:rPr>
              <a:t>: Follow reputable cybersecurity blogs, news websites, and forums for articles, tutorials, and discussions on keyloggers and related topics. Examples include Krebs on Security, Schneier on Security, and the SANS Institute.</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Legal and Ethical Guidelines</a:t>
            </a:r>
            <a:r>
              <a:rPr lang="en-US" altLang="zh-CN" sz="1700" b="0" i="0" u="none" strike="noStrike" kern="1200" cap="none" spc="0" baseline="0">
                <a:solidFill>
                  <a:schemeClr val="tx1"/>
                </a:solidFill>
                <a:latin typeface="Söhne" pitchFamily="0" charset="0"/>
                <a:ea typeface="华文新魏" pitchFamily="0" charset="0"/>
                <a:cs typeface="Lucida Sans"/>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7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29942532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685723" y="2547457"/>
            <a:ext cx="9112618" cy="1319868"/>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000" b="0" i="0" u="none" strike="noStrike" kern="1200" cap="none" spc="0" baseline="0">
                <a:solidFill>
                  <a:schemeClr val="tx1"/>
                </a:solidFill>
                <a:latin typeface="Trebuchet MS" pitchFamily="0" charset="0"/>
                <a:ea typeface="方正姚体" pitchFamily="0" charset="0"/>
                <a:cs typeface="Lucida Sans"/>
              </a:rPr>
              <a:t>THANK YOU</a:t>
            </a:r>
            <a:endParaRPr lang="zh-CN" altLang="en-US" sz="6000" b="0" i="0" u="none" strike="noStrike" kern="1200" cap="none" spc="0" baseline="0">
              <a:solidFill>
                <a:schemeClr val="tx1"/>
              </a:solidFill>
              <a:latin typeface="Trebuchet MS" pitchFamily="0" charset="0"/>
              <a:ea typeface="方正姚体" pitchFamily="0" charset="0"/>
              <a:cs typeface="Lucida Sans"/>
            </a:endParaRPr>
          </a:p>
        </p:txBody>
      </p:sp>
    </p:spTree>
    <p:extLst>
      <p:ext uri="{BB962C8B-B14F-4D97-AF65-F5344CB8AC3E}">
        <p14:creationId xmlns:p14="http://schemas.microsoft.com/office/powerpoint/2010/main" val="112251143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rgbClr val="002060"/>
                </a:solidFill>
                <a:latin typeface="Arial" pitchFamily="34" charset="0"/>
                <a:ea typeface="方正姚体" pitchFamily="0" charset="0"/>
                <a:cs typeface="Arial" pitchFamily="34" charset="0"/>
              </a:rPr>
              <a:t>OUTLINE</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53"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Problem Statement </a:t>
            </a:r>
            <a:r>
              <a:rPr lang="en-US" altLang="zh-CN" sz="1800" b="0" i="0" u="none" strike="noStrike" kern="1200" cap="none" spc="0" baseline="0">
                <a:solidFill>
                  <a:srgbClr val="404040"/>
                </a:solidFill>
                <a:latin typeface="Arial" pitchFamily="34" charset="0"/>
                <a:ea typeface="Trebuchet MS" pitchFamily="0" charset="0"/>
                <a:cs typeface="Arial" pitchFamily="34" charset="0"/>
              </a:rPr>
              <a:t>(Should not include 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Proposed System/Solution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Calibri" pitchFamily="0" charset="0"/>
              </a:rPr>
              <a:t>System </a:t>
            </a:r>
            <a:r>
              <a:rPr lang="en-US" altLang="zh-CN" sz="1800" b="1" i="0" u="none" strike="noStrike" kern="1200" cap="none" spc="0" baseline="0">
                <a:solidFill>
                  <a:srgbClr val="404040"/>
                </a:solidFill>
                <a:latin typeface="Arial" pitchFamily="34" charset="0"/>
                <a:ea typeface="Trebuchet MS" pitchFamily="0" charset="0"/>
                <a:cs typeface="Trebuchet MS" pitchFamily="0" charset="0"/>
              </a:rPr>
              <a:t>Development Approach </a:t>
            </a:r>
            <a:r>
              <a:rPr lang="en-US" altLang="zh-CN" sz="1800" b="0" i="0" u="none" strike="noStrike" kern="1200" cap="none" spc="0" baseline="0">
                <a:solidFill>
                  <a:srgbClr val="404040"/>
                </a:solidFill>
                <a:latin typeface="Arial" pitchFamily="34" charset="0"/>
                <a:ea typeface="Trebuchet MS" pitchFamily="0" charset="0"/>
                <a:cs typeface="Trebuchet MS" pitchFamily="0" charset="0"/>
              </a:rPr>
              <a:t>(Technology Used) </a:t>
            </a:r>
            <a:endParaRPr lang="en-US" altLang="zh-CN" sz="1800" b="0" i="0" u="none" strike="noStrike" kern="1200" cap="none" spc="0" baseline="0">
              <a:solidFill>
                <a:srgbClr val="404040"/>
              </a:solidFill>
              <a:latin typeface="Arial" pitchFamily="34" charset="0"/>
              <a:ea typeface="Trebuchet MS" pitchFamily="0" charset="0"/>
              <a:cs typeface="Trebuchet MS"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Trebuchet MS" pitchFamily="0" charset="0"/>
              </a:rPr>
              <a:t>Algorithm &amp; Deployment  </a:t>
            </a:r>
            <a:endParaRPr lang="en-US" altLang="zh-CN" sz="1800" b="0" i="0" u="none" strike="noStrike" kern="1200" cap="none" spc="0" baseline="0">
              <a:solidFill>
                <a:srgbClr val="404040"/>
              </a:solidFill>
              <a:latin typeface="Arial" pitchFamily="34"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Result (Output Image)</a:t>
            </a:r>
            <a:endParaRPr lang="en-US" altLang="zh-CN" sz="18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Conclusion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Future Scope</a:t>
            </a:r>
            <a:endParaRPr lang="en-US" altLang="zh-CN" sz="18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References</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29813185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677334" y="544286"/>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PROBLEM STATEMENT</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55"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0F0F0F"/>
                </a:solidFill>
                <a:latin typeface="Trebuchet MS" pitchFamily="0" charset="0"/>
                <a:ea typeface="Trebuchet MS" pitchFamily="0" charset="0"/>
                <a:cs typeface="Trebuchet MS" pitchFamily="0" charset="0"/>
              </a:rPr>
              <a:t>Example:</a:t>
            </a:r>
            <a:br>
              <a:rPr lang="zh-CN" altLang="en-US" sz="1800" b="0" i="0" u="none" strike="noStrike" kern="1200" cap="none" spc="0" baseline="0">
                <a:solidFill>
                  <a:srgbClr val="404040"/>
                </a:solidFill>
                <a:latin typeface="Trebuchet MS" pitchFamily="0" charset="0"/>
                <a:ea typeface="华文新魏" pitchFamily="0" charset="0"/>
                <a:cs typeface="Lucida Sans"/>
              </a:rPr>
            </a:br>
            <a:r>
              <a:rPr lang="en-US" altLang="zh-CN" sz="1800" b="0" i="0" u="none" strike="noStrike" kern="1200" cap="none" spc="0" baseline="0">
                <a:solidFill>
                  <a:srgbClr val="404040"/>
                </a:solidFill>
                <a:latin typeface="Trebuchet MS" pitchFamily="0" charset="0"/>
                <a:ea typeface="华文新魏" pitchFamily="0" charset="0"/>
                <a:cs typeface="Lucida Sans"/>
              </a:rPr>
              <a:t>                     </a:t>
            </a:r>
            <a:r>
              <a:rPr lang="en-US" altLang="zh-CN" sz="2000" b="0" i="0" u="none" strike="noStrike" kern="1200" cap="none" spc="0" baseline="0">
                <a:solidFill>
                  <a:schemeClr val="tx1"/>
                </a:solidFill>
                <a:latin typeface="Arial" pitchFamily="34" charset="0"/>
                <a:ea typeface="华文新魏" pitchFamily="0" charset="0"/>
                <a:cs typeface="Arial"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3527504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rgbClr val="00B0F0"/>
                </a:solidFill>
                <a:latin typeface="Arial" pitchFamily="34" charset="0"/>
                <a:ea typeface="方正姚体" pitchFamily="0" charset="0"/>
                <a:cs typeface="Arial" pitchFamily="34" charset="0"/>
              </a:rPr>
              <a:t>PROPOSED SOLUTION</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57" name="文本框"/>
          <p:cNvSpPr>
            <a:spLocks noGrp="1"/>
          </p:cNvSpPr>
          <p:nvPr>
            <p:ph type="body" idx="1"/>
          </p:nvPr>
        </p:nvSpPr>
        <p:spPr>
          <a:xfrm rot="0">
            <a:off x="677334" y="1409351"/>
            <a:ext cx="8596668" cy="463201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Cross-Platform Compatibility</a:t>
            </a:r>
            <a:r>
              <a:rPr lang="en-US" altLang="zh-CN" sz="1100" b="0" i="0" u="none" strike="noStrike" kern="1200" cap="none" spc="0" baseline="0">
                <a:solidFill>
                  <a:schemeClr val="tx1"/>
                </a:solidFill>
                <a:latin typeface="Söhne" pitchFamily="0" charset="0"/>
                <a:ea typeface="华文新魏" pitchFamily="0" charset="0"/>
                <a:cs typeface="Lucida Sans"/>
              </a:rPr>
              <a:t>: The keylogger will be developed to work seamlessly across major operating systems, including Windows, macOS, and Linux, ensuring broad compatibility.</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Stealth Mode Operation</a:t>
            </a:r>
            <a:r>
              <a:rPr lang="en-US" altLang="zh-CN" sz="1100" b="0" i="0" u="none" strike="noStrike" kern="1200" cap="none" spc="0" baseline="0">
                <a:solidFill>
                  <a:schemeClr val="tx1"/>
                </a:solidFill>
                <a:latin typeface="Söhne" pitchFamily="0" charset="0"/>
                <a:ea typeface="华文新魏" pitchFamily="0" charset="0"/>
                <a:cs typeface="Lucida Sans"/>
              </a:rPr>
              <a:t>: The keylogger will run silently in the background, without displaying any visible interface or notifications to the user. It will operate discreetly to avoid detection and interference with the user's normal activities.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Persistence Mechanism</a:t>
            </a:r>
            <a:r>
              <a:rPr lang="en-US" altLang="zh-CN" sz="1100" b="0" i="0" u="none" strike="noStrike" kern="1200" cap="none" spc="0" baseline="0">
                <a:solidFill>
                  <a:schemeClr val="tx1"/>
                </a:solidFill>
                <a:latin typeface="Söhne" pitchFamily="0" charset="0"/>
                <a:ea typeface="华文新魏" pitchFamily="0" charset="0"/>
                <a:cs typeface="Lucida Sans"/>
              </a:rPr>
              <a:t>: To ensure continuous operation, the keylogger will employ a persistence mechanism that allows it to automatically restart and resume logging keystrokes after system reboots or shutdowns.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Key Logging Functionality</a:t>
            </a:r>
            <a:r>
              <a:rPr lang="en-US" altLang="zh-CN" sz="1100" b="0" i="0" u="none" strike="noStrike" kern="1200" cap="none" spc="0" baseline="0">
                <a:solidFill>
                  <a:schemeClr val="tx1"/>
                </a:solidFill>
                <a:latin typeface="Söhne" pitchFamily="0" charset="0"/>
                <a:ea typeface="华文新魏" pitchFamily="0" charset="0"/>
                <a:cs typeface="Lucida Sans"/>
              </a:rPr>
              <a:t>: The keylogger will capture all keystrokes made by the user, including letters, numbers, symbols, and special keys like Enter, Backspace, Shift, Ctrl, and Alt. It will log this information in a secure manner to prevent unauthorized access.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Secure Data Storage</a:t>
            </a:r>
            <a:r>
              <a:rPr lang="en-US" altLang="zh-CN" sz="1100" b="0" i="0" u="none" strike="noStrike" kern="1200" cap="none" spc="0" baseline="0">
                <a:solidFill>
                  <a:schemeClr val="tx1"/>
                </a:solidFill>
                <a:latin typeface="Söhne" pitchFamily="0" charset="0"/>
                <a:ea typeface="华文新魏" pitchFamily="0" charset="0"/>
                <a:cs typeface="Lucida Sans"/>
              </a:rPr>
              <a:t>: Logged keystrokes will be securely stored in an encrypted format to prevent unauthorized access or tampering. The storage location will be chosen carefully to ensure data integrity and protection against potential threats.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Authorized Access for Data Retrieval</a:t>
            </a:r>
            <a:r>
              <a:rPr lang="en-US" altLang="zh-CN" sz="1100" b="0" i="0" u="none" strike="noStrike" kern="1200" cap="none" spc="0" baseline="0">
                <a:solidFill>
                  <a:schemeClr val="tx1"/>
                </a:solidFill>
                <a:latin typeface="Söhne" pitchFamily="0" charset="0"/>
                <a:ea typeface="华文新魏" pitchFamily="0" charset="0"/>
                <a:cs typeface="Lucida Sans"/>
              </a:rPr>
              <a:t>: Authorized users, such as administrators or designated personnel, will have access to retrieve the logged data through a secure interface. Access controls and authentication mechanisms will be implemented to prevent unauthorized access to the logged data.</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Legal and Ethical Compliance</a:t>
            </a:r>
            <a:r>
              <a:rPr lang="en-US" altLang="zh-CN" sz="1100" b="0" i="0" u="none" strike="noStrike" kern="1200" cap="none" spc="0" baseline="0">
                <a:solidFill>
                  <a:schemeClr val="tx1"/>
                </a:solidFill>
                <a:latin typeface="Söhne" pitchFamily="0" charset="0"/>
                <a:ea typeface="华文新魏" pitchFamily="0" charset="0"/>
                <a:cs typeface="Lucida Sans"/>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Comprehensive Documentation</a:t>
            </a:r>
            <a:r>
              <a:rPr lang="en-US" altLang="zh-CN" sz="1100" b="0" i="0" u="none" strike="noStrike" kern="1200" cap="none" spc="0" baseline="0">
                <a:solidFill>
                  <a:schemeClr val="tx1"/>
                </a:solidFill>
                <a:latin typeface="Söhne" pitchFamily="0" charset="0"/>
                <a:ea typeface="华文新魏" pitchFamily="0" charset="0"/>
                <a:cs typeface="Lucida Sans"/>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Security Measures</a:t>
            </a:r>
            <a:r>
              <a:rPr lang="en-US" altLang="zh-CN" sz="1100" b="0" i="0" u="none" strike="noStrike" kern="1200" cap="none" spc="0" baseline="0">
                <a:solidFill>
                  <a:schemeClr val="tx1"/>
                </a:solidFill>
                <a:latin typeface="Söhne" pitchFamily="0" charset="0"/>
                <a:ea typeface="华文新魏" pitchFamily="0" charset="0"/>
                <a:cs typeface="Lucida Sans"/>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User Privacy Protection</a:t>
            </a:r>
            <a:r>
              <a:rPr lang="en-US" altLang="zh-CN" sz="1100" b="0" i="0" u="none" strike="noStrike" kern="1200" cap="none" spc="0" baseline="0">
                <a:solidFill>
                  <a:schemeClr val="tx1"/>
                </a:solidFill>
                <a:latin typeface="Söhne" pitchFamily="0" charset="0"/>
                <a:ea typeface="华文新魏" pitchFamily="0" charset="0"/>
                <a:cs typeface="Lucida Sans"/>
              </a:rPr>
              <a:t>: Measures will be taken to safeguard user privacy, such as ensuring that the keylogger does not capture sensitive information like passwords or credit card numbers unless explicitly authorized for legitimate purposes.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15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2210185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SYSTEM APPROACH</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59" name="文本框"/>
          <p:cNvSpPr>
            <a:spLocks noGrp="1"/>
          </p:cNvSpPr>
          <p:nvPr>
            <p:ph type="body" idx="1"/>
          </p:nvPr>
        </p:nvSpPr>
        <p:spPr>
          <a:xfrm rot="0">
            <a:off x="677334" y="1627465"/>
            <a:ext cx="8596668" cy="441389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Programming Language: Python for its versatility, ease of use, and availability of libraries like </a:t>
            </a:r>
            <a:r>
              <a:rPr lang="en-US" altLang="zh-CN" sz="1800" b="1" i="0" u="none" strike="noStrike" kern="1200" cap="none" spc="0" baseline="0">
                <a:solidFill>
                  <a:srgbClr val="0F0F0F"/>
                </a:solidFill>
                <a:latin typeface="Trebuchet MS" pitchFamily="0" charset="0"/>
                <a:ea typeface="华文新魏" pitchFamily="0" charset="0"/>
                <a:cs typeface="Lucida Sans"/>
              </a:rPr>
              <a:t>pynput</a:t>
            </a:r>
            <a:r>
              <a:rPr lang="en-US" altLang="zh-CN" sz="1800" b="1" i="0" u="none" strike="noStrike" kern="1200" cap="none" spc="0" baseline="0">
                <a:solidFill>
                  <a:srgbClr val="0F0F0F"/>
                </a:solidFill>
                <a:latin typeface="Trebuchet MS" pitchFamily="0" charset="0"/>
                <a:ea typeface="华文新魏" pitchFamily="0" charset="0"/>
                <a:cs typeface="Lucida Sans"/>
              </a:rPr>
              <a:t> for keyboard monitoring.</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Data Storage: SQLite for its lightweight nature and ease of integration, providing a secure storage solution for logged keystrokes.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Cross-Platform Compatibility: Utilize platform-independent libraries and frameworks to ensure seamless operation across Windows, macOS, and Linux environments.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Security: Implement encryption using Python's built-in cryptography library to securely store logged data and adhere to privacy standards.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Documentation: Create detailed documentation using Markdown or </a:t>
            </a:r>
            <a:r>
              <a:rPr lang="en-US" altLang="zh-CN" sz="1800" b="1" i="0" u="none" strike="noStrike" kern="1200" cap="none" spc="0" baseline="0">
                <a:solidFill>
                  <a:srgbClr val="0F0F0F"/>
                </a:solidFill>
                <a:latin typeface="Trebuchet MS" pitchFamily="0" charset="0"/>
                <a:ea typeface="华文新魏" pitchFamily="0" charset="0"/>
                <a:cs typeface="Lucida Sans"/>
              </a:rPr>
              <a:t>reStructuredText</a:t>
            </a:r>
            <a:r>
              <a:rPr lang="en-US" altLang="zh-CN" sz="1800" b="1" i="0" u="none" strike="noStrike" kern="1200" cap="none" spc="0" baseline="0">
                <a:solidFill>
                  <a:srgbClr val="0F0F0F"/>
                </a:solidFill>
                <a:latin typeface="Trebuchet MS" pitchFamily="0" charset="0"/>
                <a:ea typeface="华文新魏" pitchFamily="0" charset="0"/>
                <a:cs typeface="Lucida Sans"/>
              </a:rPr>
              <a:t>, covering installation, configuration, usage guidelines, legal compliance, and ethical considerations to ensure clarity and compliance with relevant regulations.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5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66423532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ALGORITHM AND DEPLOYMENT</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61"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3000" b="1" i="0" u="none" strike="noStrike" kern="1200" cap="none" spc="0" baseline="0">
                <a:solidFill>
                  <a:srgbClr val="404040"/>
                </a:solidFill>
                <a:latin typeface="Trebuchet MS" pitchFamily="0" charset="0"/>
                <a:ea typeface="华文新魏" pitchFamily="0" charset="0"/>
                <a:cs typeface="Lucida Sans"/>
              </a:rPr>
              <a:t>ALGORITHM:</a:t>
            </a:r>
            <a:endParaRPr lang="en-US" altLang="zh-CN" sz="3000" b="1"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Keyboard Hook Installation: Use a platform-specific method (e.g., </a:t>
            </a:r>
            <a:r>
              <a:rPr lang="en-US" altLang="zh-CN" sz="1700" b="0" i="0" u="none" strike="noStrike" kern="1200" cap="none" spc="0" baseline="0">
                <a:solidFill>
                  <a:srgbClr val="404040"/>
                </a:solidFill>
                <a:latin typeface="Trebuchet MS" pitchFamily="0" charset="0"/>
                <a:ea typeface="华文新魏" pitchFamily="0" charset="0"/>
                <a:cs typeface="Lucida Sans"/>
              </a:rPr>
              <a:t>pyHook</a:t>
            </a:r>
            <a:r>
              <a:rPr lang="en-US" altLang="zh-CN" sz="1700" b="0" i="0" u="none" strike="noStrike" kern="1200" cap="none" spc="0" baseline="0">
                <a:solidFill>
                  <a:srgbClr val="404040"/>
                </a:solidFill>
                <a:latin typeface="Trebuchet MS" pitchFamily="0" charset="0"/>
                <a:ea typeface="华文新魏" pitchFamily="0" charset="0"/>
                <a:cs typeface="Lucida Sans"/>
              </a:rPr>
              <a:t> for Windows, </a:t>
            </a:r>
            <a:r>
              <a:rPr lang="en-US" altLang="zh-CN" sz="1700" b="0" i="0" u="none" strike="noStrike" kern="1200" cap="none" spc="0" baseline="0">
                <a:solidFill>
                  <a:srgbClr val="404040"/>
                </a:solidFill>
                <a:latin typeface="Trebuchet MS" pitchFamily="0" charset="0"/>
                <a:ea typeface="华文新魏" pitchFamily="0" charset="0"/>
                <a:cs typeface="Lucida Sans"/>
              </a:rPr>
              <a:t>pynput</a:t>
            </a:r>
            <a:r>
              <a:rPr lang="en-US" altLang="zh-CN" sz="1700" b="0" i="0" u="none" strike="noStrike" kern="1200" cap="none" spc="0" baseline="0">
                <a:solidFill>
                  <a:srgbClr val="404040"/>
                </a:solidFill>
                <a:latin typeface="Trebuchet MS" pitchFamily="0" charset="0"/>
                <a:ea typeface="华文新魏" pitchFamily="0" charset="0"/>
                <a:cs typeface="Lucida Sans"/>
              </a:rPr>
              <a:t> for cross-platform) to install a keyboard hook that captures keystrokes.</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Keylogging Functionality: Implement a function to capture and log each keystroke event, including the key pressed and any modifiers (e.g., Shift, Ctrl).</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Data Encryption: Encrypt logged keystrokes using a secure encryption algorithm (e.g., AES) to protect sensitive information.</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Data Storage: Store encrypted keystrokes in a secure database (e.g., SQLite) or file system, ensuring proper access controls and permissions.</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Persistence: Implement mechanisms (e.g., Windows Registry, Linux </a:t>
            </a:r>
            <a:r>
              <a:rPr lang="en-US" altLang="zh-CN" sz="1700" b="0" i="0" u="none" strike="noStrike" kern="1200" cap="none" spc="0" baseline="0">
                <a:solidFill>
                  <a:srgbClr val="404040"/>
                </a:solidFill>
                <a:latin typeface="Trebuchet MS" pitchFamily="0" charset="0"/>
                <a:ea typeface="华文新魏" pitchFamily="0" charset="0"/>
                <a:cs typeface="Lucida Sans"/>
              </a:rPr>
              <a:t>systemd</a:t>
            </a:r>
            <a:r>
              <a:rPr lang="en-US" altLang="zh-CN" sz="1700" b="0" i="0" u="none" strike="noStrike" kern="1200" cap="none" spc="0" baseline="0">
                <a:solidFill>
                  <a:srgbClr val="404040"/>
                </a:solidFill>
                <a:latin typeface="Trebuchet MS" pitchFamily="0" charset="0"/>
                <a:ea typeface="华文新魏" pitchFamily="0" charset="0"/>
                <a:cs typeface="Lucida Sans"/>
              </a:rPr>
              <a:t> service) to ensure the keylogger starts automatically on system boot and remains active in the background.</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7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65186479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rebuchet MS" pitchFamily="0" charset="0"/>
                <a:ea typeface="方正姚体" pitchFamily="0" charset="0"/>
                <a:cs typeface="Lucida Sans"/>
              </a:rPr>
              <a:t>DEPLOYMENT</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63"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Platform-Specific Installation: Package the keylogger application for deployment on different operating systems, ensuring compatibility with Windows, macOS, and Linux.</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Installation Instructions: Provide clear instructions for installing and configuring the keylogger, including any dependencies or system requirements.</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Configuration Options: Allow users to customize settings such as encryption keys, logging intervals, and output format through a configuration file or user interface.</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Security Measures: Implement security measures to prevent unauthorized access to logged data, such as access controls, encryption, and secure communication protocols.</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Testing and Validation: Thoroughly test the deployed keylogger in various environments to ensure functionality, reliability, and security. Address any issues or bugs discovered during testing before deploying to production.</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Documentation: Prepare comprehensive documentation covering installation, configuration, usage guidelines, legal compliance, and ethical considerations to assist users and administrators in deploying and using the keylogger responsibly.</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Feedback and Support: Provide channels for users to provide feedback, report issues, and receive support, ensuring ongoing maintenance and improvement of the deployed keylogger system.</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4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50075313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677334" y="609600"/>
            <a:ext cx="8596668" cy="82731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RESULT</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65" name="矩形"/>
          <p:cNvSpPr>
            <a:spLocks/>
          </p:cNvSpPr>
          <p:nvPr/>
        </p:nvSpPr>
        <p:spPr>
          <a:xfrm rot="0">
            <a:off x="677334" y="1436914"/>
            <a:ext cx="3631844"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pitchFamily="0" charset="0"/>
                <a:ea typeface="华文新魏" pitchFamily="0" charset="0"/>
                <a:cs typeface="Trebuchet MS" pitchFamily="0" charset="0"/>
              </a:rPr>
              <a:t>OUTPUT IMAGES:</a:t>
            </a:r>
            <a:endParaRPr lang="zh-CN" altLang="en-US" sz="2400" b="1"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66" name="图片"/>
          <p:cNvPicPr>
            <a:picLocks noChangeAspect="1"/>
          </p:cNvPicPr>
          <p:nvPr/>
        </p:nvPicPr>
        <p:blipFill>
          <a:blip r:embed="rId1" cstate="print"/>
          <a:stretch>
            <a:fillRect/>
          </a:stretch>
        </p:blipFill>
        <p:spPr>
          <a:xfrm rot="0">
            <a:off x="677334" y="1965323"/>
            <a:ext cx="8102685" cy="4657426"/>
          </a:xfrm>
          <a:prstGeom prst="rect"/>
          <a:noFill/>
          <a:ln w="12700" cmpd="sng" cap="flat">
            <a:noFill/>
            <a:prstDash val="solid"/>
            <a:miter/>
          </a:ln>
        </p:spPr>
      </p:pic>
    </p:spTree>
    <p:extLst>
      <p:ext uri="{BB962C8B-B14F-4D97-AF65-F5344CB8AC3E}">
        <p14:creationId xmlns:p14="http://schemas.microsoft.com/office/powerpoint/2010/main" val="43793967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7" name="图片"/>
          <p:cNvPicPr>
            <a:picLocks noChangeAspect="1"/>
          </p:cNvPicPr>
          <p:nvPr/>
        </p:nvPicPr>
        <p:blipFill>
          <a:blip r:embed="rId1" cstate="print"/>
          <a:stretch>
            <a:fillRect/>
          </a:stretch>
        </p:blipFill>
        <p:spPr>
          <a:xfrm rot="0">
            <a:off x="645951" y="1089451"/>
            <a:ext cx="8285903" cy="4679096"/>
          </a:xfrm>
          <a:prstGeom prst="rect"/>
          <a:noFill/>
          <a:ln w="12700" cmpd="sng" cap="flat">
            <a:noFill/>
            <a:prstDash val="solid"/>
            <a:miter/>
          </a:ln>
        </p:spPr>
      </p:pic>
    </p:spTree>
    <p:extLst>
      <p:ext uri="{BB962C8B-B14F-4D97-AF65-F5344CB8AC3E}">
        <p14:creationId xmlns:p14="http://schemas.microsoft.com/office/powerpoint/2010/main" val="355620005"/>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root</cp:lastModifiedBy>
  <cp:revision>1</cp:revision>
  <dcterms:created xsi:type="dcterms:W3CDTF">2024-03-26T05:30:23Z</dcterms:created>
  <dcterms:modified xsi:type="dcterms:W3CDTF">2024-03-26T04:06:59Z</dcterms:modified>
</cp:coreProperties>
</file>