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8" r:id="rId12"/>
  </p:sldIdLst>
  <p:sldSz cx="12192000" cy="6858000"/>
  <p:notesSz cx="12192000" cy="6858000"/>
  <p:embeddedFontLst>
    <p:embeddedFont>
      <p:font typeface="Lustria" panose="020B0604020202020204" charset="0"/>
      <p:regular r:id="rId14"/>
    </p:embeddedFont>
    <p:embeddedFont>
      <p:font typeface="Trebuchet MS" panose="020B0603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4: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0" name="Google Shape;60;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txBox="1">
            <a:spLocks noGrp="1"/>
          </p:cNvSpPr>
          <p:nvPr>
            <p:ph type="ctrTitle"/>
          </p:nvPr>
        </p:nvSpPr>
        <p:spPr>
          <a:xfrm>
            <a:off x="2163353" y="2183843"/>
            <a:ext cx="9442251" cy="1493989"/>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IN" b="1" dirty="0">
                <a:latin typeface="Trebuchet MS" panose="020B0603020202020204" pitchFamily="34" charset="0"/>
                <a:ea typeface="Lustria"/>
                <a:cs typeface="Lustria"/>
                <a:sym typeface="Lustria"/>
              </a:rPr>
              <a:t>MONIKA</a:t>
            </a:r>
            <a:br>
              <a:rPr lang="en-IN" b="1" dirty="0">
                <a:latin typeface="Trebuchet MS" panose="020B0603020202020204" pitchFamily="34" charset="0"/>
                <a:ea typeface="Lustria"/>
                <a:cs typeface="Lustria"/>
                <a:sym typeface="Lustria"/>
              </a:rPr>
            </a:br>
            <a:r>
              <a:rPr lang="en-IN" b="1" dirty="0">
                <a:latin typeface="Trebuchet MS" panose="020B0603020202020204" pitchFamily="34" charset="0"/>
                <a:ea typeface="Lustria"/>
                <a:cs typeface="Lustria"/>
                <a:sym typeface="Lustria"/>
              </a:rPr>
              <a:t>Reg no: 211521104090</a:t>
            </a:r>
            <a:br>
              <a:rPr lang="en-IN" b="1" dirty="0">
                <a:latin typeface="Trebuchet MS" panose="020B0603020202020204" pitchFamily="34" charset="0"/>
                <a:ea typeface="Lustria"/>
                <a:cs typeface="Lustria"/>
                <a:sym typeface="Lustria"/>
              </a:rPr>
            </a:br>
            <a:endParaRPr b="1" dirty="0">
              <a:latin typeface="Trebuchet MS" panose="020B0603020202020204" pitchFamily="34" charset="0"/>
              <a:ea typeface="Lustria"/>
              <a:cs typeface="Lustria"/>
              <a:sym typeface="Lustria"/>
            </a:endParaRPr>
          </a:p>
        </p:txBody>
      </p:sp>
      <p:sp>
        <p:nvSpPr>
          <p:cNvPr id="63" name="Google Shape;63;p7"/>
          <p:cNvSpPr txBox="1"/>
          <p:nvPr/>
        </p:nvSpPr>
        <p:spPr>
          <a:xfrm>
            <a:off x="6390796" y="3998902"/>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Final Project</a:t>
            </a:r>
            <a:endParaRPr sz="2400" dirty="0">
              <a:solidFill>
                <a:schemeClr val="dk1"/>
              </a:solidFill>
              <a:latin typeface="Trebuchet MS"/>
              <a:ea typeface="Trebuchet MS"/>
              <a:cs typeface="Trebuchet MS"/>
              <a:sym typeface="Trebuchet MS"/>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6"/>
          <p:cNvSpPr/>
          <p:nvPr/>
        </p:nvSpPr>
        <p:spPr>
          <a:xfrm>
            <a:off x="11417042" y="5949280"/>
            <a:ext cx="336029"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6"/>
          <p:cNvSpPr/>
          <p:nvPr/>
        </p:nvSpPr>
        <p:spPr>
          <a:xfrm>
            <a:off x="11640616" y="63686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6"/>
          <p:cNvSpPr txBox="1">
            <a:spLocks noGrp="1"/>
          </p:cNvSpPr>
          <p:nvPr>
            <p:ph type="title"/>
          </p:nvPr>
        </p:nvSpPr>
        <p:spPr>
          <a:xfrm>
            <a:off x="551384" y="395198"/>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3600" dirty="0"/>
              <a:t>RESULT </a:t>
            </a:r>
            <a:endParaRPr sz="3600" dirty="0"/>
          </a:p>
        </p:txBody>
      </p:sp>
      <p:pic>
        <p:nvPicPr>
          <p:cNvPr id="192" name="Google Shape;192;p16"/>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93" name="Google Shape;193;p1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194" name="Google Shape;194;p16"/>
          <p:cNvSpPr txBox="1"/>
          <p:nvPr/>
        </p:nvSpPr>
        <p:spPr>
          <a:xfrm>
            <a:off x="302955" y="1200787"/>
            <a:ext cx="8983141" cy="6001603"/>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en-US" sz="2800" b="0" i="0" dirty="0">
                <a:solidFill>
                  <a:schemeClr val="tx1"/>
                </a:solidFill>
                <a:effectLst/>
                <a:latin typeface="Söhne"/>
              </a:rPr>
              <a:t>Our ANN-based breast cancer prediction model achieves impressive performance metrics, including sensitivity, specificity, accuracy, and area under the receiver operating characteristic curve (AUC-ROC).</a:t>
            </a:r>
          </a:p>
          <a:p>
            <a:pPr algn="l">
              <a:buFont typeface="Arial" panose="020B0604020202020204" pitchFamily="34" charset="0"/>
              <a:buChar char="•"/>
            </a:pPr>
            <a:r>
              <a:rPr lang="en-US" sz="2800" b="0" i="0" dirty="0">
                <a:solidFill>
                  <a:schemeClr val="tx1"/>
                </a:solidFill>
                <a:effectLst/>
                <a:latin typeface="Söhne"/>
              </a:rPr>
              <a:t>We validate the model's performance using independent datasets and conduct comparative analyses with existing diagnostic methods to demonstrate its superiority and effectiveness.</a:t>
            </a:r>
          </a:p>
          <a:p>
            <a:pPr algn="l">
              <a:buFont typeface="Arial" panose="020B0604020202020204" pitchFamily="34" charset="0"/>
              <a:buChar char="•"/>
            </a:pPr>
            <a:r>
              <a:rPr lang="en-US" sz="2800" b="0" i="0" dirty="0">
                <a:solidFill>
                  <a:schemeClr val="tx1"/>
                </a:solidFill>
                <a:effectLst/>
                <a:latin typeface="Söhne"/>
              </a:rPr>
              <a:t>Furthermore, we assess the clinical utility and practical impact of the predictive model on early detection rates, treatment outcomes, and patient care, highlighting its significance in breast cancer management and public health initiatives.</a:t>
            </a:r>
          </a:p>
          <a:p>
            <a:pPr marL="0" marR="0" lvl="0" indent="0" algn="l" rtl="0">
              <a:spcBef>
                <a:spcPts val="0"/>
              </a:spcBef>
              <a:spcAft>
                <a:spcPts val="0"/>
              </a:spcAft>
              <a:buNone/>
            </a:pPr>
            <a:endParaRPr sz="2000" dirty="0">
              <a:solidFill>
                <a:schemeClr val="dk1"/>
              </a:solidFill>
              <a:latin typeface="Lustria"/>
              <a:ea typeface="Lustria"/>
              <a:cs typeface="Lustria"/>
              <a:sym typeface="Lust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9"/>
          <p:cNvSpPr/>
          <p:nvPr/>
        </p:nvSpPr>
        <p:spPr>
          <a:xfrm>
            <a:off x="8305800" y="5987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3" name="Google Shape;223;p1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4" name="Google Shape;224;p19"/>
          <p:cNvSpPr txBox="1">
            <a:spLocks noGrp="1"/>
          </p:cNvSpPr>
          <p:nvPr>
            <p:ph type="title"/>
          </p:nvPr>
        </p:nvSpPr>
        <p:spPr>
          <a:xfrm>
            <a:off x="0" y="2676881"/>
            <a:ext cx="11391518" cy="752119"/>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en-IN" dirty="0"/>
              <a:t>Thankyou</a:t>
            </a:r>
            <a:endParaRPr dirty="0"/>
          </a:p>
        </p:txBody>
      </p:sp>
      <p:sp>
        <p:nvSpPr>
          <p:cNvPr id="225" name="Google Shape;225;p1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8"/>
          <p:cNvSpPr/>
          <p:nvPr/>
        </p:nvSpPr>
        <p:spPr>
          <a:xfrm>
            <a:off x="0" y="-12549"/>
            <a:ext cx="12288688"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nvGrpSpPr>
          <p:cNvPr id="71" name="Google Shape;71;p8"/>
          <p:cNvGrpSpPr/>
          <p:nvPr/>
        </p:nvGrpSpPr>
        <p:grpSpPr>
          <a:xfrm>
            <a:off x="7546586" y="0"/>
            <a:ext cx="4743796" cy="6858466"/>
            <a:chOff x="7448612" y="0"/>
            <a:chExt cx="4743796" cy="6858466"/>
          </a:xfrm>
        </p:grpSpPr>
        <p:sp>
          <p:nvSpPr>
            <p:cNvPr id="72" name="Google Shape;72;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1" name="Google Shape;81;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txBox="1">
            <a:spLocks noGrp="1"/>
          </p:cNvSpPr>
          <p:nvPr>
            <p:ph type="title"/>
          </p:nvPr>
        </p:nvSpPr>
        <p:spPr>
          <a:xfrm>
            <a:off x="0" y="1300950"/>
            <a:ext cx="12288688" cy="1324712"/>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None/>
            </a:pPr>
            <a:br>
              <a:rPr lang="en-US" sz="4250" dirty="0">
                <a:latin typeface="Times New Roman" panose="02020603050405020304" pitchFamily="18" charset="0"/>
                <a:cs typeface="Times New Roman" panose="02020603050405020304" pitchFamily="18" charset="0"/>
              </a:rPr>
            </a:br>
            <a:r>
              <a:rPr lang="en-US" sz="4250" dirty="0">
                <a:latin typeface="Times New Roman" panose="02020603050405020304" pitchFamily="18" charset="0"/>
                <a:cs typeface="Times New Roman" panose="02020603050405020304" pitchFamily="18" charset="0"/>
              </a:rPr>
              <a:t> PROJECT TITLE</a:t>
            </a:r>
            <a:endParaRPr sz="4250" dirty="0">
              <a:latin typeface="Times New Roman" panose="02020603050405020304" pitchFamily="18" charset="0"/>
              <a:cs typeface="Times New Roman" panose="02020603050405020304" pitchFamily="18" charset="0"/>
            </a:endParaRPr>
          </a:p>
        </p:txBody>
      </p:sp>
      <p:grpSp>
        <p:nvGrpSpPr>
          <p:cNvPr id="85" name="Google Shape;85;p8"/>
          <p:cNvGrpSpPr/>
          <p:nvPr/>
        </p:nvGrpSpPr>
        <p:grpSpPr>
          <a:xfrm>
            <a:off x="466725" y="6410325"/>
            <a:ext cx="3705225" cy="295275"/>
            <a:chOff x="466725" y="6410325"/>
            <a:chExt cx="3705225" cy="295275"/>
          </a:xfrm>
        </p:grpSpPr>
        <p:pic>
          <p:nvPicPr>
            <p:cNvPr id="86" name="Google Shape;86;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7" name="Google Shape;87;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8" name="Google Shape;88;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9" name="Google Shape;89;p8"/>
          <p:cNvSpPr txBox="1"/>
          <p:nvPr/>
        </p:nvSpPr>
        <p:spPr>
          <a:xfrm>
            <a:off x="0" y="2448518"/>
            <a:ext cx="12288687" cy="35393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US"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br>
              <a:rPr lang="en-US" sz="2800" b="1" dirty="0">
                <a:solidFill>
                  <a:schemeClr val="dk1"/>
                </a:solidFill>
                <a:latin typeface="Times New Roman" panose="02020603050405020304" pitchFamily="18" charset="0"/>
                <a:ea typeface="Calibri"/>
                <a:cs typeface="Times New Roman" panose="02020603050405020304" pitchFamily="18" charset="0"/>
                <a:sym typeface="Calibri"/>
              </a:rPr>
            </a:br>
            <a:r>
              <a:rPr lang="en-US" sz="2800" b="1" dirty="0">
                <a:solidFill>
                  <a:schemeClr val="dk1"/>
                </a:solidFill>
                <a:latin typeface="Times New Roman" panose="02020603050405020304" pitchFamily="18" charset="0"/>
                <a:ea typeface="Calibri"/>
                <a:cs typeface="Times New Roman" panose="02020603050405020304" pitchFamily="18" charset="0"/>
                <a:sym typeface="Calibri"/>
              </a:rPr>
              <a:t>BREAST CANCER </a:t>
            </a:r>
            <a:r>
              <a:rPr lang="en-US" sz="2800" b="1" i="0" u="none" strike="noStrike" dirty="0">
                <a:solidFill>
                  <a:srgbClr val="000000"/>
                </a:solidFill>
                <a:latin typeface="Times New Roman" panose="02020603050405020304" pitchFamily="18" charset="0"/>
                <a:cs typeface="Times New Roman" panose="02020603050405020304" pitchFamily="18" charset="0"/>
                <a:sym typeface="Arial"/>
              </a:rPr>
              <a:t>USING</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2800" b="1" i="0" u="none" strike="noStrike" dirty="0">
                <a:solidFill>
                  <a:srgbClr val="000000"/>
                </a:solidFill>
                <a:latin typeface="Times New Roman" panose="02020603050405020304" pitchFamily="18" charset="0"/>
                <a:cs typeface="Times New Roman" panose="02020603050405020304" pitchFamily="18" charset="0"/>
                <a:sym typeface="Arial"/>
              </a:rPr>
              <a:t>ARTIFICIAL NEURAL NETWORK CLASSIFIER</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br>
              <a:rPr lang="en-US" sz="2800" b="1" dirty="0">
                <a:solidFill>
                  <a:schemeClr val="dk1"/>
                </a:solidFill>
                <a:latin typeface="Calibri"/>
                <a:ea typeface="Calibri"/>
                <a:cs typeface="Calibri"/>
                <a:sym typeface="Calibri"/>
              </a:rPr>
            </a:br>
            <a:br>
              <a:rPr lang="en-US" sz="2800" b="1" dirty="0">
                <a:solidFill>
                  <a:schemeClr val="dk1"/>
                </a:solidFill>
                <a:latin typeface="Calibri"/>
                <a:ea typeface="Calibri"/>
                <a:cs typeface="Calibri"/>
                <a:sym typeface="Calibri"/>
              </a:rPr>
            </a:br>
            <a:br>
              <a:rPr lang="en-US" sz="2800" b="1" dirty="0">
                <a:solidFill>
                  <a:schemeClr val="dk1"/>
                </a:solidFill>
                <a:latin typeface="Calibri"/>
                <a:ea typeface="Calibri"/>
                <a:cs typeface="Calibri"/>
                <a:sym typeface="Calibri"/>
              </a:rPr>
            </a:br>
            <a:endParaRPr sz="2800" b="1" dirty="0">
              <a:solidFill>
                <a:schemeClr val="dk1"/>
              </a:solidFill>
              <a:latin typeface="Lustria"/>
              <a:ea typeface="Lustria"/>
              <a:cs typeface="Lustria"/>
              <a:sym typeface="Lustria"/>
            </a:endParaRPr>
          </a:p>
        </p:txBody>
      </p:sp>
      <p:sp>
        <p:nvSpPr>
          <p:cNvPr id="90" name="Google Shape;90;p8"/>
          <p:cNvSpPr/>
          <p:nvPr/>
        </p:nvSpPr>
        <p:spPr>
          <a:xfrm>
            <a:off x="2819400" y="511475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8"/>
          <p:cNvSpPr/>
          <p:nvPr/>
        </p:nvSpPr>
        <p:spPr>
          <a:xfrm>
            <a:off x="1360224" y="13716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0" y="19049"/>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1261351" y="1943100"/>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AGENDA</a:t>
            </a:r>
            <a:endParaRPr dirty="0"/>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4802909" y="1871077"/>
            <a:ext cx="3813371" cy="3416279"/>
          </a:xfrm>
          <a:prstGeom prst="rect">
            <a:avLst/>
          </a:prstGeom>
          <a:noFill/>
          <a:ln>
            <a:noFill/>
          </a:ln>
        </p:spPr>
        <p:txBody>
          <a:bodyPr spcFirstLastPara="1" wrap="square" lIns="91425" tIns="45700" rIns="91425" bIns="45700" anchor="t" anchorCtr="0">
            <a:spAutoFit/>
          </a:bodyPr>
          <a:lstStyle/>
          <a:p>
            <a:pPr marL="342900" indent="-342900" algn="l">
              <a:buFont typeface="Arial" panose="020B0604020202020204" pitchFamily="34" charset="0"/>
              <a:buChar char="•"/>
            </a:pPr>
            <a:r>
              <a:rPr lang="en-US" sz="2400" b="0" i="0" dirty="0">
                <a:solidFill>
                  <a:schemeClr val="tx1"/>
                </a:solidFill>
                <a:effectLst/>
                <a:latin typeface="Söhne"/>
              </a:rPr>
              <a:t>Problem statement</a:t>
            </a:r>
          </a:p>
          <a:p>
            <a:pPr marL="342900" indent="-342900" algn="l">
              <a:buFont typeface="Arial" panose="020B0604020202020204" pitchFamily="34" charset="0"/>
              <a:buChar char="•"/>
            </a:pPr>
            <a:r>
              <a:rPr lang="en-US" sz="2400" b="0" i="0" dirty="0">
                <a:solidFill>
                  <a:schemeClr val="tx1"/>
                </a:solidFill>
                <a:effectLst/>
                <a:latin typeface="Söhne"/>
              </a:rPr>
              <a:t>Pro</a:t>
            </a:r>
            <a:r>
              <a:rPr lang="en-US" sz="2400" dirty="0">
                <a:solidFill>
                  <a:schemeClr val="tx1"/>
                </a:solidFill>
                <a:latin typeface="Söhne"/>
              </a:rPr>
              <a:t>blem overview</a:t>
            </a:r>
          </a:p>
          <a:p>
            <a:pPr marL="342900" indent="-342900" algn="l">
              <a:buFont typeface="Arial" panose="020B0604020202020204" pitchFamily="34" charset="0"/>
              <a:buChar char="•"/>
            </a:pPr>
            <a:r>
              <a:rPr lang="en-US" sz="2400" b="0" i="0" dirty="0">
                <a:solidFill>
                  <a:schemeClr val="tx1"/>
                </a:solidFill>
                <a:effectLst/>
                <a:latin typeface="Söhne"/>
              </a:rPr>
              <a:t>Scope of the project.</a:t>
            </a:r>
          </a:p>
          <a:p>
            <a:pPr marL="342900" indent="-342900" algn="l">
              <a:buFont typeface="Arial" panose="020B0604020202020204" pitchFamily="34" charset="0"/>
              <a:buChar char="•"/>
            </a:pPr>
            <a:r>
              <a:rPr lang="en-US" sz="2400" b="0" i="0" dirty="0">
                <a:solidFill>
                  <a:schemeClr val="tx1"/>
                </a:solidFill>
                <a:effectLst/>
                <a:latin typeface="Söhne"/>
              </a:rPr>
              <a:t>Outline the key objectives Goals</a:t>
            </a:r>
          </a:p>
          <a:p>
            <a:pPr marL="342900" indent="-342900" algn="l">
              <a:buFont typeface="Arial" panose="020B0604020202020204" pitchFamily="34" charset="0"/>
              <a:buChar char="•"/>
            </a:pPr>
            <a:r>
              <a:rPr lang="en-US" sz="2400" dirty="0">
                <a:solidFill>
                  <a:schemeClr val="tx1"/>
                </a:solidFill>
                <a:latin typeface="Söhne"/>
              </a:rPr>
              <a:t>Solution </a:t>
            </a:r>
            <a:r>
              <a:rPr lang="en-US" sz="2400" i="0" dirty="0">
                <a:solidFill>
                  <a:schemeClr val="tx1"/>
                </a:solidFill>
                <a:effectLst/>
                <a:latin typeface="Söhne"/>
              </a:rPr>
              <a:t>Value Proposition</a:t>
            </a:r>
          </a:p>
          <a:p>
            <a:pPr marL="342900" indent="-342900" algn="l">
              <a:buFont typeface="Arial" panose="020B0604020202020204" pitchFamily="34" charset="0"/>
              <a:buChar char="•"/>
            </a:pPr>
            <a:r>
              <a:rPr lang="en-US" sz="2400" dirty="0">
                <a:solidFill>
                  <a:schemeClr val="tx1"/>
                </a:solidFill>
                <a:latin typeface="Söhne"/>
              </a:rPr>
              <a:t>Modeling</a:t>
            </a:r>
          </a:p>
          <a:p>
            <a:pPr marL="342900" indent="-342900" algn="l">
              <a:buFont typeface="Arial" panose="020B0604020202020204" pitchFamily="34" charset="0"/>
              <a:buChar char="•"/>
            </a:pPr>
            <a:r>
              <a:rPr lang="en-US" sz="2400" b="0" i="0" dirty="0">
                <a:solidFill>
                  <a:schemeClr val="tx1"/>
                </a:solidFill>
                <a:effectLst/>
                <a:latin typeface="Söhne"/>
              </a:rPr>
              <a:t>Result</a:t>
            </a:r>
          </a:p>
          <a:p>
            <a:pPr algn="l"/>
            <a:endParaRPr lang="en-US" sz="2400" b="0" i="0" dirty="0">
              <a:solidFill>
                <a:schemeClr val="tx1"/>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315200" y="13716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5" y="575050"/>
            <a:ext cx="5781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 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86153" y="1893074"/>
            <a:ext cx="7148197" cy="4401164"/>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en-US" sz="2000" b="0" i="0" dirty="0">
                <a:solidFill>
                  <a:schemeClr val="tx1"/>
                </a:solidFill>
                <a:effectLst/>
                <a:latin typeface="Söhne"/>
              </a:rPr>
              <a:t> Breast cancer is one of the most prevalent and life-threatening forms of cancer, affecting millions of individuals worldwide, irrespective of age and gender.</a:t>
            </a:r>
          </a:p>
          <a:p>
            <a:pPr algn="l">
              <a:buFont typeface="Arial" panose="020B0604020202020204" pitchFamily="34" charset="0"/>
              <a:buChar char="•"/>
            </a:pPr>
            <a:r>
              <a:rPr lang="en-US" sz="2000" b="0" i="0" dirty="0">
                <a:solidFill>
                  <a:schemeClr val="tx1"/>
                </a:solidFill>
                <a:effectLst/>
                <a:latin typeface="Söhne"/>
              </a:rPr>
              <a:t>Existing methods for breast cancer diagnosis often rely on invasive procedures such as biopsies and mammograms, which can be costly, time-consuming, and uncomfortable for patients.</a:t>
            </a:r>
          </a:p>
          <a:p>
            <a:pPr algn="l">
              <a:buFont typeface="Arial" panose="020B0604020202020204" pitchFamily="34" charset="0"/>
              <a:buChar char="•"/>
            </a:pPr>
            <a:r>
              <a:rPr lang="en-US" sz="2000" b="0" i="0" dirty="0">
                <a:solidFill>
                  <a:schemeClr val="tx1"/>
                </a:solidFill>
                <a:effectLst/>
                <a:latin typeface="Söhne"/>
              </a:rPr>
              <a:t>Moreover, traditional diagnostic approaches may not adequately consider demographic factors such as age and gender, which can influence the risk and severity of breast cancer.</a:t>
            </a:r>
          </a:p>
          <a:p>
            <a:pPr algn="l">
              <a:buFont typeface="Arial" panose="020B0604020202020204" pitchFamily="34" charset="0"/>
              <a:buChar char="•"/>
            </a:pPr>
            <a:r>
              <a:rPr lang="en-US" sz="2000" b="0" i="0" dirty="0">
                <a:solidFill>
                  <a:schemeClr val="tx1"/>
                </a:solidFill>
                <a:effectLst/>
                <a:latin typeface="Söhne"/>
              </a:rPr>
              <a:t>Our project aims to address these challenges by leveraging Artificial Neural Networks (ANN) to develop a non-invasive and accurate predictive model that incorporates age and gender demographics for breast cancer diagnosis.</a:t>
            </a:r>
          </a:p>
          <a:p>
            <a:pPr algn="l">
              <a:buFont typeface="Arial" panose="020B0604020202020204" pitchFamily="34" charset="0"/>
              <a:buChar char="•"/>
            </a:pPr>
            <a:endParaRPr sz="20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txBox="1">
            <a:spLocks noGrp="1"/>
          </p:cNvSpPr>
          <p:nvPr>
            <p:ph type="title"/>
          </p:nvPr>
        </p:nvSpPr>
        <p:spPr>
          <a:xfrm>
            <a:off x="0" y="234858"/>
            <a:ext cx="12192000"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latin typeface="Times New Roman" panose="02020603050405020304" pitchFamily="18" charset="0"/>
                <a:cs typeface="Times New Roman" panose="02020603050405020304" pitchFamily="18" charset="0"/>
              </a:rPr>
              <a:t>     PROJECT OVERVIEW</a:t>
            </a:r>
            <a:endParaRPr sz="4250" dirty="0">
              <a:latin typeface="Times New Roman" panose="02020603050405020304" pitchFamily="18" charset="0"/>
              <a:cs typeface="Times New Roman" panose="02020603050405020304" pitchFamily="18" charset="0"/>
            </a:endParaRPr>
          </a:p>
        </p:txBody>
      </p:sp>
      <p:pic>
        <p:nvPicPr>
          <p:cNvPr id="140" name="Google Shape;140;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1" name="Google Shape;141;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11"/>
          <p:cNvSpPr/>
          <p:nvPr/>
        </p:nvSpPr>
        <p:spPr>
          <a:xfrm flipH="1">
            <a:off x="772883" y="2383970"/>
            <a:ext cx="8517467" cy="2612573"/>
          </a:xfrm>
          <a:prstGeom prst="rect">
            <a:avLst/>
          </a:prstGeom>
          <a:noFill/>
          <a:ln>
            <a:noFill/>
          </a:ln>
        </p:spPr>
        <p:txBody>
          <a:bodyPr spcFirstLastPara="1" wrap="square" lIns="0" tIns="198375" rIns="0" bIns="0" anchor="ctr" anchorCtr="0">
            <a:noAutofit/>
          </a:bodyPr>
          <a:lstStyle/>
          <a:p>
            <a:pPr marL="0" marR="0" lvl="0" indent="0" algn="l" rtl="0">
              <a:spcBef>
                <a:spcPts val="0"/>
              </a:spcBef>
              <a:spcAft>
                <a:spcPts val="0"/>
              </a:spcAft>
              <a:buNone/>
            </a:pPr>
            <a:r>
              <a:rPr lang="en-US" sz="2400" b="1" i="0" dirty="0">
                <a:solidFill>
                  <a:schemeClr val="dk1"/>
                </a:solidFill>
                <a:latin typeface="Times New Roman"/>
                <a:ea typeface="Times New Roman"/>
                <a:cs typeface="Times New Roman"/>
                <a:sym typeface="Times New Roman"/>
              </a:rPr>
              <a:t>    </a:t>
            </a:r>
            <a:br>
              <a:rPr lang="en-US" sz="2400" b="1" i="0" dirty="0">
                <a:solidFill>
                  <a:schemeClr val="dk1"/>
                </a:solidFill>
                <a:latin typeface="Times New Roman"/>
                <a:ea typeface="Times New Roman"/>
                <a:cs typeface="Times New Roman"/>
                <a:sym typeface="Times New Roman"/>
              </a:rPr>
            </a:br>
            <a:endParaRPr sz="2400" b="1" i="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i="0" dirty="0">
                <a:solidFill>
                  <a:schemeClr val="dk1"/>
                </a:solidFill>
                <a:latin typeface="Times New Roman"/>
                <a:ea typeface="Times New Roman"/>
                <a:cs typeface="Times New Roman"/>
                <a:sym typeface="Times New Roman"/>
              </a:rPr>
              <a:t>Introduction:</a:t>
            </a:r>
            <a:r>
              <a:rPr lang="en-US" sz="2400" b="0" i="0" dirty="0">
                <a:solidFill>
                  <a:schemeClr val="dk1"/>
                </a:solidFill>
                <a:latin typeface="Times New Roman"/>
                <a:ea typeface="Times New Roman"/>
                <a:cs typeface="Times New Roman"/>
                <a:sym typeface="Times New Roman"/>
              </a:rPr>
              <a:t> </a:t>
            </a:r>
          </a:p>
          <a:p>
            <a:pPr algn="l">
              <a:buFont typeface="Arial" panose="020B0604020202020204" pitchFamily="34" charset="0"/>
              <a:buChar char="•"/>
            </a:pPr>
            <a:r>
              <a:rPr lang="en-US" sz="2000" b="0" i="0" dirty="0">
                <a:solidFill>
                  <a:schemeClr val="tx1"/>
                </a:solidFill>
                <a:effectLst/>
                <a:latin typeface="Söhne"/>
              </a:rPr>
              <a:t>Our project involves collecting and preprocessing diverse datasets containing demographic information, clinical features, and breast cancer diagnoses.</a:t>
            </a:r>
          </a:p>
          <a:p>
            <a:pPr algn="l">
              <a:buFont typeface="Arial" panose="020B0604020202020204" pitchFamily="34" charset="0"/>
              <a:buChar char="•"/>
            </a:pPr>
            <a:r>
              <a:rPr lang="en-US" sz="2000" b="0" i="0" dirty="0">
                <a:solidFill>
                  <a:schemeClr val="tx1"/>
                </a:solidFill>
                <a:effectLst/>
                <a:latin typeface="Söhne"/>
              </a:rPr>
              <a:t>We utilize Artificial Neural Networks (ANN) to train and optimize the predictive model, leveraging advanced techniques such as deep learning and feature </a:t>
            </a:r>
            <a:r>
              <a:rPr lang="en-US" sz="2000" b="0" i="0" dirty="0" err="1">
                <a:solidFill>
                  <a:schemeClr val="tx1"/>
                </a:solidFill>
                <a:effectLst/>
                <a:latin typeface="Söhne"/>
              </a:rPr>
              <a:t>engineering.The</a:t>
            </a:r>
            <a:r>
              <a:rPr lang="en-US" sz="2000" b="0" i="0" dirty="0">
                <a:solidFill>
                  <a:schemeClr val="tx1"/>
                </a:solidFill>
                <a:effectLst/>
                <a:latin typeface="Söhne"/>
              </a:rPr>
              <a:t> model undergoes rigorous testing and validation using independent datasets to assess </a:t>
            </a:r>
            <a:r>
              <a:rPr lang="en-US" sz="2000" b="0" i="0" dirty="0" err="1">
                <a:solidFill>
                  <a:schemeClr val="tx1"/>
                </a:solidFill>
                <a:effectLst/>
                <a:latin typeface="Söhne"/>
              </a:rPr>
              <a:t>itsperformance</a:t>
            </a:r>
            <a:r>
              <a:rPr lang="en-US" sz="2000" b="0" i="0" dirty="0">
                <a:solidFill>
                  <a:schemeClr val="tx1"/>
                </a:solidFill>
                <a:effectLst/>
                <a:latin typeface="Söhne"/>
              </a:rPr>
              <a:t> and generalization  capabilities</a:t>
            </a:r>
            <a:r>
              <a:rPr lang="en-US" sz="2000" b="0" i="0" dirty="0">
                <a:solidFill>
                  <a:srgbClr val="ECECEC"/>
                </a:solidFill>
                <a:effectLst/>
                <a:latin typeface="Söhne"/>
              </a:rPr>
              <a:t>.</a:t>
            </a:r>
          </a:p>
          <a:p>
            <a:pPr marL="0" marR="0" lvl="0" indent="0" algn="l" rtl="0">
              <a:spcBef>
                <a:spcPts val="0"/>
              </a:spcBef>
              <a:spcAft>
                <a:spcPts val="0"/>
              </a:spcAft>
              <a:buNone/>
            </a:pPr>
            <a:endParaRPr sz="2000" b="0" i="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i="0" dirty="0">
                <a:solidFill>
                  <a:schemeClr val="dk1"/>
                </a:solidFill>
                <a:latin typeface="Times New Roman"/>
                <a:ea typeface="Times New Roman"/>
                <a:cs typeface="Times New Roman"/>
                <a:sym typeface="Times New Roman"/>
              </a:rPr>
              <a:t>Objective:</a:t>
            </a:r>
            <a:endParaRPr dirty="0"/>
          </a:p>
          <a:p>
            <a:pPr algn="l"/>
            <a:r>
              <a:rPr lang="en-US" sz="2000" b="0" i="0" dirty="0">
                <a:solidFill>
                  <a:schemeClr val="tx1"/>
                </a:solidFill>
                <a:effectLst/>
                <a:latin typeface="Söhne"/>
              </a:rPr>
              <a:t>The primary objective of our project is to develop an ANN-based predictive model that accurately predicts the likelihood of breast cancer occurrence based on demographic factors such as age and gender. Additionally, we aim to evaluate the performance of the model in terms of sensitivity, specificity, and accuracy, compared to existing diagnostic </a:t>
            </a:r>
            <a:r>
              <a:rPr lang="en-US" sz="2000" b="0" i="0" dirty="0" err="1">
                <a:solidFill>
                  <a:schemeClr val="tx1"/>
                </a:solidFill>
                <a:effectLst/>
                <a:latin typeface="Söhne"/>
              </a:rPr>
              <a:t>methods.Furthermore</a:t>
            </a:r>
            <a:r>
              <a:rPr lang="en-US" sz="2000" b="0" i="0" dirty="0">
                <a:solidFill>
                  <a:schemeClr val="tx1"/>
                </a:solidFill>
                <a:effectLst/>
                <a:latin typeface="Söhne"/>
              </a:rPr>
              <a:t>, we seek to assess the potential impact of our predictive model on early detection rates, treatment outcomes, and patient care.</a:t>
            </a:r>
          </a:p>
          <a:p>
            <a:pPr algn="l"/>
            <a:endParaRPr lang="en-US" sz="2000" b="0" i="0" dirty="0">
              <a:solidFill>
                <a:schemeClr val="tx1"/>
              </a:solidFill>
              <a:effectLst/>
              <a:latin typeface="Söhne"/>
            </a:endParaRPr>
          </a:p>
          <a:p>
            <a:br>
              <a:rPr lang="en-US" sz="2800" dirty="0">
                <a:solidFill>
                  <a:schemeClr val="tx1"/>
                </a:solidFill>
              </a:rPr>
            </a:br>
            <a:endParaRPr sz="1800" b="0" i="0" u="none" strike="noStrike" cap="none" dirty="0">
              <a:solidFill>
                <a:schemeClr val="tx1"/>
              </a:solidFill>
              <a:latin typeface="Times New Roman"/>
              <a:ea typeface="Times New Roman"/>
              <a:cs typeface="Times New Roman"/>
              <a:sym typeface="Times New Roman"/>
            </a:endParaRPr>
          </a:p>
        </p:txBody>
      </p:sp>
      <p:sp>
        <p:nvSpPr>
          <p:cNvPr id="143" name="Google Shape;143;p11"/>
          <p:cNvSpPr/>
          <p:nvPr/>
        </p:nvSpPr>
        <p:spPr>
          <a:xfrm rot="-9052674">
            <a:off x="-875840" y="91704"/>
            <a:ext cx="10636520" cy="74548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263351" y="251076"/>
            <a:ext cx="10056366" cy="6355844"/>
          </a:xfrm>
          <a:prstGeom prst="rect">
            <a:avLst/>
          </a:prstGeom>
          <a:noFill/>
          <a:ln>
            <a:noFill/>
          </a:ln>
        </p:spPr>
        <p:txBody>
          <a:bodyPr spcFirstLastPara="1" wrap="square" lIns="0" tIns="198375" rIns="0" bIns="0" anchor="ctr" anchorCtr="0">
            <a:noAutofit/>
          </a:bodyPr>
          <a:lstStyle/>
          <a:p>
            <a:pPr marL="0" marR="0" lvl="0" indent="0" algn="just" rtl="0">
              <a:lnSpc>
                <a:spcPct val="100000"/>
              </a:lnSpc>
              <a:spcBef>
                <a:spcPts val="0"/>
              </a:spcBef>
              <a:spcAft>
                <a:spcPts val="0"/>
              </a:spcAft>
              <a:buNone/>
            </a:pPr>
            <a:endParaRPr sz="180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i="0" u="none" strike="noStrike" cap="none" dirty="0">
              <a:solidFill>
                <a:schemeClr val="dk1"/>
              </a:solidFill>
              <a:latin typeface="Times New Roman"/>
              <a:ea typeface="Times New Roman"/>
              <a:cs typeface="Times New Roman"/>
              <a:sym typeface="Times New Roman"/>
            </a:endParaRPr>
          </a:p>
        </p:txBody>
      </p:sp>
      <p:sp>
        <p:nvSpPr>
          <p:cNvPr id="149" name="Google Shape;149;p12"/>
          <p:cNvSpPr/>
          <p:nvPr/>
        </p:nvSpPr>
        <p:spPr>
          <a:xfrm>
            <a:off x="0" y="0"/>
            <a:ext cx="147955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grpSp>
        <p:nvGrpSpPr>
          <p:cNvPr id="150" name="Google Shape;150;p12"/>
          <p:cNvGrpSpPr/>
          <p:nvPr/>
        </p:nvGrpSpPr>
        <p:grpSpPr>
          <a:xfrm>
            <a:off x="9624392" y="2348880"/>
            <a:ext cx="3533775" cy="3810000"/>
            <a:chOff x="8658225" y="2647950"/>
            <a:chExt cx="3533775" cy="3810000"/>
          </a:xfrm>
        </p:grpSpPr>
        <p:sp>
          <p:nvSpPr>
            <p:cNvPr id="151" name="Google Shape;151;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3" name="Google Shape;153;p12"/>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3" name="TextBox 2">
            <a:extLst>
              <a:ext uri="{FF2B5EF4-FFF2-40B4-BE49-F238E27FC236}">
                <a16:creationId xmlns:a16="http://schemas.microsoft.com/office/drawing/2014/main" id="{7FF105F7-95B9-91B5-44EF-80790187B757}"/>
              </a:ext>
            </a:extLst>
          </p:cNvPr>
          <p:cNvSpPr txBox="1"/>
          <p:nvPr/>
        </p:nvSpPr>
        <p:spPr>
          <a:xfrm>
            <a:off x="361321" y="1198677"/>
            <a:ext cx="9479363" cy="4647426"/>
          </a:xfrm>
          <a:prstGeom prst="rect">
            <a:avLst/>
          </a:prstGeom>
          <a:noFill/>
        </p:spPr>
        <p:txBody>
          <a:bodyPr wrap="square">
            <a:spAutoFit/>
          </a:bodyPr>
          <a:lstStyle/>
          <a:p>
            <a:pPr algn="l"/>
            <a:r>
              <a:rPr lang="en-US" sz="2800" b="1" i="0" dirty="0">
                <a:solidFill>
                  <a:schemeClr val="tx1"/>
                </a:solidFill>
                <a:effectLst/>
                <a:latin typeface="Söhne"/>
              </a:rPr>
              <a:t>WHO ARE THE END USERS?</a:t>
            </a:r>
          </a:p>
          <a:p>
            <a:pPr algn="l"/>
            <a:endParaRPr lang="en-US" sz="2800" b="1" i="0" dirty="0">
              <a:solidFill>
                <a:schemeClr val="tx1"/>
              </a:solidFill>
              <a:effectLst/>
              <a:latin typeface="Söhne"/>
            </a:endParaRPr>
          </a:p>
          <a:p>
            <a:pPr algn="l"/>
            <a:r>
              <a:rPr lang="en-US" sz="2400" b="0" i="0" dirty="0">
                <a:solidFill>
                  <a:schemeClr val="tx1"/>
                </a:solidFill>
                <a:effectLst/>
                <a:latin typeface="Söhne"/>
              </a:rPr>
              <a:t>The end users of our breast cancer prediction model include healthcare professionals, patients, caregivers, and policymakers.</a:t>
            </a:r>
          </a:p>
          <a:p>
            <a:pPr algn="l">
              <a:buFont typeface="Arial" panose="020B0604020202020204" pitchFamily="34" charset="0"/>
              <a:buChar char="•"/>
            </a:pPr>
            <a:r>
              <a:rPr lang="en-US" sz="2400" b="0" i="0" dirty="0">
                <a:solidFill>
                  <a:schemeClr val="tx1"/>
                </a:solidFill>
                <a:effectLst/>
                <a:latin typeface="Söhne"/>
              </a:rPr>
              <a:t>Healthcare professionals can use the predictive model to supplement existing diagnostic methods and make informed decisions regarding patient care and treatment planning.</a:t>
            </a:r>
          </a:p>
          <a:p>
            <a:pPr algn="l">
              <a:buFont typeface="Arial" panose="020B0604020202020204" pitchFamily="34" charset="0"/>
              <a:buChar char="•"/>
            </a:pPr>
            <a:r>
              <a:rPr lang="en-US" sz="2400" b="0" i="0" dirty="0">
                <a:solidFill>
                  <a:schemeClr val="tx1"/>
                </a:solidFill>
                <a:effectLst/>
                <a:latin typeface="Söhne"/>
              </a:rPr>
              <a:t>Patients and caregivers can benefit from early detection and personalized treatment strategies, leading to improved outcomes and quality of life.</a:t>
            </a:r>
          </a:p>
          <a:p>
            <a:pPr algn="l">
              <a:buFont typeface="Arial" panose="020B0604020202020204" pitchFamily="34" charset="0"/>
              <a:buChar char="•"/>
            </a:pPr>
            <a:r>
              <a:rPr lang="en-US" sz="2400" b="0" i="0" dirty="0">
                <a:solidFill>
                  <a:schemeClr val="tx1"/>
                </a:solidFill>
                <a:effectLst/>
                <a:latin typeface="Söhne"/>
              </a:rPr>
              <a:t>Policymakers can utilize the predictive model to inform public health initiatives and resource allocation efforts aimed at breast cancer prevention and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p:nvPr/>
        </p:nvSpPr>
        <p:spPr>
          <a:xfrm>
            <a:off x="1157350" y="-279578"/>
            <a:ext cx="9877300" cy="6632842"/>
          </a:xfrm>
          <a:prstGeom prst="rect">
            <a:avLst/>
          </a:prstGeom>
          <a:noFill/>
          <a:ln>
            <a:noFill/>
          </a:ln>
        </p:spPr>
        <p:txBody>
          <a:bodyPr spcFirstLastPara="1" wrap="square" lIns="0" tIns="198375" rIns="0" bIns="0" anchor="ctr" anchorCtr="0">
            <a:noAutofit/>
          </a:bodyPr>
          <a:lstStyle/>
          <a:p>
            <a:pPr marL="457200" marR="0" lvl="1" indent="0" algn="just" rtl="0">
              <a:lnSpc>
                <a:spcPct val="100000"/>
              </a:lnSpc>
              <a:spcBef>
                <a:spcPts val="0"/>
              </a:spcBef>
              <a:spcAft>
                <a:spcPts val="0"/>
              </a:spcAft>
              <a:buNone/>
            </a:pPr>
            <a:endParaRPr sz="2800" b="1" i="0" u="none" strike="noStrike" cap="none" dirty="0">
              <a:solidFill>
                <a:schemeClr val="dk1"/>
              </a:solidFill>
              <a:latin typeface="Times New Roman"/>
              <a:ea typeface="Times New Roman"/>
              <a:cs typeface="Times New Roman"/>
              <a:sym typeface="Times New Roman"/>
            </a:endParaRPr>
          </a:p>
          <a:p>
            <a:pPr marL="457200" marR="0" lvl="1" indent="0" algn="just" rtl="0">
              <a:lnSpc>
                <a:spcPct val="100000"/>
              </a:lnSpc>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p:txBody>
      </p:sp>
      <p:sp>
        <p:nvSpPr>
          <p:cNvPr id="159" name="Google Shape;159;p13"/>
          <p:cNvSpPr/>
          <p:nvPr/>
        </p:nvSpPr>
        <p:spPr>
          <a:xfrm>
            <a:off x="0" y="0"/>
            <a:ext cx="147955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grpSp>
        <p:nvGrpSpPr>
          <p:cNvPr id="160" name="Google Shape;160;p13"/>
          <p:cNvGrpSpPr/>
          <p:nvPr/>
        </p:nvGrpSpPr>
        <p:grpSpPr>
          <a:xfrm>
            <a:off x="9696400" y="1524000"/>
            <a:ext cx="3533775" cy="3810000"/>
            <a:chOff x="8658225" y="2647950"/>
            <a:chExt cx="3533775" cy="3810000"/>
          </a:xfrm>
        </p:grpSpPr>
        <p:sp>
          <p:nvSpPr>
            <p:cNvPr id="161" name="Google Shape;161;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3" name="Google Shape;163;p13"/>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3" name="TextBox 2">
            <a:extLst>
              <a:ext uri="{FF2B5EF4-FFF2-40B4-BE49-F238E27FC236}">
                <a16:creationId xmlns:a16="http://schemas.microsoft.com/office/drawing/2014/main" id="{AD5A4F9D-4864-E4E7-A7C9-E4DE808F19F7}"/>
              </a:ext>
            </a:extLst>
          </p:cNvPr>
          <p:cNvSpPr txBox="1"/>
          <p:nvPr/>
        </p:nvSpPr>
        <p:spPr>
          <a:xfrm>
            <a:off x="1022183" y="279579"/>
            <a:ext cx="6613070" cy="6370975"/>
          </a:xfrm>
          <a:prstGeom prst="rect">
            <a:avLst/>
          </a:prstGeom>
          <a:noFill/>
        </p:spPr>
        <p:txBody>
          <a:bodyPr wrap="square">
            <a:spAutoFit/>
          </a:bodyPr>
          <a:lstStyle/>
          <a:p>
            <a:pPr algn="l"/>
            <a:r>
              <a:rPr lang="en-US" sz="3200" b="1" i="0" dirty="0">
                <a:solidFill>
                  <a:schemeClr val="tx1"/>
                </a:solidFill>
                <a:effectLst/>
                <a:latin typeface="Söhne"/>
              </a:rPr>
              <a:t>Your Solution and Its Value Proposition</a:t>
            </a:r>
            <a:r>
              <a:rPr lang="en-US" sz="2800" b="1" i="0" dirty="0">
                <a:solidFill>
                  <a:schemeClr val="tx1"/>
                </a:solidFill>
                <a:effectLst/>
                <a:latin typeface="Söhne"/>
              </a:rPr>
              <a:t>:</a:t>
            </a:r>
          </a:p>
          <a:p>
            <a:pPr algn="l"/>
            <a:endParaRPr lang="en-US" sz="2800" b="1" i="0" dirty="0">
              <a:solidFill>
                <a:schemeClr val="tx1"/>
              </a:solidFill>
              <a:effectLst/>
              <a:latin typeface="Söhne"/>
            </a:endParaRPr>
          </a:p>
          <a:p>
            <a:pPr algn="l">
              <a:buFont typeface="Arial" panose="020B0604020202020204" pitchFamily="34" charset="0"/>
              <a:buChar char="•"/>
            </a:pPr>
            <a:r>
              <a:rPr lang="en-US" sz="2400" b="0" i="0" dirty="0">
                <a:solidFill>
                  <a:schemeClr val="tx1"/>
                </a:solidFill>
                <a:effectLst/>
                <a:latin typeface="Söhne"/>
              </a:rPr>
              <a:t>Our solution offers a non-invasive and accurate approach to breast cancer prediction, integrating age and gender demographics into the diagnostic process.</a:t>
            </a:r>
          </a:p>
          <a:p>
            <a:pPr algn="l">
              <a:buFont typeface="Arial" panose="020B0604020202020204" pitchFamily="34" charset="0"/>
              <a:buChar char="•"/>
            </a:pPr>
            <a:r>
              <a:rPr lang="en-US" sz="2400" b="0" i="0" dirty="0">
                <a:solidFill>
                  <a:schemeClr val="tx1"/>
                </a:solidFill>
                <a:effectLst/>
                <a:latin typeface="Söhne"/>
              </a:rPr>
              <a:t>By leveraging Artificial Neural Networks (ANN), our model provides reliable predictions based on comprehensive analysis of demographic factors and clinical features.</a:t>
            </a:r>
          </a:p>
          <a:p>
            <a:pPr algn="l">
              <a:buFont typeface="Arial" panose="020B0604020202020204" pitchFamily="34" charset="0"/>
              <a:buChar char="•"/>
            </a:pPr>
            <a:r>
              <a:rPr lang="en-US" sz="2400" b="0" i="0" dirty="0">
                <a:solidFill>
                  <a:schemeClr val="tx1"/>
                </a:solidFill>
                <a:effectLst/>
                <a:latin typeface="Söhne"/>
              </a:rPr>
              <a:t>The value proposition of our solution lies in its potential to enhance early detection rates, optimize treatment strategies, and improve patient outcomes in breast cancer care.</a:t>
            </a:r>
          </a:p>
          <a:p>
            <a:pPr algn="l"/>
            <a:endParaRPr lang="en-US" sz="2800" b="1" i="0" dirty="0">
              <a:solidFill>
                <a:schemeClr val="tx1"/>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446175" y="891800"/>
            <a:ext cx="7518900" cy="447548"/>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2800" dirty="0">
                <a:solidFill>
                  <a:schemeClr val="tx1"/>
                </a:solidFill>
                <a:latin typeface="Söhne"/>
              </a:rPr>
              <a:t>THE WOW IN YOUR SOLUTION</a:t>
            </a:r>
            <a:endParaRPr sz="2800" dirty="0">
              <a:solidFill>
                <a:schemeClr val="tx1"/>
              </a:solidFill>
            </a:endParaRPr>
          </a:p>
        </p:txBody>
      </p:sp>
      <p:pic>
        <p:nvPicPr>
          <p:cNvPr id="171" name="Google Shape;171;p14"/>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723900" y="1879787"/>
            <a:ext cx="6743700" cy="965649"/>
          </a:xfrm>
          <a:prstGeom prst="rect">
            <a:avLst/>
          </a:prstGeom>
          <a:noFill/>
          <a:ln>
            <a:noFill/>
          </a:ln>
        </p:spPr>
        <p:txBody>
          <a:bodyPr spcFirstLastPara="1" wrap="square" lIns="0" tIns="16500" rIns="0" bIns="0" anchor="t" anchorCtr="0">
            <a:spAutoFit/>
          </a:bodyPr>
          <a:lstStyle/>
          <a:p>
            <a:pPr marL="12700" marR="0" lvl="0" indent="0" algn="l" rtl="0">
              <a:spcBef>
                <a:spcPts val="0"/>
              </a:spcBef>
              <a:spcAft>
                <a:spcPts val="0"/>
              </a:spcAft>
              <a:buNone/>
            </a:pPr>
            <a:endParaRPr sz="2000" b="1" i="0">
              <a:solidFill>
                <a:schemeClr val="dk1"/>
              </a:solidFill>
              <a:latin typeface="Trebuchet MS"/>
              <a:ea typeface="Trebuchet MS"/>
              <a:cs typeface="Trebuchet MS"/>
              <a:sym typeface="Trebuchet MS"/>
            </a:endParaRPr>
          </a:p>
          <a:p>
            <a:pPr marL="12700" marR="0" lvl="0" indent="0" algn="just" rtl="0">
              <a:spcBef>
                <a:spcPts val="130"/>
              </a:spcBef>
              <a:spcAft>
                <a:spcPts val="0"/>
              </a:spcAft>
              <a:buNone/>
            </a:pPr>
            <a:endParaRPr sz="2000" b="0" i="0">
              <a:solidFill>
                <a:schemeClr val="dk1"/>
              </a:solidFill>
              <a:latin typeface="Lustria"/>
              <a:ea typeface="Lustria"/>
              <a:cs typeface="Lustria"/>
              <a:sym typeface="Lustria"/>
            </a:endParaRPr>
          </a:p>
          <a:p>
            <a:pPr marL="469900" marR="0" lvl="0" indent="-330200" algn="just" rtl="0">
              <a:spcBef>
                <a:spcPts val="130"/>
              </a:spcBef>
              <a:spcAft>
                <a:spcPts val="0"/>
              </a:spcAft>
              <a:buClr>
                <a:schemeClr val="dk1"/>
              </a:buClr>
              <a:buSzPts val="2000"/>
              <a:buFont typeface="Trebuchet MS"/>
              <a:buNone/>
            </a:pPr>
            <a:endParaRPr sz="2000" b="0" i="0">
              <a:solidFill>
                <a:schemeClr val="dk1"/>
              </a:solidFill>
              <a:latin typeface="Lustria"/>
              <a:ea typeface="Lustria"/>
              <a:cs typeface="Lustria"/>
              <a:sym typeface="Lustria"/>
            </a:endParaRPr>
          </a:p>
        </p:txBody>
      </p:sp>
      <p:sp>
        <p:nvSpPr>
          <p:cNvPr id="174" name="Google Shape;174;p14"/>
          <p:cNvSpPr txBox="1"/>
          <p:nvPr/>
        </p:nvSpPr>
        <p:spPr>
          <a:xfrm>
            <a:off x="611425" y="1636000"/>
            <a:ext cx="8483100" cy="4832052"/>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en-US" sz="2800" b="0" i="0" dirty="0">
                <a:solidFill>
                  <a:schemeClr val="tx1"/>
                </a:solidFill>
                <a:effectLst/>
                <a:latin typeface="Söhne"/>
              </a:rPr>
              <a:t>One of the key highlights of our solution is its ability to accurately predict breast cancer occurrence based on demographic factors such as age and gender.</a:t>
            </a:r>
          </a:p>
          <a:p>
            <a:pPr algn="l">
              <a:buFont typeface="Arial" panose="020B0604020202020204" pitchFamily="34" charset="0"/>
              <a:buChar char="•"/>
            </a:pPr>
            <a:r>
              <a:rPr lang="en-US" sz="2800" b="0" i="0" dirty="0">
                <a:solidFill>
                  <a:schemeClr val="tx1"/>
                </a:solidFill>
                <a:effectLst/>
                <a:latin typeface="Söhne"/>
              </a:rPr>
              <a:t>We leverage advanced deep learning architectures and optimization techniques to train the predictive model, achieving high sensitivity and specificity in diagnostic performance.</a:t>
            </a:r>
          </a:p>
          <a:p>
            <a:pPr algn="l">
              <a:buFont typeface="Arial" panose="020B0604020202020204" pitchFamily="34" charset="0"/>
              <a:buChar char="•"/>
            </a:pPr>
            <a:r>
              <a:rPr lang="en-US" sz="2800" b="0" i="0" dirty="0">
                <a:solidFill>
                  <a:schemeClr val="tx1"/>
                </a:solidFill>
                <a:effectLst/>
                <a:latin typeface="Söhne"/>
              </a:rPr>
              <a:t>Our model incorporates interpretable features and visualization tools to facilitate clinical decision-making and enhance understanding of predictive factors for breast cancer</a:t>
            </a:r>
            <a:r>
              <a:rPr lang="en-US" sz="2800" b="0" i="0" dirty="0">
                <a:solidFill>
                  <a:schemeClr val="tx1"/>
                </a:solidFill>
                <a:effectLst/>
                <a:highlight>
                  <a:srgbClr val="C0C0C0"/>
                </a:highlight>
                <a:latin typeface="Söhne"/>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p:nvPr/>
        </p:nvSpPr>
        <p:spPr>
          <a:xfrm>
            <a:off x="11417042" y="5949280"/>
            <a:ext cx="336029"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11640616" y="63686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txBox="1">
            <a:spLocks noGrp="1"/>
          </p:cNvSpPr>
          <p:nvPr>
            <p:ph type="title"/>
          </p:nvPr>
        </p:nvSpPr>
        <p:spPr>
          <a:xfrm>
            <a:off x="551384" y="395198"/>
            <a:ext cx="9763125" cy="50589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3200" dirty="0"/>
              <a:t>MODELING</a:t>
            </a:r>
            <a:endParaRPr sz="3200" dirty="0"/>
          </a:p>
        </p:txBody>
      </p:sp>
      <p:pic>
        <p:nvPicPr>
          <p:cNvPr id="182" name="Google Shape;182;p15"/>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83" name="Google Shape;183;p1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184" name="Google Shape;184;p15"/>
          <p:cNvSpPr txBox="1"/>
          <p:nvPr/>
        </p:nvSpPr>
        <p:spPr>
          <a:xfrm>
            <a:off x="346450" y="1525825"/>
            <a:ext cx="10373100" cy="3970277"/>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en-US" sz="2800" b="0" i="0" dirty="0">
                <a:solidFill>
                  <a:schemeClr val="tx1"/>
                </a:solidFill>
                <a:effectLst/>
                <a:latin typeface="Söhne"/>
              </a:rPr>
              <a:t>Our modeling approach involves the development and optimization of Artificial Neural Networks (ANN) using state-of-the-art deep learning frameworks such as TensorFlow or </a:t>
            </a:r>
            <a:r>
              <a:rPr lang="en-US" sz="2800" b="0" i="0" dirty="0" err="1">
                <a:solidFill>
                  <a:schemeClr val="tx1"/>
                </a:solidFill>
                <a:effectLst/>
                <a:latin typeface="Söhne"/>
              </a:rPr>
              <a:t>PyTorch</a:t>
            </a:r>
            <a:r>
              <a:rPr lang="en-US" sz="2800" b="0" i="0" dirty="0">
                <a:solidFill>
                  <a:schemeClr val="tx1"/>
                </a:solidFill>
                <a:effectLst/>
                <a:latin typeface="Söhne"/>
              </a:rPr>
              <a:t>.</a:t>
            </a:r>
          </a:p>
          <a:p>
            <a:pPr algn="l">
              <a:buFont typeface="Arial" panose="020B0604020202020204" pitchFamily="34" charset="0"/>
              <a:buChar char="•"/>
            </a:pPr>
            <a:r>
              <a:rPr lang="en-US" sz="2800" b="0" i="0" dirty="0">
                <a:solidFill>
                  <a:schemeClr val="tx1"/>
                </a:solidFill>
                <a:effectLst/>
                <a:latin typeface="Söhne"/>
              </a:rPr>
              <a:t>We preprocess input data, including demographic variables and clinical features, to ensure compatibility and effectiveness in training the predictive model.</a:t>
            </a:r>
          </a:p>
          <a:p>
            <a:pPr algn="l">
              <a:buFont typeface="Arial" panose="020B0604020202020204" pitchFamily="34" charset="0"/>
              <a:buChar char="•"/>
            </a:pPr>
            <a:r>
              <a:rPr lang="en-US" sz="2800" b="0" i="0" dirty="0">
                <a:solidFill>
                  <a:schemeClr val="tx1"/>
                </a:solidFill>
                <a:effectLst/>
                <a:latin typeface="Söhne"/>
              </a:rPr>
              <a:t>The model undergoes extensive hyperparameter tuning, cross-validation, and performance evaluation to optimize its predictive accuracy and generalization capabilities.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755</Words>
  <Application>Microsoft Office PowerPoint</Application>
  <PresentationFormat>Widescreen</PresentationFormat>
  <Paragraphs>69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Söhne</vt:lpstr>
      <vt:lpstr>Trebuchet MS</vt:lpstr>
      <vt:lpstr>Lustria</vt:lpstr>
      <vt:lpstr>Calibri</vt:lpstr>
      <vt:lpstr>Times New Roman</vt:lpstr>
      <vt:lpstr>Office Theme</vt:lpstr>
      <vt:lpstr>MONIKA Reg no: 211521104090 </vt:lpstr>
      <vt:lpstr>  PROJECT TITLE</vt:lpstr>
      <vt:lpstr>AGENDA</vt:lpstr>
      <vt:lpstr> PROBLEM STATEMENT</vt:lpstr>
      <vt:lpstr>     PROJECT OVERVIEW</vt:lpstr>
      <vt:lpstr>PowerPoint Presentation</vt:lpstr>
      <vt:lpstr>PowerPoint Presentation</vt:lpstr>
      <vt:lpstr>THE WOW IN YOUR SOLUTION</vt:lpstr>
      <vt:lpstr>MODELING</vt:lpstr>
      <vt:lpstr>RESULT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ANITHA</dc:title>
  <dc:creator>Aravind Anitha</dc:creator>
  <cp:lastModifiedBy>Aravind Anitha</cp:lastModifiedBy>
  <cp:revision>3</cp:revision>
  <dcterms:modified xsi:type="dcterms:W3CDTF">2024-04-03T18:26:16Z</dcterms:modified>
</cp:coreProperties>
</file>