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p:scale>
          <a:sx n="63" d="100"/>
          <a:sy n="63" d="100"/>
        </p:scale>
        <p:origin x="-996" y="-24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8/30/2024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65473499"/>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708162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7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7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015864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8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40984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8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895391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13</a:t>
            </a:fld>
            <a:endParaRPr lang="zh-CN" altLang="en-US" sz="1200">
              <a:latin typeface="Calibri" charset="0"/>
              <a:ea typeface="等线" charset="0"/>
              <a:cs typeface="Calibri" charset="0"/>
            </a:endParaRPr>
          </a:p>
        </p:txBody>
      </p:sp>
      <p:sp>
        <p:nvSpPr>
          <p:cNvPr id="19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9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58360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93344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0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1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35508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2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322599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3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490930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4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23587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5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48292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56"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7"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5533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6"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7"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90771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39207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21018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4910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3"/>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825553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50"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3"/>
                </a:lnTo>
              </a:path>
            </a:pathLst>
          </a:custGeom>
          <a:noFill/>
          <a:ln w="9525" cap="flat" cmpd="sng">
            <a:solidFill>
              <a:srgbClr val="5FCAEE"/>
            </a:solidFill>
            <a:prstDash val="solid"/>
            <a:round/>
          </a:ln>
        </p:spPr>
      </p:sp>
      <p:sp>
        <p:nvSpPr>
          <p:cNvPr id="5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2"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3"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54"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5"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57"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58"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9"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60"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1"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2"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3"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19762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5403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24693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16892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44919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74132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17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20739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78364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3"/>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4"/>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8/30/2024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7838352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r>
              <a:rPr lang="zh-CN" altLang="en-US" sz="3200" b="1" i="0" u="none" strike="noStrike" kern="0" cap="none" spc="0" baseline="0">
                <a:solidFill>
                  <a:srgbClr val="0F0F0F"/>
                </a:solidFill>
                <a:latin typeface="Roboto" pitchFamily="2" charset="0"/>
                <a:ea typeface="宋体" charset="0"/>
                <a:cs typeface="Trebuchet MS" charset="0"/>
              </a:rPr>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1483869" y="3209375"/>
            <a:ext cx="9143861"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1" i="0" u="none" strike="noStrike" kern="1200" cap="none" spc="0" baseline="0" dirty="0">
                <a:solidFill>
                  <a:schemeClr val="tx1"/>
                </a:solidFill>
                <a:latin typeface="Calibri" charset="0"/>
                <a:ea typeface="宋体" charset="0"/>
                <a:cs typeface="Calibri" charset="0"/>
              </a:rPr>
              <a:t>STUDENT NAME: </a:t>
            </a:r>
            <a:r>
              <a:rPr lang="en-US" altLang="zh-CN" sz="2400" b="1" dirty="0" smtClean="0">
                <a:latin typeface="Calibri" charset="0"/>
                <a:cs typeface="Calibri" charset="0"/>
              </a:rPr>
              <a:t>MONIKA N</a:t>
            </a:r>
            <a:endParaRPr lang="en-US" altLang="zh-CN" sz="2400" b="1" i="0" u="none" strike="noStrike" kern="1200" cap="none" spc="0" baseline="0" dirty="0">
              <a:solidFill>
                <a:schemeClr val="tx1"/>
              </a:solidFill>
              <a:latin typeface="Calibri" charset="0"/>
              <a:ea typeface="宋体" charset="0"/>
              <a:cs typeface="Calibri" charset="0"/>
            </a:endParaRPr>
          </a:p>
          <a:p>
            <a:r>
              <a:rPr lang="en-US" altLang="zh-CN" sz="2400" b="1" i="0" u="none" strike="noStrike" kern="1200" cap="none" spc="0" baseline="0" dirty="0">
                <a:solidFill>
                  <a:schemeClr val="tx1"/>
                </a:solidFill>
                <a:latin typeface="Calibri" charset="0"/>
                <a:ea typeface="宋体" charset="0"/>
                <a:cs typeface="Calibri" charset="0"/>
              </a:rPr>
              <a:t>REGISTER NO: </a:t>
            </a:r>
            <a:r>
              <a:rPr lang="en-US" altLang="zh-CN" sz="2400" b="1" dirty="0" smtClean="0">
                <a:latin typeface="Calibri" charset="0"/>
                <a:cs typeface="Calibri" charset="0"/>
              </a:rPr>
              <a:t>6F8FA641880FA94A31C4F70BFACC045B </a:t>
            </a:r>
            <a:r>
              <a:rPr lang="en-US" altLang="zh-CN" sz="2400" b="1" dirty="0">
                <a:latin typeface="Calibri" charset="0"/>
                <a:cs typeface="Calibri" charset="0"/>
              </a:rPr>
              <a:t>/ </a:t>
            </a:r>
            <a:r>
              <a:rPr lang="en-US" altLang="zh-CN" sz="2400" b="1" i="0" u="none" strike="noStrike" kern="1200" cap="none" spc="0" baseline="0" dirty="0" smtClean="0">
                <a:solidFill>
                  <a:schemeClr val="tx1"/>
                </a:solidFill>
                <a:latin typeface="Calibri" charset="0"/>
                <a:ea typeface="宋体" charset="0"/>
                <a:cs typeface="Calibri" charset="0"/>
              </a:rPr>
              <a:t>312208719</a:t>
            </a:r>
            <a:endParaRPr lang="en-US" altLang="zh-CN" sz="2400" b="1"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1" i="0" u="none" strike="noStrike" kern="1200" cap="none" spc="0" baseline="0" dirty="0">
                <a:solidFill>
                  <a:schemeClr val="tx1"/>
                </a:solidFill>
                <a:latin typeface="Calibri" charset="0"/>
                <a:ea typeface="宋体" charset="0"/>
                <a:cs typeface="Calibri" charset="0"/>
              </a:rPr>
              <a:t>DEPARTMENT: B.com ( GENERAL)</a:t>
            </a:r>
          </a:p>
          <a:p>
            <a:pPr marL="0" indent="0" algn="l">
              <a:lnSpc>
                <a:spcPct val="100000"/>
              </a:lnSpc>
              <a:spcBef>
                <a:spcPts val="0"/>
              </a:spcBef>
              <a:spcAft>
                <a:spcPts val="0"/>
              </a:spcAft>
              <a:buNone/>
            </a:pPr>
            <a:r>
              <a:rPr lang="en-US" altLang="zh-CN" sz="2400" b="1" i="0" u="none" strike="noStrike" kern="1200" cap="none" spc="0" baseline="0" dirty="0">
                <a:solidFill>
                  <a:schemeClr val="tx1"/>
                </a:solidFill>
                <a:latin typeface="Calibri" charset="0"/>
                <a:ea typeface="宋体" charset="0"/>
                <a:cs typeface="Calibri" charset="0"/>
              </a:rPr>
              <a:t>COLLEGE : MEENAKSHI COLLEGE FOR WOMEN </a:t>
            </a:r>
          </a:p>
          <a:p>
            <a:pPr marL="0" indent="0" algn="l">
              <a:lnSpc>
                <a:spcPct val="100000"/>
              </a:lnSpc>
              <a:spcBef>
                <a:spcPts val="0"/>
              </a:spcBef>
              <a:spcAft>
                <a:spcPts val="0"/>
              </a:spcAft>
              <a:buNone/>
            </a:pPr>
            <a:r>
              <a:rPr lang="en-US" altLang="zh-CN" sz="2400" b="1" i="0" u="none" strike="noStrike" kern="1200" cap="none" spc="0" baseline="0" dirty="0">
                <a:solidFill>
                  <a:schemeClr val="tx1"/>
                </a:solidFill>
                <a:latin typeface="Calibri" charset="0"/>
                <a:ea typeface="宋体" charset="0"/>
                <a:cs typeface="Calibri" charset="0"/>
              </a:rPr>
              <a:t>         </a:t>
            </a:r>
            <a:endParaRPr lang="zh-CN" altLang="en-US" sz="2400" b="1" i="0" u="none" strike="noStrike" kern="1200" cap="none" spc="0" baseline="0" dirty="0">
              <a:solidFill>
                <a:schemeClr val="tx1"/>
              </a:solidFill>
              <a:latin typeface="Calibri" charset="0"/>
              <a:ea typeface="宋体" charset="0"/>
              <a:cs typeface="Calibri" charset="0"/>
            </a:endParaRPr>
          </a:p>
        </p:txBody>
      </p:sp>
      <p:sp>
        <p:nvSpPr>
          <p:cNvPr id="47" name="矩形"/>
          <p:cNvSpPr>
            <a:spLocks/>
          </p:cNvSpPr>
          <p:nvPr/>
        </p:nvSpPr>
        <p:spPr>
          <a:xfrm>
            <a:off x="5471802" y="2807111"/>
            <a:ext cx="1257280" cy="358140"/>
          </a:xfrm>
          <a:prstGeom prst="rect">
            <a:avLst/>
          </a:prstGeom>
          <a:noFill/>
          <a:ln w="12700" cap="flat" cmpd="sng">
            <a:noFill/>
            <a:prstDash val="solid"/>
            <a:miter/>
          </a:ln>
        </p:spPr>
      </p:sp>
    </p:spTree>
    <p:extLst>
      <p:ext uri="{BB962C8B-B14F-4D97-AF65-F5344CB8AC3E}">
        <p14:creationId xmlns:p14="http://schemas.microsoft.com/office/powerpoint/2010/main" val="23615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9" name="图片"/>
          <p:cNvPicPr>
            <a:picLocks/>
          </p:cNvPicPr>
          <p:nvPr/>
        </p:nvPicPr>
        <p:blipFill>
          <a:blip cstate="print"/>
          <a:stretch>
            <a:fillRect/>
          </a:stretch>
        </p:blipFill>
        <p:spPr>
          <a:xfrm>
            <a:off x="1666874" y="6467475"/>
            <a:ext cx="76200" cy="177799"/>
          </a:xfrm>
          <a:prstGeom prst="rect">
            <a:avLst/>
          </a:prstGeom>
          <a:noFill/>
          <a:ln w="12700" cap="flat" cmpd="sng">
            <a:noFill/>
            <a:prstDash val="solid"/>
            <a:miter/>
          </a:ln>
        </p:spPr>
      </p:pic>
      <p:sp>
        <p:nvSpPr>
          <p:cNvPr id="170"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1"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2"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3" name="矩形"/>
          <p:cNvSpPr>
            <a:spLocks/>
          </p:cNvSpPr>
          <p:nvPr/>
        </p:nvSpPr>
        <p:spPr>
          <a:xfrm>
            <a:off x="1203148" y="1054537"/>
            <a:ext cx="8278749" cy="5882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Lucida Sans" charset="0"/>
              </a:rPr>
              <a:t> Open employee data set and download it </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Lucida Sans" charset="0"/>
              </a:rPr>
              <a:t>Then open the employee dataset in excel </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Lucida Sans" charset="0"/>
              </a:rPr>
              <a:t>select all the data in excel </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Lucida Sans" charset="0"/>
              </a:rPr>
              <a:t>Then click the insert and open pivot table </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Lucida Sans" charset="0"/>
              </a:rPr>
              <a:t>Drag the need data and create a pivot table </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Droid Sans" charset="0"/>
              </a:rPr>
              <a:t>Select the pivot table and click on insert </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Droid Sans" charset="0"/>
              </a:rPr>
              <a:t>Now click on the chart that you want,</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Droid Sans" charset="0"/>
              </a:rPr>
              <a:t>The chart is created.</a:t>
            </a:r>
            <a:endParaRPr lang="en-US" altLang="zh-CN" sz="24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563189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7"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9" name="图片"/>
          <p:cNvPicPr>
            <a:picLocks/>
          </p:cNvPicPr>
          <p:nvPr/>
        </p:nvPicPr>
        <p:blipFill>
          <a:blip cstate="print"/>
          <a:stretch>
            <a:fillRect/>
          </a:stretch>
        </p:blipFill>
        <p:spPr>
          <a:xfrm>
            <a:off x="1666874" y="6467475"/>
            <a:ext cx="76200" cy="177799"/>
          </a:xfrm>
          <a:prstGeom prst="rect">
            <a:avLst/>
          </a:prstGeom>
          <a:noFill/>
          <a:ln w="12700" cap="flat" cmpd="sng">
            <a:noFill/>
            <a:prstDash val="solid"/>
            <a:miter/>
          </a:ln>
        </p:spPr>
      </p:pic>
      <p:sp>
        <p:nvSpPr>
          <p:cNvPr id="180"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1"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82" name="矩形"/>
          <p:cNvSpPr>
            <a:spLocks/>
          </p:cNvSpPr>
          <p:nvPr/>
        </p:nvSpPr>
        <p:spPr>
          <a:xfrm>
            <a:off x="1416071" y="1273609"/>
            <a:ext cx="3131820"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宋体" charset="0"/>
                <a:cs typeface="Lucida Sans" charset="0"/>
              </a:rPr>
              <a:t>1 Table</a:t>
            </a:r>
            <a:endParaRPr lang="zh-CN" altLang="en-US" sz="2000" b="0" i="0" u="none" strike="noStrike" kern="1200" cap="none" spc="0" baseline="0">
              <a:solidFill>
                <a:schemeClr val="tx1"/>
              </a:solidFill>
              <a:latin typeface="Droid Sans" charset="0"/>
              <a:ea typeface="宋体" charset="0"/>
              <a:cs typeface="Lucida Sans" charset="0"/>
            </a:endParaRPr>
          </a:p>
        </p:txBody>
      </p:sp>
      <p:pic>
        <p:nvPicPr>
          <p:cNvPr id="183" name="图片"/>
          <p:cNvPicPr>
            <a:picLocks noChangeAspect="1"/>
          </p:cNvPicPr>
          <p:nvPr/>
        </p:nvPicPr>
        <p:blipFill>
          <a:blip r:embed="rId3" cstate="print"/>
          <a:stretch>
            <a:fillRect/>
          </a:stretch>
        </p:blipFill>
        <p:spPr>
          <a:xfrm>
            <a:off x="628640" y="2633622"/>
            <a:ext cx="9334359" cy="2595350"/>
          </a:xfrm>
          <a:prstGeom prst="rect">
            <a:avLst/>
          </a:prstGeom>
          <a:noFill/>
          <a:ln w="12700" cap="flat" cmpd="sng">
            <a:noFill/>
            <a:prstDash val="solid"/>
            <a:miter/>
          </a:ln>
        </p:spPr>
      </p:pic>
    </p:spTree>
    <p:extLst>
      <p:ext uri="{BB962C8B-B14F-4D97-AF65-F5344CB8AC3E}">
        <p14:creationId xmlns:p14="http://schemas.microsoft.com/office/powerpoint/2010/main" val="946982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6" name="矩形"/>
          <p:cNvSpPr>
            <a:spLocks/>
          </p:cNvSpPr>
          <p:nvPr/>
        </p:nvSpPr>
        <p:spPr>
          <a:xfrm>
            <a:off x="1052269" y="616393"/>
            <a:ext cx="2712166" cy="4533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Lucida Sans" charset="0"/>
              </a:rPr>
              <a:t>2 Bar diagram</a:t>
            </a:r>
            <a:endParaRPr lang="zh-CN" altLang="en-US" sz="2400" b="0" i="0" u="none" strike="noStrike" kern="1200" cap="none" spc="0" baseline="0">
              <a:solidFill>
                <a:schemeClr val="tx1"/>
              </a:solidFill>
              <a:latin typeface="Droid Sans" charset="0"/>
              <a:ea typeface="宋体" charset="0"/>
              <a:cs typeface="Lucida Sans" charset="0"/>
            </a:endParaRPr>
          </a:p>
        </p:txBody>
      </p:sp>
      <p:pic>
        <p:nvPicPr>
          <p:cNvPr id="187" name="图片"/>
          <p:cNvPicPr>
            <a:picLocks noChangeAspect="1"/>
          </p:cNvPicPr>
          <p:nvPr/>
        </p:nvPicPr>
        <p:blipFill>
          <a:blip r:embed="rId3" cstate="print"/>
          <a:stretch>
            <a:fillRect/>
          </a:stretch>
        </p:blipFill>
        <p:spPr>
          <a:xfrm>
            <a:off x="1852583" y="1914494"/>
            <a:ext cx="5762536" cy="3371794"/>
          </a:xfrm>
          <a:prstGeom prst="rect">
            <a:avLst/>
          </a:prstGeom>
          <a:noFill/>
          <a:ln w="12700" cap="flat" cmpd="sng">
            <a:solidFill>
              <a:srgbClr val="000000"/>
            </a:solidFill>
            <a:prstDash val="solid"/>
            <a:miter/>
          </a:ln>
        </p:spPr>
      </p:pic>
    </p:spTree>
    <p:extLst>
      <p:ext uri="{BB962C8B-B14F-4D97-AF65-F5344CB8AC3E}">
        <p14:creationId xmlns:p14="http://schemas.microsoft.com/office/powerpoint/2010/main" val="327961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0"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91" name="矩形"/>
          <p:cNvSpPr>
            <a:spLocks/>
          </p:cNvSpPr>
          <p:nvPr/>
        </p:nvSpPr>
        <p:spPr>
          <a:xfrm>
            <a:off x="1490413" y="2130846"/>
            <a:ext cx="6048115" cy="2263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Lucida Sans" charset="0"/>
              </a:rPr>
              <a:t>The dataset reveals the overall composition of the workforce, including demographics such as gender, salary, employee type and work location This information is crucial for understanding the diversity and experience level within the organization.</a:t>
            </a:r>
            <a:endParaRPr lang="zh-CN" altLang="en-US" sz="24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957183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4"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4" name="组合"/>
          <p:cNvGrpSpPr>
            <a:grpSpLocks/>
          </p:cNvGrpSpPr>
          <p:nvPr/>
        </p:nvGrpSpPr>
        <p:grpSpPr>
          <a:xfrm>
            <a:off x="7448612" y="0"/>
            <a:ext cx="4743793" cy="6858466"/>
            <a:chOff x="7448612" y="0"/>
            <a:chExt cx="4743793" cy="6858466"/>
          </a:xfrm>
        </p:grpSpPr>
        <p:sp>
          <p:nvSpPr>
            <p:cNvPr id="65"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3"/>
                  </a:lnTo>
                </a:path>
              </a:pathLst>
            </a:custGeom>
            <a:noFill/>
            <a:ln w="9525" cap="flat" cmpd="sng">
              <a:solidFill>
                <a:srgbClr val="5FCAEE"/>
              </a:solidFill>
              <a:prstDash val="solid"/>
              <a:round/>
            </a:ln>
          </p:spPr>
        </p:sp>
        <p:sp>
          <p:nvSpPr>
            <p:cNvPr id="6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67"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8"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6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0"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2"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7"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9"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2" name="组合"/>
          <p:cNvGrpSpPr>
            <a:grpSpLocks/>
          </p:cNvGrpSpPr>
          <p:nvPr/>
        </p:nvGrpSpPr>
        <p:grpSpPr>
          <a:xfrm>
            <a:off x="466725" y="6410325"/>
            <a:ext cx="3705224" cy="295275"/>
            <a:chOff x="466725" y="6410325"/>
            <a:chExt cx="3705224" cy="295275"/>
          </a:xfrm>
        </p:grpSpPr>
        <p:pic>
          <p:nvPicPr>
            <p:cNvPr id="80" name="图片"/>
            <p:cNvPicPr>
              <a:picLocks/>
            </p:cNvPicPr>
            <p:nvPr/>
          </p:nvPicPr>
          <p:blipFill>
            <a:blip cstate="print"/>
            <a:stretch>
              <a:fillRect/>
            </a:stretch>
          </p:blipFill>
          <p:spPr>
            <a:xfrm>
              <a:off x="676275" y="6467475"/>
              <a:ext cx="2143125" cy="200023"/>
            </a:xfrm>
            <a:prstGeom prst="rect">
              <a:avLst/>
            </a:prstGeom>
            <a:noFill/>
            <a:ln w="12700" cap="flat" cmpd="sng">
              <a:noFill/>
              <a:prstDash val="solid"/>
              <a:miter/>
            </a:ln>
          </p:spPr>
        </p:pic>
        <p:pic>
          <p:nvPicPr>
            <p:cNvPr id="81" name="图片"/>
            <p:cNvPicPr>
              <a:picLocks/>
            </p:cNvPicPr>
            <p:nvPr/>
          </p:nvPicPr>
          <p:blipFill>
            <a:blip cstate="print"/>
            <a:stretch>
              <a:fillRect/>
            </a:stretch>
          </p:blipFill>
          <p:spPr>
            <a:xfrm>
              <a:off x="466725" y="6410325"/>
              <a:ext cx="3705224" cy="295275"/>
            </a:xfrm>
            <a:prstGeom prst="rect">
              <a:avLst/>
            </a:prstGeom>
            <a:noFill/>
            <a:ln w="12700" cap="flat" cmpd="sng">
              <a:noFill/>
              <a:prstDash val="solid"/>
              <a:miter/>
            </a:ln>
          </p:spPr>
        </p:pic>
      </p:grpSp>
      <p:sp>
        <p:nvSpPr>
          <p:cNvPr id="83"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4" name="矩形"/>
          <p:cNvSpPr>
            <a:spLocks/>
          </p:cNvSpPr>
          <p:nvPr/>
        </p:nvSpPr>
        <p:spPr>
          <a:xfrm>
            <a:off x="1217522" y="2123271"/>
            <a:ext cx="8593228" cy="25203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employee gender , Department and FTE in excel</a:t>
            </a:r>
          </a:p>
          <a:p>
            <a:pPr marL="0" indent="0" algn="l">
              <a:lnSpc>
                <a:spcPct val="100000"/>
              </a:lnSpc>
              <a:spcBef>
                <a:spcPts val="0"/>
              </a:spcBef>
              <a:spcAft>
                <a:spcPts val="0"/>
              </a:spcAft>
              <a:buNone/>
            </a:pP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75039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7"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5"/>
                </a:lnTo>
                <a:lnTo>
                  <a:pt x="21599" y="21595"/>
                </a:lnTo>
                <a:lnTo>
                  <a:pt x="21599" y="0"/>
                </a:lnTo>
                <a:close/>
              </a:path>
            </a:pathLst>
          </a:custGeom>
          <a:solidFill>
            <a:srgbClr val="F1F1F1"/>
          </a:solidFill>
          <a:ln cap="flat" cmpd="sng">
            <a:noFill/>
            <a:prstDash val="solid"/>
            <a:miter/>
          </a:ln>
        </p:spPr>
      </p:sp>
      <p:grpSp>
        <p:nvGrpSpPr>
          <p:cNvPr id="97" name="组合"/>
          <p:cNvGrpSpPr>
            <a:grpSpLocks/>
          </p:cNvGrpSpPr>
          <p:nvPr/>
        </p:nvGrpSpPr>
        <p:grpSpPr>
          <a:xfrm>
            <a:off x="7448612" y="0"/>
            <a:ext cx="4743793" cy="6858466"/>
            <a:chOff x="7448612" y="0"/>
            <a:chExt cx="4743793" cy="6858466"/>
          </a:xfrm>
        </p:grpSpPr>
        <p:sp>
          <p:nvSpPr>
            <p:cNvPr id="88"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3"/>
                  </a:lnTo>
                </a:path>
              </a:pathLst>
            </a:custGeom>
            <a:noFill/>
            <a:ln w="9525" cap="flat" cmpd="sng">
              <a:solidFill>
                <a:srgbClr val="5FCAEE"/>
              </a:solidFill>
              <a:prstDash val="solid"/>
              <a:round/>
            </a:ln>
          </p:spPr>
        </p:sp>
        <p:sp>
          <p:nvSpPr>
            <p:cNvPr id="8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90"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1"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92"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3"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5"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6"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9"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00"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58" y="3161"/>
                </a:lnTo>
                <a:lnTo>
                  <a:pt x="1473" y="5347"/>
                </a:lnTo>
                <a:lnTo>
                  <a:pt x="383" y="7928"/>
                </a:lnTo>
                <a:lnTo>
                  <a:pt x="0" y="10800"/>
                </a:lnTo>
                <a:lnTo>
                  <a:pt x="383" y="13671"/>
                </a:lnTo>
                <a:lnTo>
                  <a:pt x="1473" y="16250"/>
                </a:lnTo>
                <a:lnTo>
                  <a:pt x="3158"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1"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ap="flat" cmpd="sng">
            <a:noFill/>
            <a:prstDash val="solid"/>
            <a:miter/>
          </a:ln>
        </p:spPr>
      </p:sp>
      <p:pic>
        <p:nvPicPr>
          <p:cNvPr id="102" name="图片"/>
          <p:cNvPicPr>
            <a:picLocks/>
          </p:cNvPicPr>
          <p:nvPr/>
        </p:nvPicPr>
        <p:blipFill>
          <a:blip cstate="print"/>
          <a:stretch>
            <a:fillRect/>
          </a:stretch>
        </p:blipFill>
        <p:spPr>
          <a:xfrm>
            <a:off x="10687050" y="6134100"/>
            <a:ext cx="247648" cy="247650"/>
          </a:xfrm>
          <a:prstGeom prst="rect">
            <a:avLst/>
          </a:prstGeom>
          <a:noFill/>
          <a:ln w="12700" cap="flat" cmpd="sng">
            <a:noFill/>
            <a:prstDash val="solid"/>
            <a:miter/>
          </a:ln>
        </p:spPr>
      </p:pic>
      <p:grpSp>
        <p:nvGrpSpPr>
          <p:cNvPr id="105" name="组合"/>
          <p:cNvGrpSpPr>
            <a:grpSpLocks/>
          </p:cNvGrpSpPr>
          <p:nvPr/>
        </p:nvGrpSpPr>
        <p:grpSpPr>
          <a:xfrm>
            <a:off x="47625" y="3819523"/>
            <a:ext cx="4124324" cy="3009896"/>
            <a:chOff x="47625" y="3819523"/>
            <a:chExt cx="4124324" cy="3009896"/>
          </a:xfrm>
        </p:grpSpPr>
        <p:pic>
          <p:nvPicPr>
            <p:cNvPr id="103" name="图片"/>
            <p:cNvPicPr>
              <a:picLocks/>
            </p:cNvPicPr>
            <p:nvPr/>
          </p:nvPicPr>
          <p:blipFill>
            <a:blip cstate="print"/>
            <a:stretch>
              <a:fillRect/>
            </a:stretch>
          </p:blipFill>
          <p:spPr>
            <a:xfrm>
              <a:off x="466725" y="6410325"/>
              <a:ext cx="3705224" cy="295275"/>
            </a:xfrm>
            <a:prstGeom prst="rect">
              <a:avLst/>
            </a:prstGeom>
            <a:noFill/>
            <a:ln w="12700" cap="flat" cmpd="sng">
              <a:noFill/>
              <a:prstDash val="solid"/>
              <a:miter/>
            </a:ln>
          </p:spPr>
        </p:pic>
        <p:pic>
          <p:nvPicPr>
            <p:cNvPr id="104" name="图片"/>
            <p:cNvPicPr>
              <a:picLocks/>
            </p:cNvPicPr>
            <p:nvPr/>
          </p:nvPicPr>
          <p:blipFill>
            <a:blip cstate="print"/>
            <a:stretch>
              <a:fillRect/>
            </a:stretch>
          </p:blipFill>
          <p:spPr>
            <a:xfrm>
              <a:off x="47625" y="3819523"/>
              <a:ext cx="1733550" cy="3009896"/>
            </a:xfrm>
            <a:prstGeom prst="rect">
              <a:avLst/>
            </a:prstGeom>
            <a:noFill/>
            <a:ln w="12700" cap="flat" cmpd="sng">
              <a:noFill/>
              <a:prstDash val="solid"/>
              <a:miter/>
            </a:ln>
          </p:spPr>
        </p:pic>
      </p:grpSp>
      <p:sp>
        <p:nvSpPr>
          <p:cNvPr id="106"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7"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8"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715525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2" name="文本框"/>
          <p:cNvSpPr>
            <a:spLocks noGrp="1"/>
          </p:cNvSpPr>
          <p:nvPr>
            <p:ph type="title"/>
          </p:nvPr>
        </p:nvSpPr>
        <p:spPr>
          <a:xfrm>
            <a:off x="1129341" y="1194170"/>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3" name="图片"/>
          <p:cNvPicPr>
            <a:picLocks/>
          </p:cNvPicPr>
          <p:nvPr/>
        </p:nvPicPr>
        <p:blipFill>
          <a:blip cstate="print"/>
          <a:stretch>
            <a:fillRect/>
          </a:stretch>
        </p:blipFill>
        <p:spPr>
          <a:xfrm>
            <a:off x="676275" y="6467475"/>
            <a:ext cx="2143125" cy="200023"/>
          </a:xfrm>
          <a:prstGeom prst="rect">
            <a:avLst/>
          </a:prstGeom>
          <a:noFill/>
          <a:ln w="12700" cap="flat" cmpd="sng">
            <a:noFill/>
            <a:prstDash val="solid"/>
            <a:miter/>
          </a:ln>
        </p:spPr>
      </p:pic>
      <p:sp>
        <p:nvSpPr>
          <p:cNvPr id="114"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5" name="矩形"/>
          <p:cNvSpPr>
            <a:spLocks/>
          </p:cNvSpPr>
          <p:nvPr/>
        </p:nvSpPr>
        <p:spPr>
          <a:xfrm>
            <a:off x="1347539" y="2711862"/>
            <a:ext cx="7124424" cy="2034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charset="0"/>
                <a:ea typeface="宋体" charset="0"/>
                <a:cs typeface="Lucida Sans" charset="0"/>
              </a:rPr>
              <a:t>The purpose to analysis the employees data for , to know there working hours in the company, of both men and women employees </a:t>
            </a:r>
            <a:endParaRPr lang="zh-CN" altLang="en-US" sz="3600" b="0" i="0" u="none" strike="noStrike" kern="1200" cap="none" spc="0" baseline="0">
              <a:solidFill>
                <a:schemeClr val="tx1"/>
              </a:solidFill>
              <a:latin typeface="Droid Sans" charset="0"/>
              <a:ea typeface="宋体" charset="0"/>
              <a:cs typeface="Lucida Sans" charset="0"/>
            </a:endParaRPr>
          </a:p>
        </p:txBody>
      </p:sp>
      <p:grpSp>
        <p:nvGrpSpPr>
          <p:cNvPr id="119" name="组合"/>
          <p:cNvGrpSpPr>
            <a:grpSpLocks/>
          </p:cNvGrpSpPr>
          <p:nvPr/>
        </p:nvGrpSpPr>
        <p:grpSpPr>
          <a:xfrm rot="16200000">
            <a:off x="7991475" y="2933700"/>
            <a:ext cx="2762249" cy="3257550"/>
            <a:chOff x="7991475" y="2933700"/>
            <a:chExt cx="2762249" cy="3257550"/>
          </a:xfrm>
        </p:grpSpPr>
        <p:sp>
          <p:nvSpPr>
            <p:cNvPr id="11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8" name="图片"/>
            <p:cNvPicPr>
              <a:picLocks/>
            </p:cNvPicPr>
            <p:nvPr/>
          </p:nvPicPr>
          <p:blipFill>
            <a:blip cstate="print"/>
            <a:stretch>
              <a:fillRect/>
            </a:stretch>
          </p:blipFill>
          <p:spPr>
            <a:xfrm>
              <a:off x="7991475" y="2933700"/>
              <a:ext cx="2762249" cy="3257550"/>
            </a:xfrm>
            <a:prstGeom prst="rect">
              <a:avLst/>
            </a:prstGeom>
            <a:noFill/>
            <a:ln w="12700" cap="flat" cmpd="sng">
              <a:noFill/>
              <a:prstDash val="solid"/>
              <a:miter/>
            </a:ln>
            <a:effectLst>
              <a:outerShdw blurRad="50800" dist="38100" dir="18900000" algn="bl" rotWithShape="0">
                <a:srgbClr val="000000">
                  <a:alpha val="39607"/>
                </a:srgbClr>
              </a:outerShdw>
            </a:effectLst>
          </p:spPr>
        </p:pic>
      </p:grpSp>
    </p:spTree>
    <p:extLst>
      <p:ext uri="{BB962C8B-B14F-4D97-AF65-F5344CB8AC3E}">
        <p14:creationId xmlns:p14="http://schemas.microsoft.com/office/powerpoint/2010/main" val="188374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3"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4" name="图片"/>
            <p:cNvPicPr>
              <a:picLocks/>
            </p:cNvPicPr>
            <p:nvPr/>
          </p:nvPicPr>
          <p:blipFill>
            <a:blip cstate="print"/>
            <a:stretch>
              <a:fillRect/>
            </a:stretch>
          </p:blipFill>
          <p:spPr>
            <a:xfrm>
              <a:off x="8658225" y="2647950"/>
              <a:ext cx="3533775" cy="3810000"/>
            </a:xfrm>
            <a:prstGeom prst="rect">
              <a:avLst/>
            </a:prstGeom>
            <a:noFill/>
            <a:ln w="12700" cap="flat" cmpd="sng">
              <a:noFill/>
              <a:prstDash val="solid"/>
              <a:miter/>
            </a:ln>
          </p:spPr>
        </p:pic>
      </p:grpSp>
      <p:sp>
        <p:nvSpPr>
          <p:cNvPr id="12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7"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8" name="图片"/>
          <p:cNvPicPr>
            <a:picLocks/>
          </p:cNvPicPr>
          <p:nvPr/>
        </p:nvPicPr>
        <p:blipFill>
          <a:blip cstate="print"/>
          <a:stretch>
            <a:fillRect/>
          </a:stretch>
        </p:blipFill>
        <p:spPr>
          <a:xfrm>
            <a:off x="676275" y="6467475"/>
            <a:ext cx="2143125" cy="200023"/>
          </a:xfrm>
          <a:prstGeom prst="rect">
            <a:avLst/>
          </a:prstGeom>
          <a:noFill/>
          <a:ln w="12700" cap="flat" cmpd="sng">
            <a:noFill/>
            <a:prstDash val="solid"/>
            <a:miter/>
          </a:ln>
        </p:spPr>
      </p:pic>
      <p:sp>
        <p:nvSpPr>
          <p:cNvPr id="129"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0" name="矩形"/>
          <p:cNvSpPr>
            <a:spLocks/>
          </p:cNvSpPr>
          <p:nvPr/>
        </p:nvSpPr>
        <p:spPr>
          <a:xfrm>
            <a:off x="914401" y="2419345"/>
            <a:ext cx="7924800" cy="3977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rgbClr val="000000"/>
                </a:solidFill>
                <a:latin typeface="Times New Roman" pitchFamily="18" charset="0"/>
                <a:ea typeface="宋体" charset="0"/>
                <a:cs typeface="Times New Roman" pitchFamily="18" charset="0"/>
              </a:rPr>
              <a:t>The project aims to analyse FTE (Full-time employee) on both men and women employees at various departments . The full time and part time employees to identify and address under the table. By conducting this analysis  the company came to who are the employees working more hours and less hours in the compacompany </a:t>
            </a:r>
            <a:endParaRPr lang="zh-CN" altLang="en-US" sz="3200" b="0" i="0" u="none" strike="noStrike" kern="1200" cap="none" spc="0" baseline="0">
              <a:solidFill>
                <a:srgbClr val="000000"/>
              </a:solidFill>
              <a:latin typeface="Times New Roman" pitchFamily="18" charset="0"/>
              <a:ea typeface="宋体" charset="0"/>
              <a:cs typeface="Times New Roman" pitchFamily="18" charset="0"/>
            </a:endParaRPr>
          </a:p>
        </p:txBody>
      </p:sp>
      <p:sp>
        <p:nvSpPr>
          <p:cNvPr id="131" name="矩形"/>
          <p:cNvSpPr>
            <a:spLocks/>
          </p:cNvSpPr>
          <p:nvPr/>
        </p:nvSpPr>
        <p:spPr>
          <a:xfrm>
            <a:off x="5471802" y="2807111"/>
            <a:ext cx="1257280" cy="358140"/>
          </a:xfrm>
          <a:prstGeom prst="rect">
            <a:avLst/>
          </a:prstGeom>
          <a:noFill/>
          <a:ln w="12700" cap="flat" cmpd="sng">
            <a:noFill/>
            <a:prstDash val="solid"/>
            <a:miter/>
          </a:ln>
        </p:spPr>
      </p:sp>
    </p:spTree>
    <p:extLst>
      <p:ext uri="{BB962C8B-B14F-4D97-AF65-F5344CB8AC3E}">
        <p14:creationId xmlns:p14="http://schemas.microsoft.com/office/powerpoint/2010/main" val="2112435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7"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8" name="图片"/>
          <p:cNvPicPr>
            <a:picLocks/>
          </p:cNvPicPr>
          <p:nvPr/>
        </p:nvPicPr>
        <p:blipFill>
          <a:blip cstate="print"/>
          <a:stretch>
            <a:fillRect/>
          </a:stretch>
        </p:blipFill>
        <p:spPr>
          <a:xfrm>
            <a:off x="723900" y="6172200"/>
            <a:ext cx="2181225" cy="485775"/>
          </a:xfrm>
          <a:prstGeom prst="rect">
            <a:avLst/>
          </a:prstGeom>
          <a:noFill/>
          <a:ln w="12700" cap="flat" cmpd="sng">
            <a:noFill/>
            <a:prstDash val="solid"/>
            <a:miter/>
          </a:ln>
        </p:spPr>
      </p:pic>
      <p:sp>
        <p:nvSpPr>
          <p:cNvPr id="139"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40" name="矩形"/>
          <p:cNvSpPr>
            <a:spLocks/>
          </p:cNvSpPr>
          <p:nvPr/>
        </p:nvSpPr>
        <p:spPr>
          <a:xfrm>
            <a:off x="1699959" y="2273719"/>
            <a:ext cx="5332026" cy="39490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Droid Sans" charset="0"/>
              <a:buChar char="●"/>
            </a:pPr>
            <a:r>
              <a:rPr lang="en-US" altLang="zh-CN" sz="2800" b="0" i="0" u="none" strike="noStrike" kern="1200" cap="none" spc="0" baseline="0">
                <a:solidFill>
                  <a:schemeClr val="tx1"/>
                </a:solidFill>
                <a:latin typeface="Droid Sans" charset="0"/>
                <a:ea typeface="宋体" charset="0"/>
                <a:cs typeface="Lucida Sans" charset="0"/>
              </a:rPr>
              <a:t>HUMAN RESOURCE DEPARTMENTS</a:t>
            </a:r>
          </a:p>
          <a:p>
            <a:pPr marL="0" indent="0" algn="l">
              <a:lnSpc>
                <a:spcPct val="100000"/>
              </a:lnSpc>
              <a:spcBef>
                <a:spcPts val="0"/>
              </a:spcBef>
              <a:spcAft>
                <a:spcPts val="0"/>
              </a:spcAft>
              <a:buFont typeface="Droid Sans" charset="0"/>
              <a:buChar char="●"/>
            </a:pPr>
            <a:r>
              <a:rPr lang="en-US" altLang="zh-CN" sz="2800" b="0" i="0" u="none" strike="noStrike" kern="1200" cap="none" spc="0" baseline="0">
                <a:solidFill>
                  <a:schemeClr val="tx1"/>
                </a:solidFill>
                <a:latin typeface="Droid Sans" charset="0"/>
                <a:ea typeface="宋体" charset="0"/>
                <a:cs typeface="Lucida Sans" charset="0"/>
              </a:rPr>
              <a:t>BUSINESS ANALYSTS</a:t>
            </a:r>
          </a:p>
          <a:p>
            <a:pPr marL="0" indent="0" algn="l">
              <a:lnSpc>
                <a:spcPct val="100000"/>
              </a:lnSpc>
              <a:spcBef>
                <a:spcPts val="0"/>
              </a:spcBef>
              <a:spcAft>
                <a:spcPts val="0"/>
              </a:spcAft>
              <a:buFont typeface="Droid Sans" charset="0"/>
              <a:buChar char="●"/>
            </a:pPr>
            <a:r>
              <a:rPr lang="en-US" altLang="zh-CN" sz="2800" b="0" i="0" u="none" strike="noStrike" kern="1200" cap="none" spc="0" baseline="0">
                <a:solidFill>
                  <a:schemeClr val="tx1"/>
                </a:solidFill>
                <a:latin typeface="Droid Sans" charset="0"/>
                <a:ea typeface="宋体" charset="0"/>
                <a:cs typeface="Lucida Sans" charset="0"/>
              </a:rPr>
              <a:t>MARKETING DEPARTMENT </a:t>
            </a:r>
          </a:p>
          <a:p>
            <a:pPr marL="0" indent="0" algn="l">
              <a:lnSpc>
                <a:spcPct val="100000"/>
              </a:lnSpc>
              <a:spcBef>
                <a:spcPts val="0"/>
              </a:spcBef>
              <a:spcAft>
                <a:spcPts val="0"/>
              </a:spcAft>
              <a:buFont typeface="Droid Sans" charset="0"/>
              <a:buChar char="●"/>
            </a:pPr>
            <a:r>
              <a:rPr lang="en-US" altLang="zh-CN" sz="2800" b="0" i="0" u="none" strike="noStrike" kern="1200" cap="none" spc="0" baseline="0">
                <a:solidFill>
                  <a:schemeClr val="tx1"/>
                </a:solidFill>
                <a:latin typeface="Droid Sans" charset="0"/>
                <a:ea typeface="宋体" charset="0"/>
                <a:cs typeface="Lucida Sans" charset="0"/>
              </a:rPr>
              <a:t>SALES DEPARTMENT </a:t>
            </a:r>
          </a:p>
          <a:p>
            <a:pPr marL="0" indent="0" algn="l">
              <a:lnSpc>
                <a:spcPct val="100000"/>
              </a:lnSpc>
              <a:spcBef>
                <a:spcPts val="0"/>
              </a:spcBef>
              <a:spcAft>
                <a:spcPts val="0"/>
              </a:spcAft>
              <a:buFont typeface="Droid Sans" charset="0"/>
              <a:buChar char="●"/>
            </a:pPr>
            <a:r>
              <a:rPr lang="en-US" altLang="zh-CN" sz="2800" b="0" i="0" u="none" strike="noStrike" kern="1200" cap="none" spc="0" baseline="0">
                <a:solidFill>
                  <a:schemeClr val="tx1"/>
                </a:solidFill>
                <a:latin typeface="Droid Sans" charset="0"/>
                <a:ea typeface="宋体" charset="0"/>
                <a:cs typeface="Lucida Sans" charset="0"/>
              </a:rPr>
              <a:t>ENGINEERING DEPARTMENT </a:t>
            </a:r>
          </a:p>
          <a:p>
            <a:pPr marL="0" indent="0" algn="l">
              <a:lnSpc>
                <a:spcPct val="100000"/>
              </a:lnSpc>
              <a:spcBef>
                <a:spcPts val="0"/>
              </a:spcBef>
              <a:spcAft>
                <a:spcPts val="0"/>
              </a:spcAft>
              <a:buFont typeface="Droid Sans" charset="0"/>
              <a:buChar char="●"/>
            </a:pPr>
            <a:r>
              <a:rPr lang="en-US" altLang="zh-CN" sz="2800" b="0" i="0" u="none" strike="noStrike" kern="1200" cap="none" spc="0" baseline="0">
                <a:solidFill>
                  <a:schemeClr val="tx1"/>
                </a:solidFill>
                <a:latin typeface="Droid Sans" charset="0"/>
                <a:ea typeface="宋体" charset="0"/>
                <a:cs typeface="Lucida Sans" charset="0"/>
              </a:rPr>
              <a:t>EMPLOYEES</a:t>
            </a:r>
          </a:p>
          <a:p>
            <a:pPr marL="0" indent="0" algn="l">
              <a:lnSpc>
                <a:spcPct val="100000"/>
              </a:lnSpc>
              <a:spcBef>
                <a:spcPts val="0"/>
              </a:spcBef>
              <a:spcAft>
                <a:spcPts val="0"/>
              </a:spcAft>
              <a:buFont typeface="Droid Sans" charset="0"/>
              <a:buChar char="●"/>
            </a:pPr>
            <a:r>
              <a:rPr lang="en-US" altLang="zh-CN" sz="2800" b="0" i="0" u="none" strike="noStrike" kern="1200" cap="none" spc="0" baseline="0">
                <a:solidFill>
                  <a:schemeClr val="tx1"/>
                </a:solidFill>
                <a:latin typeface="Droid Sans" charset="0"/>
                <a:ea typeface="宋体" charset="0"/>
                <a:cs typeface="Lucida Sans" charset="0"/>
              </a:rPr>
              <a:t>MANAGEMENT AND LEADERSHIP</a:t>
            </a:r>
            <a:endParaRPr lang="zh-CN" altLang="en-US" sz="2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374065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3" name="图片"/>
          <p:cNvPicPr>
            <a:picLocks/>
          </p:cNvPicPr>
          <p:nvPr/>
        </p:nvPicPr>
        <p:blipFill>
          <a:blip cstate="print"/>
          <a:stretch>
            <a:fillRect/>
          </a:stretch>
        </p:blipFill>
        <p:spPr>
          <a:xfrm>
            <a:off x="0" y="1476375"/>
            <a:ext cx="2695574" cy="3248025"/>
          </a:xfrm>
          <a:prstGeom prst="rect">
            <a:avLst/>
          </a:prstGeom>
          <a:noFill/>
          <a:ln w="12700" cap="flat" cmpd="sng">
            <a:noFill/>
            <a:prstDash val="solid"/>
            <a:miter/>
          </a:ln>
        </p:spPr>
      </p:pic>
      <p:sp>
        <p:nvSpPr>
          <p:cNvPr id="14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7"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48" name="图片"/>
          <p:cNvPicPr>
            <a:picLocks/>
          </p:cNvPicPr>
          <p:nvPr/>
        </p:nvPicPr>
        <p:blipFill>
          <a:blip cstate="print"/>
          <a:stretch>
            <a:fillRect/>
          </a:stretch>
        </p:blipFill>
        <p:spPr>
          <a:xfrm>
            <a:off x="676275" y="6467475"/>
            <a:ext cx="2143125" cy="200023"/>
          </a:xfrm>
          <a:prstGeom prst="rect">
            <a:avLst/>
          </a:prstGeom>
          <a:noFill/>
          <a:ln w="12700" cap="flat" cmpd="sng">
            <a:noFill/>
            <a:prstDash val="solid"/>
            <a:miter/>
          </a:ln>
        </p:spPr>
      </p:pic>
      <p:sp>
        <p:nvSpPr>
          <p:cNvPr id="149"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50" name="矩形"/>
          <p:cNvSpPr>
            <a:spLocks/>
          </p:cNvSpPr>
          <p:nvPr/>
        </p:nvSpPr>
        <p:spPr>
          <a:xfrm>
            <a:off x="1052269" y="2635663"/>
            <a:ext cx="4728133" cy="2263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Lucida Sans" charset="0"/>
              </a:rPr>
              <a:t>FILTERING- REMOVE VALUES</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Lucida Sans" charset="0"/>
              </a:rPr>
              <a:t>PIVOT TABLE - SUMMARY OF EMPLOYEE PERFORMANCE</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Lucida Sans" charset="0"/>
              </a:rPr>
              <a:t>BAR DIAGRAM - FINAL REPORT</a:t>
            </a:r>
            <a:endParaRPr lang="zh-CN" altLang="en-US" sz="24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944356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4" name="矩形"/>
          <p:cNvSpPr>
            <a:spLocks/>
          </p:cNvSpPr>
          <p:nvPr/>
        </p:nvSpPr>
        <p:spPr>
          <a:xfrm>
            <a:off x="1204667" y="1273609"/>
            <a:ext cx="7051300" cy="5882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EMPLOYEE DATA SET- NAN MUDHALVAN PORTAL</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9FEATURES IN EXCEL:</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EMPLOYEE ID- ALPHANUMERIC(TEXT)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NAME- ALPHABETICAL(TEXT)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GENDER- ALPHABETICAL(TEXT)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DEPARTMENT - ALPHABETICAL(TEXT)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SALARY - NUMERICAL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START DATE - ALPHANUMERIC(TEXT)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FTE-  NUMERICAL</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EMPLOYEE TYPE- ALPHABETICAL(TEXT)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EMPLOYEE LOCATION- ALPHABETICAL(TEXT)</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3FEATURES USED:DEPARTMENT - ALPHABETICAL(TEXT)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FTE-  NUMERICAL</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EMPLOYEE TYPE- ALPHABETICAL(TEXT)</a:t>
            </a:r>
            <a:endParaRPr lang="zh-CN" altLang="en-US" sz="2400" b="0" i="0" u="none" strike="noStrike" kern="1200" cap="none" spc="0" baseline="0">
              <a:solidFill>
                <a:schemeClr val="tx1"/>
              </a:solidFill>
              <a:latin typeface="Droid Sans" charset="0"/>
              <a:ea typeface="宋体" charset="0"/>
              <a:cs typeface="Lucida Sans" charset="0"/>
            </a:endParaRPr>
          </a:p>
        </p:txBody>
      </p:sp>
      <p:sp>
        <p:nvSpPr>
          <p:cNvPr id="155" name="矩形"/>
          <p:cNvSpPr>
            <a:spLocks/>
          </p:cNvSpPr>
          <p:nvPr/>
        </p:nvSpPr>
        <p:spPr>
          <a:xfrm>
            <a:off x="5471802" y="2807111"/>
            <a:ext cx="1257280" cy="329564"/>
          </a:xfrm>
          <a:prstGeom prst="rect">
            <a:avLst/>
          </a:prstGeom>
          <a:noFill/>
          <a:ln w="12700" cap="flat" cmpd="sng">
            <a:noFill/>
            <a:prstDash val="solid"/>
            <a:miter/>
          </a:ln>
        </p:spPr>
      </p:sp>
    </p:spTree>
    <p:extLst>
      <p:ext uri="{BB962C8B-B14F-4D97-AF65-F5344CB8AC3E}">
        <p14:creationId xmlns:p14="http://schemas.microsoft.com/office/powerpoint/2010/main" val="322052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6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2" name="图片"/>
          <p:cNvPicPr>
            <a:picLocks/>
          </p:cNvPicPr>
          <p:nvPr/>
        </p:nvPicPr>
        <p:blipFill>
          <a:blip cstate="print"/>
          <a:stretch>
            <a:fillRect/>
          </a:stretch>
        </p:blipFill>
        <p:spPr>
          <a:xfrm>
            <a:off x="66675" y="3381373"/>
            <a:ext cx="2466975" cy="3419473"/>
          </a:xfrm>
          <a:prstGeom prst="rect">
            <a:avLst/>
          </a:prstGeom>
          <a:noFill/>
          <a:ln w="12700" cap="flat" cmpd="sng">
            <a:noFill/>
            <a:prstDash val="solid"/>
            <a:miter/>
          </a:ln>
        </p:spPr>
      </p:pic>
      <p:sp>
        <p:nvSpPr>
          <p:cNvPr id="163"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5" name="矩形"/>
          <p:cNvSpPr>
            <a:spLocks/>
          </p:cNvSpPr>
          <p:nvPr/>
        </p:nvSpPr>
        <p:spPr>
          <a:xfrm>
            <a:off x="1200173" y="2278504"/>
            <a:ext cx="7490037" cy="29298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36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imes New Roman" pitchFamily="18" charset="0"/>
                <a:ea typeface="宋体" charset="0"/>
                <a:cs typeface="Times New Roman" pitchFamily="18" charset="0"/>
              </a:rPr>
              <a:t>Effective data visualization makes it easier to present complex data in an engaging and understandable way.</a:t>
            </a:r>
            <a:endParaRPr lang="en-US" altLang="zh-CN" sz="4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4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5928260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241</TotalTime>
  <Words>400</Words>
  <Application>Microsoft Office PowerPoint</Application>
  <PresentationFormat>Custom</PresentationFormat>
  <Paragraphs>101</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WELCOME</cp:lastModifiedBy>
  <cp:revision>13</cp:revision>
  <dcterms:created xsi:type="dcterms:W3CDTF">2024-03-29T15:07:22Z</dcterms:created>
  <dcterms:modified xsi:type="dcterms:W3CDTF">2024-08-30T16:39:32Z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