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63a42dff68a2d/Documents/employee_data%20(3)-%20monik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63a42dff68a2d/Documents/employee_data%20(3)-%20monik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63a42dff68a2d/Documents/employee_data%20(3)-%20monik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(3)- monika.xlsx]Sheet1!PivotTable1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0-49F7-8348-8A213475F96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10-49F7-8348-8A213475F96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10-49F7-8348-8A213475F96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10-49F7-8348-8A213475F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9157328"/>
        <c:axId val="1319151568"/>
      </c:barChart>
      <c:catAx>
        <c:axId val="131915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151568"/>
        <c:crosses val="autoZero"/>
        <c:auto val="1"/>
        <c:lblAlgn val="ctr"/>
        <c:lblOffset val="100"/>
        <c:noMultiLvlLbl val="0"/>
      </c:catAx>
      <c:valAx>
        <c:axId val="13191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15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(3)- monika.xlsx]Sheet1!PivotTable1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7F-469C-AE3C-15950C862F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7F-469C-AE3C-15950C862F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7F-469C-AE3C-15950C862F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7F-469C-AE3C-15950C862F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7F-469C-AE3C-15950C862F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7F-469C-AE3C-15950C862F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07F-469C-AE3C-15950C862F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07F-469C-AE3C-15950C862F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07F-469C-AE3C-15950C862F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07F-469C-AE3C-15950C862F9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07F-469C-AE3C-15950C862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(3)- monika.xlsx]Sheet1!PivotTable1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D5-4CF6-8332-532641D6A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8473856"/>
        <c:axId val="1918476256"/>
        <c:axId val="0"/>
      </c:bar3DChart>
      <c:valAx>
        <c:axId val="191847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473856"/>
        <c:crosses val="autoZero"/>
        <c:crossBetween val="between"/>
      </c:valAx>
      <c:catAx>
        <c:axId val="1918473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476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MONIKA R</a:t>
            </a:r>
          </a:p>
          <a:p>
            <a:r>
              <a:rPr lang="en-US" sz="2400" dirty="0"/>
              <a:t>REGISTER NO: 312215042 asunm1485312215042</a:t>
            </a:r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 : SOKA IKEDA COLLEGE OF ARTS AND SCIENCE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FC54-9886-8CBA-BAF5-F49D50ABB6BF}"/>
              </a:ext>
            </a:extLst>
          </p:cNvPr>
          <p:cNvSpPr txBox="1"/>
          <p:nvPr/>
        </p:nvSpPr>
        <p:spPr>
          <a:xfrm>
            <a:off x="1433512" y="1219200"/>
            <a:ext cx="80105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collection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Download from Kaggle </a:t>
            </a:r>
          </a:p>
          <a:p>
            <a:pPr marL="342900" indent="-342900">
              <a:buAutoNum type="arabicPeriod"/>
            </a:pPr>
            <a:r>
              <a:rPr lang="en-US" sz="2400" dirty="0"/>
              <a:t>Take selected information to analysis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Features collection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It contain 26 features</a:t>
            </a:r>
          </a:p>
          <a:p>
            <a:pPr marL="342900" indent="-342900">
              <a:buAutoNum type="arabicPeriod"/>
            </a:pPr>
            <a:r>
              <a:rPr lang="en-US" sz="2400" dirty="0"/>
              <a:t>We consider 10 features for analysis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1.Identifying the missing values</a:t>
            </a:r>
          </a:p>
          <a:p>
            <a:r>
              <a:rPr lang="en-US" sz="2400" dirty="0"/>
              <a:t>2.Filter out the missing values</a:t>
            </a:r>
          </a:p>
          <a:p>
            <a:endParaRPr lang="en-US" sz="2400" dirty="0"/>
          </a:p>
          <a:p>
            <a:r>
              <a:rPr lang="en-US" sz="2400" dirty="0"/>
              <a:t>Performance level</a:t>
            </a:r>
          </a:p>
          <a:p>
            <a:r>
              <a:rPr lang="en-US" sz="2400" dirty="0"/>
              <a:t>1.We consider performance score column to find the values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669F3-3CCE-8835-1125-1803C1670211}"/>
              </a:ext>
            </a:extLst>
          </p:cNvPr>
          <p:cNvSpPr txBox="1"/>
          <p:nvPr/>
        </p:nvSpPr>
        <p:spPr>
          <a:xfrm>
            <a:off x="533400" y="990600"/>
            <a:ext cx="10287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</a:t>
            </a:r>
          </a:p>
          <a:p>
            <a:pPr marL="342900" indent="-342900">
              <a:buAutoNum type="arabicPeriod"/>
            </a:pPr>
            <a:r>
              <a:rPr lang="en-US" sz="2400" dirty="0"/>
              <a:t>Using pivot table for sorting the performance</a:t>
            </a:r>
          </a:p>
          <a:p>
            <a:pPr marL="342900" indent="-342900">
              <a:buAutoNum type="arabicPeriod"/>
            </a:pPr>
            <a:r>
              <a:rPr lang="en-US" sz="2400" dirty="0"/>
              <a:t>Gender Code in filters 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Preformance</a:t>
            </a:r>
            <a:r>
              <a:rPr lang="en-US" sz="2400" dirty="0"/>
              <a:t> level as Column</a:t>
            </a:r>
          </a:p>
          <a:p>
            <a:pPr marL="342900" indent="-342900">
              <a:buAutoNum type="arabicPeriod"/>
            </a:pPr>
            <a:r>
              <a:rPr lang="en-US" sz="2400" dirty="0"/>
              <a:t>Business unit as Row</a:t>
            </a:r>
          </a:p>
          <a:p>
            <a:pPr marL="342900" indent="-342900">
              <a:buAutoNum type="arabicPeriod"/>
            </a:pPr>
            <a:r>
              <a:rPr lang="en-US" sz="2400" dirty="0"/>
              <a:t>Count First Name in Values</a:t>
            </a:r>
          </a:p>
          <a:p>
            <a:endParaRPr lang="en-US" sz="2400" dirty="0"/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1.Using recommended chart to create a graph </a:t>
            </a:r>
          </a:p>
          <a:p>
            <a:r>
              <a:rPr lang="en-US" sz="2400" dirty="0"/>
              <a:t>2.Add chart elements to Name the chart title as Employee </a:t>
            </a:r>
            <a:r>
              <a:rPr lang="en-US" sz="2400" dirty="0" err="1"/>
              <a:t>Preformance</a:t>
            </a:r>
            <a:r>
              <a:rPr lang="en-US" sz="2400" dirty="0"/>
              <a:t> Analysis</a:t>
            </a:r>
          </a:p>
          <a:p>
            <a:r>
              <a:rPr lang="en-US" sz="2400" dirty="0"/>
              <a:t>3.Add Trend Lines to highlights the high value is MEDIUM </a:t>
            </a:r>
            <a:r>
              <a:rPr lang="en-US" sz="2400" dirty="0" err="1"/>
              <a:t>preformance</a:t>
            </a:r>
            <a:endParaRPr lang="en-US" sz="2400" dirty="0"/>
          </a:p>
          <a:p>
            <a:r>
              <a:rPr lang="en-US" sz="2400" dirty="0"/>
              <a:t>4.And to highlight the low value using trend line Exponential ,</a:t>
            </a:r>
          </a:p>
          <a:p>
            <a:r>
              <a:rPr lang="en-US" sz="2400" dirty="0"/>
              <a:t>    the low level is VERY HIGH </a:t>
            </a:r>
            <a:r>
              <a:rPr lang="en-US" sz="2400" dirty="0" err="1"/>
              <a:t>preformance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38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B1A971-815B-F1D0-CD04-DCBF4352F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205152"/>
              </p:ext>
            </p:extLst>
          </p:nvPr>
        </p:nvGraphicFramePr>
        <p:xfrm>
          <a:off x="1219200" y="1692992"/>
          <a:ext cx="6248400" cy="346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4A4CE-5F17-21EC-76DC-708F7D7CCBA8}"/>
              </a:ext>
            </a:extLst>
          </p:cNvPr>
          <p:cNvSpPr txBox="1"/>
          <p:nvPr/>
        </p:nvSpPr>
        <p:spPr>
          <a:xfrm>
            <a:off x="3192462" y="1295400"/>
            <a:ext cx="243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RESULT </a:t>
            </a:r>
            <a:endParaRPr lang="en-I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F8AB-42D5-6AFA-233B-9A3F74E4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US" sz="2000" dirty="0">
                <a:highlight>
                  <a:srgbClr val="00FF00"/>
                </a:highlight>
              </a:rPr>
              <a:t>MEDIUM AND VERY HIGH PERFORMANCE LEVEL</a:t>
            </a:r>
            <a:endParaRPr lang="en-IN" sz="2000" dirty="0">
              <a:highlight>
                <a:srgbClr val="00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EC4C72-3A30-2A23-2BF1-E166A000B5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0081308"/>
              </p:ext>
            </p:extLst>
          </p:nvPr>
        </p:nvGraphicFramePr>
        <p:xfrm>
          <a:off x="381000" y="1577975"/>
          <a:ext cx="5532438" cy="489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CEC4C72-3A30-2A23-2BF1-E166A000B5D8}"/>
              </a:ext>
            </a:extLst>
          </p:cNvPr>
          <p:cNvGraphicFramePr>
            <a:graphicFrameLocks noGrp="1"/>
          </p:cNvGraphicFramePr>
          <p:nvPr>
            <p:ph sz="half" idx="3"/>
          </p:nvPr>
        </p:nvGraphicFramePr>
        <p:xfrm>
          <a:off x="6278563" y="1577975"/>
          <a:ext cx="53038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170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9502-9D17-AD13-195A-935D1F69E8F4}"/>
              </a:ext>
            </a:extLst>
          </p:cNvPr>
          <p:cNvSpPr txBox="1"/>
          <p:nvPr/>
        </p:nvSpPr>
        <p:spPr>
          <a:xfrm>
            <a:off x="990600" y="1752600"/>
            <a:ext cx="6781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In this Analysis , the Average level  performance (medium) Employees were higher in number </a:t>
            </a:r>
          </a:p>
          <a:p>
            <a:r>
              <a:rPr lang="en-IN" sz="2400" dirty="0">
                <a:latin typeface="Aptos Narrow" panose="020B0004020202020204" pitchFamily="34" charset="0"/>
              </a:rPr>
              <a:t>And the Very High level performance employees were low in number.</a:t>
            </a:r>
          </a:p>
          <a:p>
            <a:r>
              <a:rPr lang="en-IN" sz="2400" dirty="0">
                <a:latin typeface="Aptos Narrow" panose="020B0004020202020204" pitchFamily="34" charset="0"/>
              </a:rPr>
              <a:t>Motivate the </a:t>
            </a:r>
            <a:r>
              <a:rPr lang="en-IN" sz="2800" dirty="0">
                <a:latin typeface="Aptos Narrow" panose="020B0004020202020204" pitchFamily="34" charset="0"/>
              </a:rPr>
              <a:t>average</a:t>
            </a:r>
            <a:r>
              <a:rPr lang="en-IN" sz="2400" dirty="0">
                <a:latin typeface="Aptos Narrow" panose="020B0004020202020204" pitchFamily="34" charset="0"/>
              </a:rPr>
              <a:t> level performer for Increase their performance level.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E770D-1157-A3CA-A5F4-84474DE52BD4}"/>
              </a:ext>
            </a:extLst>
          </p:cNvPr>
          <p:cNvSpPr txBox="1"/>
          <p:nvPr/>
        </p:nvSpPr>
        <p:spPr>
          <a:xfrm>
            <a:off x="1524000" y="1524000"/>
            <a:ext cx="723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Impact" panose="020B0806030902050204" pitchFamily="34" charset="0"/>
              </a:rPr>
              <a:t>Clearly</a:t>
            </a:r>
            <a:r>
              <a:rPr lang="en-US" sz="24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Impact" panose="020B0806030902050204" pitchFamily="34" charset="0"/>
              </a:rPr>
              <a:t> defined goals established through performance evaluations provide employees with a sense of purpose and direction in their roles. These goals often serve as benchmarks for measuring progress and accomplishments throughout the evaluation period. Goal-setting discussions during evaluations promote alignment between individual aspirations and organizational objectives, promoting better strategic focus. When employees actively participate in setting their goals, they tend to have a stronger commitment to achieving them. </a:t>
            </a:r>
            <a:endParaRPr lang="en-IN" sz="24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587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 Narrow" panose="020B0606020202030204" pitchFamily="34" charset="0"/>
              </a:rPr>
              <a:t>The project was done with the purpose of finding out factors which affected the Performance of the employees, training a model which accurately predicts the Performance Rating of the employee, analyzing the data to provide recommendations to improve the performance and gain insights from the analysis. </a:t>
            </a:r>
            <a:endParaRPr lang="en-US" sz="3200" b="0" i="0" dirty="0">
              <a:solidFill>
                <a:srgbClr val="2B2B2B"/>
              </a:solidFill>
              <a:effectLst/>
              <a:highlight>
                <a:srgbClr val="FFFFFF"/>
              </a:highlight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0B36D-8C54-B4A7-E952-FDE18220CACE}"/>
              </a:ext>
            </a:extLst>
          </p:cNvPr>
          <p:cNvSpPr txBox="1"/>
          <p:nvPr/>
        </p:nvSpPr>
        <p:spPr>
          <a:xfrm>
            <a:off x="1143000" y="2209800"/>
            <a:ext cx="670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b="0" i="0" dirty="0">
                <a:solidFill>
                  <a:srgbClr val="191B28"/>
                </a:solidFill>
                <a:effectLst/>
                <a:highlight>
                  <a:srgbClr val="FFFFFF"/>
                </a:highlight>
                <a:latin typeface="Google Sans"/>
              </a:rPr>
              <a:t>Employee performance evaluations are beneficial to both employees and employers. </a:t>
            </a:r>
          </a:p>
          <a:p>
            <a:br>
              <a:rPr lang="en-US" sz="2800" b="0" i="0" dirty="0">
                <a:solidFill>
                  <a:srgbClr val="191B28"/>
                </a:solidFill>
                <a:effectLst/>
                <a:highlight>
                  <a:srgbClr val="FFFFFF"/>
                </a:highlight>
                <a:latin typeface="Google Sans"/>
              </a:rPr>
            </a:b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47E97-9270-683D-0AE5-864FB7A7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79" y="3899306"/>
            <a:ext cx="2839983" cy="2272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6CA35-9BB0-17EE-602C-DCB38C174243}"/>
              </a:ext>
            </a:extLst>
          </p:cNvPr>
          <p:cNvSpPr txBox="1"/>
          <p:nvPr/>
        </p:nvSpPr>
        <p:spPr>
          <a:xfrm>
            <a:off x="2809568" y="2105223"/>
            <a:ext cx="6543982" cy="32316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Conditional formatting – it used to highlight the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 Display" panose="020B0004020202020204" pitchFamily="34" charset="0"/>
              </a:rPr>
              <a:t>Fliter</a:t>
            </a:r>
            <a:r>
              <a:rPr lang="en-US" sz="2000" dirty="0">
                <a:latin typeface="Aptos Display" panose="020B0004020202020204" pitchFamily="34" charset="0"/>
              </a:rPr>
              <a:t> – remove the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Formula – it used to find the employee 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Pivot table –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Graph – data </a:t>
            </a:r>
            <a:r>
              <a:rPr lang="en-US" sz="2000" dirty="0" err="1">
                <a:latin typeface="Aptos Display" panose="020B0004020202020204" pitchFamily="34" charset="0"/>
              </a:rPr>
              <a:t>visualiztion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B5F58-C00E-56BA-13BC-E5F13695E231}"/>
              </a:ext>
            </a:extLst>
          </p:cNvPr>
          <p:cNvSpPr txBox="1"/>
          <p:nvPr/>
        </p:nvSpPr>
        <p:spPr>
          <a:xfrm>
            <a:off x="1676400" y="2209800"/>
            <a:ext cx="67648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Employee data set from Kaggle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It contain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consider only 10 features to used for analysis</a:t>
            </a:r>
          </a:p>
          <a:p>
            <a:endParaRPr lang="en-US" dirty="0"/>
          </a:p>
          <a:p>
            <a:r>
              <a:rPr lang="en-US" dirty="0"/>
              <a:t>they are,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</a:t>
            </a:r>
            <a:r>
              <a:rPr lang="en-IN" dirty="0"/>
              <a:t> – numerical terms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First name and last name – text 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Exit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Bussiness</a:t>
            </a:r>
            <a:r>
              <a:rPr lang="en-IN" dirty="0"/>
              <a:t>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classification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score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38284" y="239039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AA74F-93BB-CE5F-1BE0-64A4B8282313}"/>
              </a:ext>
            </a:extLst>
          </p:cNvPr>
          <p:cNvSpPr txBox="1"/>
          <p:nvPr/>
        </p:nvSpPr>
        <p:spPr>
          <a:xfrm>
            <a:off x="2286000" y="1695450"/>
            <a:ext cx="708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To Calculate The </a:t>
            </a:r>
            <a:r>
              <a:rPr lang="en-US" sz="2400" dirty="0" err="1">
                <a:latin typeface="Aptos" panose="020B0004020202020204" pitchFamily="34" charset="0"/>
              </a:rPr>
              <a:t>Preformance</a:t>
            </a:r>
            <a:r>
              <a:rPr lang="en-US" sz="2400" dirty="0">
                <a:latin typeface="Aptos" panose="020B0004020202020204" pitchFamily="34" charset="0"/>
              </a:rPr>
              <a:t> level using this formula ,</a:t>
            </a:r>
          </a:p>
          <a:p>
            <a:r>
              <a:rPr lang="en-US" sz="2400" dirty="0">
                <a:latin typeface="Aptos" panose="020B0004020202020204" pitchFamily="34" charset="0"/>
              </a:rPr>
              <a:t>=IFS(Z8&gt;=5,”VERY HIGH”,Z8&gt;=4,”HIGH”,Z8&gt;=3,”MED”,TRUE,”LOW”).</a:t>
            </a:r>
            <a:endParaRPr lang="en-IN" sz="24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549</Words>
  <Application>Microsoft Office PowerPoint</Application>
  <PresentationFormat>Widescreen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Arial Narrow</vt:lpstr>
      <vt:lpstr>Calibri</vt:lpstr>
      <vt:lpstr>Google Sans</vt:lpstr>
      <vt:lpstr>Impact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MEDIUM AND VERY HIGH PERFORMANCE LEVEL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sarath kumar</cp:lastModifiedBy>
  <cp:revision>21</cp:revision>
  <dcterms:created xsi:type="dcterms:W3CDTF">2024-03-29T15:07:22Z</dcterms:created>
  <dcterms:modified xsi:type="dcterms:W3CDTF">2024-08-30T09:03:32Z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