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Current Employee Rating vs. FirstName</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1"/>
        <c:ser>
          <c:idx val="0"/>
          <c:order val="0"/>
          <c:tx>
            <c:strRef>
              <c:f>'[Aswini L.xlsx]Sheet1'!$C$1</c:f>
              <c:strCache>
                <c:ptCount val="1"/>
                <c:pt idx="0">
                  <c:v>Current Employee Rating</c:v>
                </c:pt>
              </c:strCache>
            </c:strRef>
          </c:tx>
          <c:invertIfNegative val="1"/>
          <c:dPt>
            <c:idx val="0"/>
            <c:invertIfNegative val="1"/>
            <c:bubble3D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dPt>
          <c:dPt>
            <c:idx val="1"/>
            <c:invertIfNegative val="1"/>
            <c:bubble3D val="0"/>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dPt>
          <c:dPt>
            <c:idx val="2"/>
            <c:invertIfNegative val="1"/>
            <c:bubble3D val="0"/>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dPt>
          <c:dPt>
            <c:idx val="3"/>
            <c:invertIfNegative val="1"/>
            <c:bubble3D val="0"/>
            <c:spPr>
              <a:gradFill>
                <a:gsLst>
                  <a:gs pos="0">
                    <a:schemeClr val="accent1">
                      <a:lumMod val="60000"/>
                    </a:schemeClr>
                  </a:gs>
                  <a:gs pos="100000">
                    <a:schemeClr val="accent1">
                      <a:lumMod val="60000"/>
                      <a:lumMod val="84000"/>
                    </a:schemeClr>
                  </a:gs>
                </a:gsLst>
                <a:lin ang="5400000" scaled="1"/>
              </a:gradFill>
              <a:ln>
                <a:noFill/>
              </a:ln>
              <a:effectLst>
                <a:outerShdw blurRad="76200" dir="18900000" sy="23000" kx="-1200000" algn="bl" rotWithShape="0">
                  <a:prstClr val="black">
                    <a:alpha val="20000"/>
                  </a:prstClr>
                </a:outerShdw>
              </a:effectLst>
            </c:spPr>
          </c:dPt>
          <c:dPt>
            <c:idx val="4"/>
            <c:invertIfNegative val="1"/>
            <c:bubble3D val="0"/>
            <c:spPr>
              <a:gradFill>
                <a:gsLst>
                  <a:gs pos="0">
                    <a:schemeClr val="accent3">
                      <a:lumMod val="60000"/>
                    </a:schemeClr>
                  </a:gs>
                  <a:gs pos="100000">
                    <a:schemeClr val="accent3">
                      <a:lumMod val="60000"/>
                      <a:lumMod val="84000"/>
                    </a:schemeClr>
                  </a:gs>
                </a:gsLst>
                <a:lin ang="5400000" scaled="1"/>
              </a:gradFill>
              <a:ln>
                <a:noFill/>
              </a:ln>
              <a:effectLst>
                <a:outerShdw blurRad="76200" dir="18900000" sy="23000" kx="-1200000" algn="bl" rotWithShape="0">
                  <a:prstClr val="black">
                    <a:alpha val="20000"/>
                  </a:prstClr>
                </a:outerShdw>
              </a:effectLst>
            </c:spPr>
          </c:dPt>
          <c:dPt>
            <c:idx val="5"/>
            <c:invertIfNegative val="1"/>
            <c:bubble3D val="0"/>
            <c:spPr>
              <a:gradFill>
                <a:gsLst>
                  <a:gs pos="0">
                    <a:schemeClr val="accent5">
                      <a:lumMod val="60000"/>
                    </a:schemeClr>
                  </a:gs>
                  <a:gs pos="100000">
                    <a:schemeClr val="accent5">
                      <a:lumMod val="60000"/>
                      <a:lumMod val="84000"/>
                    </a:schemeClr>
                  </a:gs>
                </a:gsLst>
                <a:lin ang="5400000" scaled="1"/>
              </a:gradFill>
              <a:ln>
                <a:noFill/>
              </a:ln>
              <a:effectLst>
                <a:outerShdw blurRad="76200" dir="18900000" sy="23000" kx="-1200000" algn="bl" rotWithShape="0">
                  <a:prstClr val="black">
                    <a:alpha val="20000"/>
                  </a:prstClr>
                </a:outerShdw>
              </a:effectLst>
            </c:spPr>
          </c:dPt>
          <c:dPt>
            <c:idx val="6"/>
            <c:invertIfNegative val="1"/>
            <c:bubble3D val="0"/>
            <c:spPr>
              <a:gradFill>
                <a:gsLst>
                  <a:gs pos="0">
                    <a:schemeClr val="accent1">
                      <a:lumMod val="80000"/>
                      <a:lumOff val="20000"/>
                    </a:schemeClr>
                  </a:gs>
                  <a:gs pos="100000">
                    <a:schemeClr val="accent1">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dPt>
          <c:dPt>
            <c:idx val="7"/>
            <c:invertIfNegative val="1"/>
            <c:bubble3D val="0"/>
            <c:spPr>
              <a:gradFill>
                <a:gsLst>
                  <a:gs pos="0">
                    <a:schemeClr val="accent3">
                      <a:lumMod val="80000"/>
                      <a:lumOff val="20000"/>
                    </a:schemeClr>
                  </a:gs>
                  <a:gs pos="100000">
                    <a:schemeClr val="accent3">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dPt>
          <c:dPt>
            <c:idx val="8"/>
            <c:invertIfNegative val="1"/>
            <c:bubble3D val="0"/>
            <c:spPr>
              <a:gradFill>
                <a:gsLst>
                  <a:gs pos="0">
                    <a:schemeClr val="accent5">
                      <a:lumMod val="80000"/>
                      <a:lumOff val="20000"/>
                    </a:schemeClr>
                  </a:gs>
                  <a:gs pos="100000">
                    <a:schemeClr val="accent5">
                      <a:lumMod val="80000"/>
                      <a:lumOff val="20000"/>
                      <a:lumMod val="84000"/>
                    </a:schemeClr>
                  </a:gs>
                </a:gsLst>
                <a:lin ang="5400000" scaled="1"/>
              </a:gradFill>
              <a:ln>
                <a:noFill/>
              </a:ln>
              <a:effectLst>
                <a:outerShdw blurRad="76200" dir="18900000" sy="23000" kx="-1200000" algn="bl" rotWithShape="0">
                  <a:prstClr val="black">
                    <a:alpha val="20000"/>
                  </a:prstClr>
                </a:outerShdw>
              </a:effectLst>
            </c:spPr>
          </c:dPt>
          <c:dPt>
            <c:idx val="9"/>
            <c:invertIfNegative val="1"/>
            <c:bubble3D val="0"/>
            <c:spPr>
              <a:gradFill>
                <a:gsLst>
                  <a:gs pos="0">
                    <a:schemeClr val="accent1">
                      <a:lumMod val="80000"/>
                    </a:schemeClr>
                  </a:gs>
                  <a:gs pos="100000">
                    <a:schemeClr val="accent1">
                      <a:lumMod val="80000"/>
                      <a:lumMod val="84000"/>
                    </a:schemeClr>
                  </a:gs>
                </a:gsLst>
                <a:lin ang="5400000" scaled="1"/>
              </a:gradFill>
              <a:ln>
                <a:noFill/>
              </a:ln>
              <a:effectLst>
                <a:outerShdw blurRad="76200" dir="18900000" sy="23000" kx="-1200000" algn="bl" rotWithShape="0">
                  <a:prstClr val="black">
                    <a:alpha val="20000"/>
                  </a:prstClr>
                </a:outerShdw>
              </a:effectLst>
            </c:spPr>
          </c:dPt>
          <c:dPt>
            <c:idx val="10"/>
            <c:invertIfNegative val="1"/>
            <c:bubble3D val="0"/>
            <c:spPr>
              <a:gradFill>
                <a:gsLst>
                  <a:gs pos="0">
                    <a:schemeClr val="accent3">
                      <a:lumMod val="80000"/>
                    </a:schemeClr>
                  </a:gs>
                  <a:gs pos="100000">
                    <a:schemeClr val="accent3">
                      <a:lumMod val="80000"/>
                      <a:lumMod val="84000"/>
                    </a:schemeClr>
                  </a:gs>
                </a:gsLst>
                <a:lin ang="5400000" scaled="1"/>
              </a:gradFill>
              <a:ln>
                <a:noFill/>
              </a:ln>
              <a:effectLst>
                <a:outerShdw blurRad="76200" dir="18900000" sy="23000" kx="-1200000" algn="bl" rotWithShape="0">
                  <a:prstClr val="black">
                    <a:alpha val="20000"/>
                  </a:prstClr>
                </a:outerShdw>
              </a:effectLst>
            </c:spPr>
          </c:dPt>
          <c:dPt>
            <c:idx val="11"/>
            <c:invertIfNegative val="1"/>
            <c:bubble3D val="0"/>
            <c:spPr>
              <a:gradFill>
                <a:gsLst>
                  <a:gs pos="0">
                    <a:schemeClr val="accent5">
                      <a:lumMod val="80000"/>
                    </a:schemeClr>
                  </a:gs>
                  <a:gs pos="100000">
                    <a:schemeClr val="accent5">
                      <a:lumMod val="80000"/>
                      <a:lumMod val="84000"/>
                    </a:schemeClr>
                  </a:gs>
                </a:gsLst>
                <a:lin ang="5400000" scaled="1"/>
              </a:gradFill>
              <a:ln>
                <a:noFill/>
              </a:ln>
              <a:effectLst>
                <a:outerShdw blurRad="76200" dir="18900000" sy="23000" kx="-1200000" algn="bl" rotWithShape="0">
                  <a:prstClr val="black">
                    <a:alpha val="20000"/>
                  </a:prstClr>
                </a:outerShdw>
              </a:effectLst>
            </c:spPr>
          </c:dPt>
          <c:dPt>
            <c:idx val="12"/>
            <c:invertIfNegative val="1"/>
            <c:bubble3D val="0"/>
            <c:spPr>
              <a:gradFill>
                <a:gsLst>
                  <a:gs pos="0">
                    <a:schemeClr val="accent1">
                      <a:lumMod val="60000"/>
                      <a:lumOff val="40000"/>
                    </a:schemeClr>
                  </a:gs>
                  <a:gs pos="100000">
                    <a:schemeClr val="accent1">
                      <a:lumMod val="60000"/>
                      <a:lumOff val="40000"/>
                      <a:lumMod val="84000"/>
                    </a:schemeClr>
                  </a:gs>
                </a:gsLst>
                <a:lin ang="5400000" scaled="1"/>
              </a:gradFill>
              <a:ln>
                <a:noFill/>
              </a:ln>
              <a:effectLst>
                <a:outerShdw blurRad="76200" dir="18900000" sy="23000" kx="-1200000" algn="bl" rotWithShape="0">
                  <a:prstClr val="black">
                    <a:alpha val="20000"/>
                  </a:prstClr>
                </a:outerShdw>
              </a:effectLst>
            </c:spPr>
          </c:dPt>
          <c:dPt>
            <c:idx val="13"/>
            <c:invertIfNegative val="1"/>
            <c:bubble3D val="0"/>
            <c:spPr>
              <a:gradFill>
                <a:gsLst>
                  <a:gs pos="0">
                    <a:schemeClr val="accent3">
                      <a:lumMod val="60000"/>
                      <a:lumOff val="40000"/>
                    </a:schemeClr>
                  </a:gs>
                  <a:gs pos="100000">
                    <a:schemeClr val="accent3">
                      <a:lumMod val="60000"/>
                      <a:lumOff val="40000"/>
                      <a:lumMod val="84000"/>
                    </a:schemeClr>
                  </a:gs>
                </a:gsLst>
                <a:lin ang="5400000" scaled="1"/>
              </a:gradFill>
              <a:ln>
                <a:noFill/>
              </a:ln>
              <a:effectLst>
                <a:outerShdw blurRad="76200" dir="18900000" sy="23000" kx="-1200000" algn="bl" rotWithShape="0">
                  <a:prstClr val="black">
                    <a:alpha val="20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'[Aswini L.xlsx]Sheet1'!$B$2:$B$15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'[Aswini L.xlsx]Sheet1'!$C$2:$C$15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6DBB-764A-AD47-505F63001FFE}"/>
            </c:ext>
          </c:extLst>
        </c:ser>
        <c:dLbls>
          <c:dLblPos val="inEnd"/>
          <c:showLegendKey val="0"/>
          <c:showVal val="1"/>
          <c:showCatName val="0"/>
          <c:showSerName val="0"/>
          <c:showPercent val="0"/>
          <c:showBubbleSize val="0"/>
        </c:dLbls>
        <c:gapWidth val="41"/>
        <c:axId val="1391666539"/>
        <c:axId val="1994065864"/>
      </c:barChart>
      <c:catAx>
        <c:axId val="139166653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FirstName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994065864"/>
        <c:crosses val="autoZero"/>
        <c:auto val="1"/>
        <c:lblAlgn val="ctr"/>
        <c:lblOffset val="100"/>
        <c:noMultiLvlLbl val="1"/>
      </c:catAx>
      <c:valAx>
        <c:axId val="1994065864"/>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Current Employee Rating</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916665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1"/>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4-09-01T12:21:10.61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17621 6693 7 0</inkml:trace>
  <inkml:trace contextRef="#ctx0" brushRef="#br0" timeOffset="1">17991 8122 7 0</inkml:trace>
  <inkml:trace contextRef="#ctx0" brushRef="#br0" timeOffset="2">35825 5211 4 0,'-952'-396'3'0,"-1642"-769"-3"0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461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9517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374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461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4605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039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511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4701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110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233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102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91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60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54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715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518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094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8129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3698075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customXml" Target="../ink/ink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solidFill>
            <a:schemeClr val="tx1"/>
          </a:solid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STUDENT NAME: MONIKA R</a:t>
            </a:r>
          </a:p>
          <a:p>
            <a:r>
              <a:rPr lang="en-US" sz="2400" b="1" dirty="0">
                <a:solidFill>
                  <a:schemeClr val="bg1"/>
                </a:solidFill>
                <a:latin typeface="Times New Roman" panose="02020603050405020304" pitchFamily="18" charset="0"/>
                <a:cs typeface="Times New Roman" panose="02020603050405020304" pitchFamily="18" charset="0"/>
              </a:rPr>
              <a:t>REGISTERNO:asunm13332213331042041</a:t>
            </a:r>
            <a:endParaRPr lang="en-GB"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DEPARTMENT:</a:t>
            </a:r>
            <a:r>
              <a:rPr lang="en-GB" sz="2400" b="1" dirty="0">
                <a:solidFill>
                  <a:schemeClr val="bg1"/>
                </a:solidFill>
                <a:latin typeface="Times New Roman" panose="02020603050405020304" pitchFamily="18" charset="0"/>
                <a:cs typeface="Times New Roman" panose="02020603050405020304" pitchFamily="18" charset="0"/>
              </a:rPr>
              <a:t>COMMERCE</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COLLEGE: BHARATHI WOMEN’S COLLEGE</a:t>
            </a:r>
            <a:r>
              <a:rPr lang="en-US" sz="2400" dirty="0">
                <a:effectLst/>
              </a:rPr>
              <a:t>EXIT COURSE</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solidFill>
            <a:schemeClr val="accent1"/>
          </a:solid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96969693-601C-D0CB-92C2-8B3B925B1E4C}"/>
              </a:ext>
            </a:extLst>
          </p:cNvPr>
          <p:cNvGraphicFramePr>
            <a:graphicFrameLocks/>
          </p:cNvGraphicFramePr>
          <p:nvPr>
            <p:extLst>
              <p:ext uri="{D42A27DB-BD31-4B8C-83A1-F6EECF244321}">
                <p14:modId xmlns:p14="http://schemas.microsoft.com/office/powerpoint/2010/main" val="680513235"/>
              </p:ext>
            </p:extLst>
          </p:nvPr>
        </p:nvGraphicFramePr>
        <p:xfrm>
          <a:off x="1032602" y="1473122"/>
          <a:ext cx="8090099" cy="418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solidFill>
            <a:schemeClr val="accent1"/>
          </a:solid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solidFill>
            <a:schemeClr val="accent1"/>
          </a:solid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2677656"/>
          </a:xfrm>
          <a:prstGeom prst="rect">
            <a:avLst/>
          </a:prstGeom>
          <a:noFill/>
        </p:spPr>
        <p:txBody>
          <a:bodyPr wrap="square">
            <a:spAutoFit/>
          </a:bodyPr>
          <a:lstStyle/>
          <a:p>
            <a:r>
              <a:rPr lang="en-US" sz="2400" dirty="0">
                <a:latin typeface="Times New Roman" panose="02020603050405020304"/>
              </a:rPr>
              <a:t>Hamsaveni</a:t>
            </a:r>
          </a:p>
          <a:p>
            <a:r>
              <a:rPr lang="en-US" sz="2400" dirty="0">
                <a:latin typeface="Times New Roman" panose="02020603050405020304"/>
              </a:rPr>
              <a:t>Assistant professor</a:t>
            </a:r>
          </a:p>
          <a:p>
            <a:r>
              <a:rPr lang="en-US" sz="2400" dirty="0" err="1">
                <a:latin typeface="Times New Roman" panose="02020603050405020304"/>
              </a:rPr>
              <a:t>Bharathi</a:t>
            </a:r>
            <a:r>
              <a:rPr lang="en-US" sz="2400" dirty="0">
                <a:latin typeface="Times New Roman" panose="02020603050405020304"/>
              </a:rPr>
              <a:t>  women’s college</a:t>
            </a:r>
          </a:p>
          <a:p>
            <a:r>
              <a:rPr lang="en-US" sz="2400" dirty="0">
                <a:latin typeface="Times New Roman" panose="02020603050405020304"/>
              </a:rPr>
              <a:t>Chennai.</a:t>
            </a:r>
          </a:p>
          <a:p>
            <a:endParaRPr lang="en-US" sz="2400" dirty="0">
              <a:latin typeface="Times New Roman" panose="02020603050405020304"/>
            </a:endParaRPr>
          </a:p>
          <a:p>
            <a:endParaRPr lang="en-US" sz="2400" dirty="0">
              <a:latin typeface="Times New Roman" panose="02020603050405020304"/>
            </a:endParaRPr>
          </a:p>
          <a:p>
            <a:endParaRPr lang="en-GB" sz="2400" dirty="0">
              <a:latin typeface="Times New Roman" panose="02020603050405020304"/>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DE08397-0551-055C-351B-06D7862F6B93}"/>
                  </a:ext>
                </a:extLst>
              </p14:cNvPr>
              <p14:cNvContentPartPr/>
              <p14:nvPr/>
            </p14:nvContentPartPr>
            <p14:xfrm>
              <a:off x="6343560" y="1314000"/>
              <a:ext cx="6553800" cy="1610280"/>
            </p14:xfrm>
          </p:contentPart>
        </mc:Choice>
        <mc:Fallback xmlns="">
          <p:pic>
            <p:nvPicPr>
              <p:cNvPr id="3" name="Ink 2">
                <a:extLst>
                  <a:ext uri="{FF2B5EF4-FFF2-40B4-BE49-F238E27FC236}">
                    <a16:creationId xmlns:a16="http://schemas.microsoft.com/office/drawing/2014/main" id="{ADE08397-0551-055C-351B-06D7862F6B93}"/>
                  </a:ext>
                </a:extLst>
              </p:cNvPr>
              <p:cNvPicPr/>
              <p:nvPr/>
            </p:nvPicPr>
            <p:blipFill>
              <a:blip r:embed="rId3"/>
              <a:stretch>
                <a:fillRect/>
              </a:stretch>
            </p:blipFill>
            <p:spPr>
              <a:xfrm>
                <a:off x="6334200" y="1304640"/>
                <a:ext cx="6572520" cy="1629000"/>
              </a:xfrm>
              <a:prstGeom prst="rect">
                <a:avLst/>
              </a:prstGeom>
            </p:spPr>
          </p:pic>
        </mc:Fallback>
      </mc:AlternateContent>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372337" y="196314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604241"/>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5" y="1470153"/>
            <a:ext cx="8964281" cy="4173854"/>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solidFill>
            <a:schemeClr val="accent1"/>
          </a:solid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503161" y="1739347"/>
            <a:ext cx="5368971"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8" y="291546"/>
            <a:ext cx="8684432" cy="954107"/>
          </a:xfrm>
          <a:prstGeom prst="rect">
            <a:avLst/>
          </a:prstGeom>
          <a:solidFill>
            <a:schemeClr val="accent1"/>
          </a:solid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514706" y="1703851"/>
            <a:ext cx="7933556" cy="4401205"/>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solidFill>
            <a:schemeClr val="accent1"/>
          </a:solid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0" y="448235"/>
            <a:ext cx="6480736" cy="1569660"/>
          </a:xfrm>
          <a:prstGeom prst="rect">
            <a:avLst/>
          </a:prstGeom>
          <a:solidFill>
            <a:schemeClr val="accent1"/>
          </a:solidFill>
        </p:spPr>
        <p:txBody>
          <a:bodyPr wrap="square" rtlCol="0">
            <a:spAutoFit/>
          </a:bodyPr>
          <a:lstStyle/>
          <a:p>
            <a:endParaRPr lang="en-US" sz="3200" b="1" dirty="0">
              <a:latin typeface="Times New Roman" panose="02020603050405020304"/>
            </a:endParaRPr>
          </a:p>
          <a:p>
            <a:r>
              <a:rPr lang="en-US" sz="3200" b="1" dirty="0">
                <a:latin typeface="Times New Roman" panose="02020603050405020304"/>
              </a:rPr>
              <a:t>MODELING</a:t>
            </a:r>
          </a:p>
          <a:p>
            <a:endParaRPr lang="en-US" sz="3200" b="1" dirty="0">
              <a:latin typeface="Times New Roman" panose="02020603050405020304"/>
            </a:endParaRPr>
          </a:p>
        </p:txBody>
      </p:sp>
      <p:sp>
        <p:nvSpPr>
          <p:cNvPr id="5" name="TextBox 4">
            <a:extLst>
              <a:ext uri="{FF2B5EF4-FFF2-40B4-BE49-F238E27FC236}">
                <a16:creationId xmlns:a16="http://schemas.microsoft.com/office/drawing/2014/main" id="{33BE2C00-253F-A799-10A9-039BCAB0D1BB}"/>
              </a:ext>
            </a:extLst>
          </p:cNvPr>
          <p:cNvSpPr txBox="1"/>
          <p:nvPr/>
        </p:nvSpPr>
        <p:spPr>
          <a:xfrm>
            <a:off x="1804879" y="2017895"/>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Nandhini Lal bagadhur sasthri</cp:lastModifiedBy>
  <cp:revision>33</cp:revision>
  <dcterms:created xsi:type="dcterms:W3CDTF">2024-08-21T00:32:52Z</dcterms:created>
  <dcterms:modified xsi:type="dcterms:W3CDTF">2024-09-01T12:49:09Z</dcterms:modified>
</cp:coreProperties>
</file>