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9" r:id="rId2"/>
    <p:sldId id="271" r:id="rId3"/>
    <p:sldId id="272" r:id="rId4"/>
    <p:sldId id="257" r:id="rId5"/>
    <p:sldId id="258" r:id="rId6"/>
    <p:sldId id="263" r:id="rId7"/>
    <p:sldId id="262" r:id="rId8"/>
    <p:sldId id="261" r:id="rId9"/>
    <p:sldId id="264" r:id="rId10"/>
    <p:sldId id="265" r:id="rId11"/>
    <p:sldId id="267" r:id="rId12"/>
    <p:sldId id="266" r:id="rId13"/>
    <p:sldId id="260" r:id="rId14"/>
    <p:sldId id="25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D44AE2"/>
    <a:srgbClr val="E6E5A3"/>
    <a:srgbClr val="FFCC66"/>
    <a:srgbClr val="FDE2F3"/>
    <a:srgbClr val="F6F6C9"/>
    <a:srgbClr val="173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8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3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8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9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3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2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5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414CF0-F08A-41DB-9B17-0E54D4EB72C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0B09F4-DE62-451A-8F77-3F675CD5F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6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34D5A7-7158-A1FC-09A6-B819B29C7C03}"/>
              </a:ext>
            </a:extLst>
          </p:cNvPr>
          <p:cNvSpPr txBox="1"/>
          <p:nvPr/>
        </p:nvSpPr>
        <p:spPr>
          <a:xfrm>
            <a:off x="992777" y="3291840"/>
            <a:ext cx="7929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rgbClr val="E6E5A3"/>
                </a:solidFill>
              </a:rPr>
              <a:t>Atliq Hardware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D4EBF-60D6-202C-4900-B8EFF244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12" y="314598"/>
            <a:ext cx="1725386" cy="172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6FBF2-91A8-7218-20C0-C5B2CDF7D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80" y="693420"/>
            <a:ext cx="1148442" cy="11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4DC-8D43-D23A-0D8A-0FAB9F3A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3" y="143692"/>
            <a:ext cx="11821887" cy="1031965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7.  Get the complete report of the Gross sales amount for the customer  “Atliq  Exclusive”  for each month.  This analysis helps to  get an idea of low and  high-performing months and take strategic decisions.  The final report contains these columns: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BBB2A-02C1-CD90-2025-41558BC7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9" y="1332411"/>
            <a:ext cx="2820277" cy="5264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1B3EC-AC01-4816-F514-9EF1E95D9CDA}"/>
              </a:ext>
            </a:extLst>
          </p:cNvPr>
          <p:cNvSpPr txBox="1"/>
          <p:nvPr/>
        </p:nvSpPr>
        <p:spPr>
          <a:xfrm>
            <a:off x="4114942" y="916913"/>
            <a:ext cx="231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/>
                </a:solidFill>
              </a:rPr>
              <a:t>Month  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Year  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Gross sales Amount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71758-FD7D-CCE1-FF02-1865E4B436CF}"/>
              </a:ext>
            </a:extLst>
          </p:cNvPr>
          <p:cNvCxnSpPr>
            <a:cxnSpLocks/>
          </p:cNvCxnSpPr>
          <p:nvPr/>
        </p:nvCxnSpPr>
        <p:spPr>
          <a:xfrm>
            <a:off x="535577" y="4075611"/>
            <a:ext cx="316121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8A5972-606B-E4BB-5E5E-4DD12005D343}"/>
              </a:ext>
            </a:extLst>
          </p:cNvPr>
          <p:cNvSpPr txBox="1"/>
          <p:nvPr/>
        </p:nvSpPr>
        <p:spPr>
          <a:xfrm>
            <a:off x="4506686" y="2549769"/>
            <a:ext cx="158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FFFF"/>
                </a:solidFill>
              </a:rPr>
              <a:t>FY 2020</a:t>
            </a:r>
          </a:p>
          <a:p>
            <a:pPr algn="ctr"/>
            <a:r>
              <a:rPr lang="en-IN" sz="2400" dirty="0">
                <a:solidFill>
                  <a:srgbClr val="F6F6C9"/>
                </a:solidFill>
              </a:rPr>
              <a:t>79.5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13134-3CEA-DADE-7FE6-5A4F1F415A0A}"/>
              </a:ext>
            </a:extLst>
          </p:cNvPr>
          <p:cNvSpPr txBox="1"/>
          <p:nvPr/>
        </p:nvSpPr>
        <p:spPr>
          <a:xfrm>
            <a:off x="4506686" y="4953336"/>
            <a:ext cx="158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FFFF"/>
                </a:solidFill>
              </a:rPr>
              <a:t>FY 2021</a:t>
            </a:r>
          </a:p>
          <a:p>
            <a:pPr algn="ctr"/>
            <a:r>
              <a:rPr lang="en-IN" sz="2400" dirty="0">
                <a:solidFill>
                  <a:srgbClr val="F6F6C9"/>
                </a:solidFill>
              </a:rPr>
              <a:t>224.4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A8A43-F2F8-20EE-29C0-4919D78B7C5C}"/>
              </a:ext>
            </a:extLst>
          </p:cNvPr>
          <p:cNvSpPr txBox="1"/>
          <p:nvPr/>
        </p:nvSpPr>
        <p:spPr>
          <a:xfrm>
            <a:off x="7056700" y="2780601"/>
            <a:ext cx="4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6E5A3"/>
                </a:solidFill>
              </a:rPr>
              <a:t>FY 2020 : September 2019 – August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C03AC-539E-3098-26E4-A36ED38BDB99}"/>
              </a:ext>
            </a:extLst>
          </p:cNvPr>
          <p:cNvSpPr txBox="1"/>
          <p:nvPr/>
        </p:nvSpPr>
        <p:spPr>
          <a:xfrm>
            <a:off x="7056700" y="5184168"/>
            <a:ext cx="4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6E5A3"/>
                </a:solidFill>
              </a:rPr>
              <a:t>FY 2021 : September 2020 – August 2021</a:t>
            </a:r>
          </a:p>
        </p:txBody>
      </p:sp>
    </p:spTree>
    <p:extLst>
      <p:ext uri="{BB962C8B-B14F-4D97-AF65-F5344CB8AC3E}">
        <p14:creationId xmlns:p14="http://schemas.microsoft.com/office/powerpoint/2010/main" val="203086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9DA94-A652-C38D-F43B-72EF85D7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743766"/>
            <a:ext cx="11172825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ADF3E-206F-54D0-12BD-8EB8407DF71A}"/>
              </a:ext>
            </a:extLst>
          </p:cNvPr>
          <p:cNvSpPr txBox="1"/>
          <p:nvPr/>
        </p:nvSpPr>
        <p:spPr>
          <a:xfrm>
            <a:off x="1497874" y="5016138"/>
            <a:ext cx="919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C66"/>
                </a:solidFill>
              </a:rPr>
              <a:t>   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6E5A3"/>
                </a:solidFill>
              </a:rPr>
              <a:t>Lowest Sale happened in </a:t>
            </a:r>
            <a:r>
              <a:rPr lang="en-IN" dirty="0">
                <a:solidFill>
                  <a:srgbClr val="00FFFF"/>
                </a:solidFill>
              </a:rPr>
              <a:t>March 2020 </a:t>
            </a:r>
            <a:r>
              <a:rPr lang="en-IN" dirty="0">
                <a:solidFill>
                  <a:srgbClr val="E6E5A3"/>
                </a:solidFill>
              </a:rPr>
              <a:t>and Highest Sale happened in </a:t>
            </a:r>
            <a:r>
              <a:rPr lang="en-IN" dirty="0">
                <a:solidFill>
                  <a:srgbClr val="00FFFF"/>
                </a:solidFill>
              </a:rPr>
              <a:t>November 2021</a:t>
            </a:r>
            <a:r>
              <a:rPr lang="en-IN" dirty="0">
                <a:solidFill>
                  <a:srgbClr val="E6E5A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6E5A3"/>
                </a:solidFill>
              </a:rPr>
              <a:t>Sale started </a:t>
            </a:r>
            <a:r>
              <a:rPr lang="en-IN" dirty="0">
                <a:solidFill>
                  <a:srgbClr val="00FFFF"/>
                </a:solidFill>
              </a:rPr>
              <a:t>increasing </a:t>
            </a:r>
            <a:r>
              <a:rPr lang="en-IN" dirty="0">
                <a:solidFill>
                  <a:srgbClr val="E6E5A3"/>
                </a:solidFill>
              </a:rPr>
              <a:t>from the Start of the FY 2021.</a:t>
            </a:r>
          </a:p>
        </p:txBody>
      </p:sp>
    </p:spTree>
    <p:extLst>
      <p:ext uri="{BB962C8B-B14F-4D97-AF65-F5344CB8AC3E}">
        <p14:creationId xmlns:p14="http://schemas.microsoft.com/office/powerpoint/2010/main" val="319565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D50-34DD-6F49-3304-6E9C1AC6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09006"/>
            <a:ext cx="11795760" cy="888274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8.  In which quarter of 2020, got the maximum total_sold_quantity? The final  output contains these fields sorted by the total_sold_quantity,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CE6D-D082-4D2A-BA87-A09233BC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52" y="2320856"/>
            <a:ext cx="2369274" cy="1275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BB0AB-FC79-D9CA-2D99-0FB13CF8ED9A}"/>
              </a:ext>
            </a:extLst>
          </p:cNvPr>
          <p:cNvSpPr txBox="1"/>
          <p:nvPr/>
        </p:nvSpPr>
        <p:spPr>
          <a:xfrm>
            <a:off x="4045131" y="747988"/>
            <a:ext cx="205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Quarter  total_sold_quantity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051A7-7E8F-FBAD-D65B-46A4F7DB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98" y="1585211"/>
            <a:ext cx="3295650" cy="3448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2D871-212F-6BA2-0D5D-E8E9C2490476}"/>
              </a:ext>
            </a:extLst>
          </p:cNvPr>
          <p:cNvSpPr txBox="1"/>
          <p:nvPr/>
        </p:nvSpPr>
        <p:spPr>
          <a:xfrm>
            <a:off x="862148" y="4493623"/>
            <a:ext cx="52338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C66"/>
                </a:solidFill>
              </a:rPr>
              <a:t>   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6F6C9"/>
                </a:solidFill>
              </a:rPr>
              <a:t>In </a:t>
            </a:r>
            <a:r>
              <a:rPr lang="en-IN" dirty="0">
                <a:solidFill>
                  <a:srgbClr val="00FFFF"/>
                </a:solidFill>
              </a:rPr>
              <a:t>Quarter 1</a:t>
            </a:r>
            <a:r>
              <a:rPr lang="en-IN" dirty="0">
                <a:solidFill>
                  <a:srgbClr val="F6F6C9"/>
                </a:solidFill>
              </a:rPr>
              <a:t> highest products have sold, while in </a:t>
            </a:r>
            <a:r>
              <a:rPr lang="en-IN" dirty="0">
                <a:solidFill>
                  <a:srgbClr val="00FFFF"/>
                </a:solidFill>
              </a:rPr>
              <a:t>Quarter 3</a:t>
            </a:r>
            <a:r>
              <a:rPr lang="en-IN" dirty="0">
                <a:solidFill>
                  <a:srgbClr val="F6F6C9"/>
                </a:solidFill>
              </a:rPr>
              <a:t> least products have sold in </a:t>
            </a:r>
            <a:r>
              <a:rPr lang="en-IN" dirty="0">
                <a:solidFill>
                  <a:srgbClr val="00FFFF"/>
                </a:solidFill>
              </a:rPr>
              <a:t>FY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6F6C9"/>
                </a:solidFill>
              </a:rPr>
              <a:t>Quarter 1 account the </a:t>
            </a:r>
            <a:r>
              <a:rPr lang="en-IN" dirty="0">
                <a:solidFill>
                  <a:srgbClr val="00FFFF"/>
                </a:solidFill>
              </a:rPr>
              <a:t>34.4%</a:t>
            </a:r>
            <a:r>
              <a:rPr lang="en-IN" dirty="0">
                <a:solidFill>
                  <a:srgbClr val="F6F6C9"/>
                </a:solidFill>
              </a:rPr>
              <a:t> of the total sold quantity in </a:t>
            </a:r>
            <a:r>
              <a:rPr lang="en-IN" dirty="0">
                <a:solidFill>
                  <a:srgbClr val="00FFFF"/>
                </a:solidFill>
              </a:rPr>
              <a:t>FY 2020</a:t>
            </a:r>
            <a:r>
              <a:rPr lang="en-IN" dirty="0">
                <a:solidFill>
                  <a:srgbClr val="F6F6C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86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409B-2182-6B5C-AA20-7AA96EC3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6" y="278804"/>
            <a:ext cx="11639007" cy="972264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9.  Which channel helped to bring more gross sales in the fiscal year 2021  and the percentage of contribution?  The final output  contains these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79D6D-C712-D8D5-34E5-D4881270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6" y="3056709"/>
            <a:ext cx="4420526" cy="1226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9C39E-AF57-EBF8-CE91-D3547D224E00}"/>
              </a:ext>
            </a:extLst>
          </p:cNvPr>
          <p:cNvSpPr txBox="1"/>
          <p:nvPr/>
        </p:nvSpPr>
        <p:spPr>
          <a:xfrm>
            <a:off x="3145509" y="1120440"/>
            <a:ext cx="252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channel  gross_sales_mln  percentage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8F08B-81A0-3ABB-2913-18578D37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28" y="2189066"/>
            <a:ext cx="3819525" cy="296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A9F79-AC70-43AC-2733-E4C3C13CB81E}"/>
              </a:ext>
            </a:extLst>
          </p:cNvPr>
          <p:cNvSpPr txBox="1"/>
          <p:nvPr/>
        </p:nvSpPr>
        <p:spPr>
          <a:xfrm>
            <a:off x="7073127" y="1458995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E6E5A3"/>
                </a:solidFill>
              </a:rPr>
              <a:t>Contribution % and Gross Sale by </a:t>
            </a:r>
            <a:r>
              <a:rPr lang="en-IN" sz="1600" dirty="0">
                <a:solidFill>
                  <a:srgbClr val="00FFFF"/>
                </a:solidFill>
              </a:rPr>
              <a:t>Channels</a:t>
            </a:r>
            <a:r>
              <a:rPr lang="en-IN" sz="1600" dirty="0">
                <a:solidFill>
                  <a:srgbClr val="E6E5A3"/>
                </a:solidFill>
              </a:rPr>
              <a:t> in </a:t>
            </a:r>
            <a:r>
              <a:rPr lang="en-IN" sz="1600" dirty="0">
                <a:solidFill>
                  <a:srgbClr val="00FFFF"/>
                </a:solidFill>
              </a:rPr>
              <a:t>FY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266AE-5A8E-1139-1649-3E1FEAA4B08A}"/>
              </a:ext>
            </a:extLst>
          </p:cNvPr>
          <p:cNvSpPr txBox="1"/>
          <p:nvPr/>
        </p:nvSpPr>
        <p:spPr>
          <a:xfrm>
            <a:off x="935246" y="4681085"/>
            <a:ext cx="51467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C66"/>
                </a:solidFill>
              </a:rPr>
              <a:t>Insight :</a:t>
            </a:r>
          </a:p>
          <a:p>
            <a:r>
              <a:rPr lang="en-IN" dirty="0">
                <a:solidFill>
                  <a:srgbClr val="00FFFF"/>
                </a:solidFill>
              </a:rPr>
              <a:t>Retailers</a:t>
            </a:r>
            <a:r>
              <a:rPr lang="en-IN" dirty="0">
                <a:solidFill>
                  <a:srgbClr val="E6E5A3"/>
                </a:solidFill>
              </a:rPr>
              <a:t> are bringing the </a:t>
            </a:r>
            <a:r>
              <a:rPr lang="en-IN" dirty="0">
                <a:solidFill>
                  <a:srgbClr val="00FFFF"/>
                </a:solidFill>
              </a:rPr>
              <a:t>Maximum sale </a:t>
            </a:r>
            <a:r>
              <a:rPr lang="en-IN" dirty="0">
                <a:solidFill>
                  <a:srgbClr val="E6E5A3"/>
                </a:solidFill>
              </a:rPr>
              <a:t>while </a:t>
            </a:r>
            <a:r>
              <a:rPr lang="en-IN" dirty="0">
                <a:solidFill>
                  <a:srgbClr val="00FFFF"/>
                </a:solidFill>
              </a:rPr>
              <a:t>Distributors</a:t>
            </a:r>
            <a:r>
              <a:rPr lang="en-IN" dirty="0">
                <a:solidFill>
                  <a:srgbClr val="E6E5A3"/>
                </a:solidFill>
              </a:rPr>
              <a:t> are bringing the </a:t>
            </a:r>
            <a:r>
              <a:rPr lang="en-IN" dirty="0">
                <a:solidFill>
                  <a:srgbClr val="00FFFF"/>
                </a:solidFill>
              </a:rPr>
              <a:t>Least sale </a:t>
            </a:r>
            <a:r>
              <a:rPr lang="en-IN" dirty="0">
                <a:solidFill>
                  <a:srgbClr val="E6E5A3"/>
                </a:solidFill>
              </a:rPr>
              <a:t>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8252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FE3-94FF-544A-9F97-D46D74CE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209006"/>
            <a:ext cx="11560628" cy="1005840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10.  Get the Top 3 products in each division that have a high  total_sold_quantity in the fiscal_year 2021? The final output contains these 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7964-DC91-FB28-F66C-55329D06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11" y="2400228"/>
            <a:ext cx="7032578" cy="2539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7293A-1816-6DD5-2E9A-DDA9CE2C20A8}"/>
              </a:ext>
            </a:extLst>
          </p:cNvPr>
          <p:cNvSpPr txBox="1"/>
          <p:nvPr/>
        </p:nvSpPr>
        <p:spPr>
          <a:xfrm>
            <a:off x="4542306" y="836813"/>
            <a:ext cx="299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/>
                </a:solidFill>
              </a:rPr>
              <a:t>division  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product_code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Product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total_sold_quantity  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rank_order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93556-51A2-EF95-ACEC-D83642813A5D}"/>
              </a:ext>
            </a:extLst>
          </p:cNvPr>
          <p:cNvSpPr txBox="1"/>
          <p:nvPr/>
        </p:nvSpPr>
        <p:spPr>
          <a:xfrm>
            <a:off x="1920240" y="5086408"/>
            <a:ext cx="87521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C66"/>
                </a:solidFill>
              </a:rPr>
              <a:t>   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6E5A3"/>
                </a:solidFill>
              </a:rPr>
              <a:t>In Division </a:t>
            </a:r>
            <a:r>
              <a:rPr lang="en-IN" dirty="0">
                <a:solidFill>
                  <a:srgbClr val="00FFFF"/>
                </a:solidFill>
              </a:rPr>
              <a:t>N&amp;S’s </a:t>
            </a:r>
            <a:r>
              <a:rPr lang="en-IN" dirty="0">
                <a:solidFill>
                  <a:srgbClr val="E6E5A3"/>
                </a:solidFill>
              </a:rPr>
              <a:t>products are </a:t>
            </a:r>
            <a:r>
              <a:rPr lang="en-IN" dirty="0">
                <a:solidFill>
                  <a:srgbClr val="00FFFF"/>
                </a:solidFill>
              </a:rPr>
              <a:t>selling more </a:t>
            </a:r>
            <a:r>
              <a:rPr lang="en-IN" dirty="0">
                <a:solidFill>
                  <a:srgbClr val="E6E5A3"/>
                </a:solidFill>
              </a:rPr>
              <a:t>than the other Two Divisions.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6E5A3"/>
                </a:solidFill>
              </a:rPr>
              <a:t>Same Product with different Product code are appearing </a:t>
            </a:r>
            <a:r>
              <a:rPr lang="en-IN" dirty="0">
                <a:solidFill>
                  <a:srgbClr val="00FFFF"/>
                </a:solidFill>
              </a:rPr>
              <a:t>more than once </a:t>
            </a:r>
            <a:r>
              <a:rPr lang="en-IN" dirty="0">
                <a:solidFill>
                  <a:srgbClr val="E6E5A3"/>
                </a:solidFill>
              </a:rPr>
              <a:t>in Top 3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327366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04C8B5-A8C9-35F2-04D7-3901622F926A}"/>
              </a:ext>
            </a:extLst>
          </p:cNvPr>
          <p:cNvSpPr txBox="1"/>
          <p:nvPr/>
        </p:nvSpPr>
        <p:spPr>
          <a:xfrm>
            <a:off x="1144088" y="3557301"/>
            <a:ext cx="19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C66"/>
                </a:solidFill>
              </a:rPr>
              <a:t>Division N &amp;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6F1F7-55D3-6594-FA1D-CD2F5E962CC2}"/>
              </a:ext>
            </a:extLst>
          </p:cNvPr>
          <p:cNvSpPr txBox="1"/>
          <p:nvPr/>
        </p:nvSpPr>
        <p:spPr>
          <a:xfrm>
            <a:off x="5185954" y="3004423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C66"/>
                </a:solidFill>
              </a:rPr>
              <a:t>Division P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715E7-6FC4-AE4F-07D4-59A870127443}"/>
              </a:ext>
            </a:extLst>
          </p:cNvPr>
          <p:cNvSpPr txBox="1"/>
          <p:nvPr/>
        </p:nvSpPr>
        <p:spPr>
          <a:xfrm>
            <a:off x="9229860" y="3495523"/>
            <a:ext cx="18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C66"/>
                </a:solidFill>
              </a:rPr>
              <a:t>Division PC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222D2C-6B49-AB5C-3D6C-6219BFEC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8" y="344805"/>
            <a:ext cx="3448050" cy="304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04AAFD-EC3E-A0D3-20E0-90928DE6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3429000"/>
            <a:ext cx="3400425" cy="3019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BE8173-069C-649D-EA52-61FE8FE72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2" y="344805"/>
            <a:ext cx="3467100" cy="3028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F8CDE-AAB8-B69C-E116-62FEC92D7F2B}"/>
              </a:ext>
            </a:extLst>
          </p:cNvPr>
          <p:cNvSpPr txBox="1"/>
          <p:nvPr/>
        </p:nvSpPr>
        <p:spPr>
          <a:xfrm>
            <a:off x="848560" y="1530251"/>
            <a:ext cx="4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1st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30684-9157-78F9-D50D-4995696878A7}"/>
              </a:ext>
            </a:extLst>
          </p:cNvPr>
          <p:cNvSpPr txBox="1"/>
          <p:nvPr/>
        </p:nvSpPr>
        <p:spPr>
          <a:xfrm>
            <a:off x="4824004" y="4644241"/>
            <a:ext cx="4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1B8E1-7D36-4443-16E9-67F91A790C20}"/>
              </a:ext>
            </a:extLst>
          </p:cNvPr>
          <p:cNvSpPr txBox="1"/>
          <p:nvPr/>
        </p:nvSpPr>
        <p:spPr>
          <a:xfrm>
            <a:off x="8969146" y="1378931"/>
            <a:ext cx="45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1st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732BC-5E72-4CB4-48EB-270B77D549EB}"/>
              </a:ext>
            </a:extLst>
          </p:cNvPr>
          <p:cNvSpPr txBox="1"/>
          <p:nvPr/>
        </p:nvSpPr>
        <p:spPr>
          <a:xfrm>
            <a:off x="1881312" y="1520726"/>
            <a:ext cx="51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2nd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5D677-C59C-E5DD-28E1-CAB411E48C99}"/>
              </a:ext>
            </a:extLst>
          </p:cNvPr>
          <p:cNvSpPr txBox="1"/>
          <p:nvPr/>
        </p:nvSpPr>
        <p:spPr>
          <a:xfrm>
            <a:off x="5839358" y="4649135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2nd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B8DF1-CEAB-A918-D103-02E4F0F85F77}"/>
              </a:ext>
            </a:extLst>
          </p:cNvPr>
          <p:cNvSpPr txBox="1"/>
          <p:nvPr/>
        </p:nvSpPr>
        <p:spPr>
          <a:xfrm>
            <a:off x="9882245" y="1406413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2nd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10CDD-A751-1F08-FBF0-6B31C20B8658}"/>
              </a:ext>
            </a:extLst>
          </p:cNvPr>
          <p:cNvSpPr txBox="1"/>
          <p:nvPr/>
        </p:nvSpPr>
        <p:spPr>
          <a:xfrm>
            <a:off x="2871105" y="1548208"/>
            <a:ext cx="4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3rd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1E8BE-8A50-63FA-3E0D-6E1B8AA79610}"/>
              </a:ext>
            </a:extLst>
          </p:cNvPr>
          <p:cNvSpPr txBox="1"/>
          <p:nvPr/>
        </p:nvSpPr>
        <p:spPr>
          <a:xfrm>
            <a:off x="6846568" y="4638105"/>
            <a:ext cx="4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3rd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AD17B-F116-5F19-6F4B-8487A2A4B185}"/>
              </a:ext>
            </a:extLst>
          </p:cNvPr>
          <p:cNvSpPr txBox="1"/>
          <p:nvPr/>
        </p:nvSpPr>
        <p:spPr>
          <a:xfrm>
            <a:off x="10851572" y="1378931"/>
            <a:ext cx="4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DE2F3"/>
                </a:solidFill>
              </a:rPr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29171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BAE37-1716-0FB8-67B4-991EAA7A5D8B}"/>
              </a:ext>
            </a:extLst>
          </p:cNvPr>
          <p:cNvSpPr txBox="1"/>
          <p:nvPr/>
        </p:nvSpPr>
        <p:spPr>
          <a:xfrm>
            <a:off x="5013542" y="626301"/>
            <a:ext cx="216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3DD5-2BA3-4E4F-1323-78989B14752B}"/>
              </a:ext>
            </a:extLst>
          </p:cNvPr>
          <p:cNvSpPr txBox="1"/>
          <p:nvPr/>
        </p:nvSpPr>
        <p:spPr>
          <a:xfrm>
            <a:off x="688932" y="2079321"/>
            <a:ext cx="10434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FFFF"/>
                </a:solidFill>
                <a:effectLst/>
              </a:rPr>
              <a:t>Atliq Hardware </a:t>
            </a:r>
            <a:r>
              <a:rPr lang="en-IN" sz="2400" b="0" i="0" dirty="0">
                <a:solidFill>
                  <a:srgbClr val="E6E5A3"/>
                </a:solidFill>
                <a:effectLst/>
              </a:rPr>
              <a:t>(imaginary company) is one of the leading computer hardware producers in India and well expanded in other countries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6E5A3"/>
                </a:solidFill>
                <a:effectLst/>
              </a:rPr>
              <a:t>Nevertheless, the management noticed that they </a:t>
            </a:r>
            <a:r>
              <a:rPr lang="en-IN" sz="2400" b="0" i="0" dirty="0">
                <a:solidFill>
                  <a:srgbClr val="00FFFF"/>
                </a:solidFill>
                <a:effectLst/>
              </a:rPr>
              <a:t>do not have sufficient insights</a:t>
            </a:r>
            <a:r>
              <a:rPr lang="en-IN" sz="2400" b="0" i="0" dirty="0">
                <a:solidFill>
                  <a:srgbClr val="E6E5A3"/>
                </a:solidFill>
                <a:effectLst/>
              </a:rPr>
              <a:t> to make prompt, wise and data informed decisions.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E6E5A3"/>
                </a:solidFill>
              </a:rPr>
              <a:t>Plan to </a:t>
            </a:r>
            <a:r>
              <a:rPr lang="en-IN" sz="2400" b="0" i="0" dirty="0">
                <a:solidFill>
                  <a:srgbClr val="00FFFF"/>
                </a:solidFill>
                <a:effectLst/>
              </a:rPr>
              <a:t>expand</a:t>
            </a:r>
            <a:r>
              <a:rPr lang="en-IN" sz="2400" b="0" i="0" dirty="0">
                <a:solidFill>
                  <a:srgbClr val="E6E5A3"/>
                </a:solidFill>
                <a:effectLst/>
              </a:rPr>
              <a:t> their data analytics team by adding junior data analysts.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E6E5A3"/>
                </a:solidFill>
              </a:rPr>
              <a:t>To assess candidates, </a:t>
            </a:r>
            <a:r>
              <a:rPr lang="en-IN" sz="2400" dirty="0">
                <a:solidFill>
                  <a:srgbClr val="00FFFF"/>
                </a:solidFill>
              </a:rPr>
              <a:t>Data analytics director</a:t>
            </a:r>
            <a:r>
              <a:rPr lang="en-IN" sz="2400" dirty="0">
                <a:solidFill>
                  <a:srgbClr val="E6E5A3"/>
                </a:solidFill>
              </a:rPr>
              <a:t>, </a:t>
            </a:r>
            <a:r>
              <a:rPr lang="en-IN" sz="2400" dirty="0">
                <a:solidFill>
                  <a:srgbClr val="00B0F0"/>
                </a:solidFill>
              </a:rPr>
              <a:t>Tony Sharma </a:t>
            </a:r>
            <a:r>
              <a:rPr lang="en-IN" sz="2400" dirty="0">
                <a:solidFill>
                  <a:srgbClr val="E6E5A3"/>
                </a:solidFill>
              </a:rPr>
              <a:t>plans to conduct a </a:t>
            </a:r>
            <a:r>
              <a:rPr lang="en-IN" sz="2400" dirty="0">
                <a:solidFill>
                  <a:srgbClr val="00FFFF"/>
                </a:solidFill>
              </a:rPr>
              <a:t>SQL challenge </a:t>
            </a:r>
            <a:r>
              <a:rPr lang="en-IN" sz="2400" dirty="0">
                <a:solidFill>
                  <a:srgbClr val="E6E5A3"/>
                </a:solidFill>
              </a:rPr>
              <a:t>to evaluate both tech and soft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E6E5A3"/>
                </a:solidFill>
              </a:rPr>
              <a:t>The company seeks insights for </a:t>
            </a:r>
            <a:r>
              <a:rPr lang="en-IN" sz="2400" dirty="0">
                <a:solidFill>
                  <a:srgbClr val="00FFFF"/>
                </a:solidFill>
              </a:rPr>
              <a:t>10 ad hoc </a:t>
            </a:r>
            <a:r>
              <a:rPr lang="en-IN" sz="2400" dirty="0">
                <a:solidFill>
                  <a:srgbClr val="E6E5A3"/>
                </a:solidFill>
              </a:rPr>
              <a:t>requests.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FFFF"/>
                </a:solidFill>
              </a:rPr>
              <a:t>Tools</a:t>
            </a:r>
            <a:r>
              <a:rPr lang="en-IN" sz="2400" dirty="0">
                <a:solidFill>
                  <a:srgbClr val="E6E5A3"/>
                </a:solidFill>
              </a:rPr>
              <a:t> : Used </a:t>
            </a:r>
            <a:r>
              <a:rPr lang="en-IN" sz="2400" dirty="0">
                <a:solidFill>
                  <a:srgbClr val="00FFFF"/>
                </a:solidFill>
              </a:rPr>
              <a:t>MySQL </a:t>
            </a:r>
            <a:r>
              <a:rPr lang="en-IN" sz="2400" dirty="0">
                <a:solidFill>
                  <a:srgbClr val="E6E5A3"/>
                </a:solidFill>
              </a:rPr>
              <a:t>for</a:t>
            </a:r>
            <a:r>
              <a:rPr lang="en-IN" sz="2400" dirty="0">
                <a:solidFill>
                  <a:srgbClr val="00FFFF"/>
                </a:solidFill>
              </a:rPr>
              <a:t> ad hoc </a:t>
            </a:r>
            <a:r>
              <a:rPr lang="en-IN" sz="2400" dirty="0">
                <a:solidFill>
                  <a:srgbClr val="E6E5A3"/>
                </a:solidFill>
              </a:rPr>
              <a:t>requests and </a:t>
            </a:r>
            <a:r>
              <a:rPr lang="en-IN" sz="2400" dirty="0">
                <a:solidFill>
                  <a:srgbClr val="00FFFF"/>
                </a:solidFill>
              </a:rPr>
              <a:t>Power BI </a:t>
            </a:r>
            <a:r>
              <a:rPr lang="en-IN" sz="2400" dirty="0">
                <a:solidFill>
                  <a:srgbClr val="E6E5A3"/>
                </a:solidFill>
              </a:rPr>
              <a:t>for</a:t>
            </a:r>
            <a:r>
              <a:rPr lang="en-IN" sz="2400" dirty="0">
                <a:solidFill>
                  <a:srgbClr val="00FFFF"/>
                </a:solidFill>
              </a:rPr>
              <a:t> Level 1 </a:t>
            </a:r>
            <a:r>
              <a:rPr lang="en-IN" sz="2400" dirty="0">
                <a:solidFill>
                  <a:srgbClr val="E6E5A3"/>
                </a:solidFill>
              </a:rPr>
              <a:t>Analysis</a:t>
            </a:r>
            <a:r>
              <a:rPr lang="en-IN" sz="2400" dirty="0">
                <a:solidFill>
                  <a:srgbClr val="00FFFF"/>
                </a:solidFill>
              </a:rPr>
              <a:t> </a:t>
            </a:r>
            <a:r>
              <a:rPr lang="en-IN" sz="2400" dirty="0">
                <a:solidFill>
                  <a:srgbClr val="E6E5A3"/>
                </a:solidFill>
              </a:rPr>
              <a:t>to gain the better overall insights of all segments. </a:t>
            </a:r>
            <a:endParaRPr lang="en-IN" sz="24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24D05-7AAA-9E11-0381-4AED9326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775" y="359538"/>
            <a:ext cx="7701158" cy="6138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7386D-940D-E110-A129-F76AC9ED9408}"/>
              </a:ext>
            </a:extLst>
          </p:cNvPr>
          <p:cNvSpPr txBox="1"/>
          <p:nvPr/>
        </p:nvSpPr>
        <p:spPr>
          <a:xfrm>
            <a:off x="9031266" y="1528175"/>
            <a:ext cx="28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Data 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08AB3-B966-CA8C-1081-59A59268B4FA}"/>
              </a:ext>
            </a:extLst>
          </p:cNvPr>
          <p:cNvSpPr txBox="1"/>
          <p:nvPr/>
        </p:nvSpPr>
        <p:spPr>
          <a:xfrm>
            <a:off x="8818323" y="2793304"/>
            <a:ext cx="309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Few additional calculated columns and calculative measures are created using </a:t>
            </a:r>
            <a:r>
              <a:rPr lang="en-IN" sz="2000" dirty="0">
                <a:solidFill>
                  <a:srgbClr val="00FFFF"/>
                </a:solidFill>
              </a:rPr>
              <a:t>DAX</a:t>
            </a:r>
            <a:r>
              <a:rPr lang="en-IN" sz="2000" dirty="0"/>
              <a:t> in Power BI</a:t>
            </a:r>
          </a:p>
        </p:txBody>
      </p:sp>
    </p:spTree>
    <p:extLst>
      <p:ext uri="{BB962C8B-B14F-4D97-AF65-F5344CB8AC3E}">
        <p14:creationId xmlns:p14="http://schemas.microsoft.com/office/powerpoint/2010/main" val="30109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EF9C-1CDE-7B38-6FA1-723512A8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30479"/>
            <a:ext cx="11756571" cy="1071154"/>
          </a:xfrm>
        </p:spPr>
        <p:txBody>
          <a:bodyPr>
            <a:normAutofit/>
          </a:bodyPr>
          <a:lstStyle/>
          <a:p>
            <a:pPr algn="l"/>
            <a:r>
              <a:rPr lang="en-IN" sz="2300" dirty="0"/>
              <a:t>1. Provide the list of markets in which customer  "Atliq  Exclusive"  operates its  business in the  APAC  region.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C1F2C-E089-B25B-8871-098CF8E9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" t="4076" r="713" b="6113"/>
          <a:stretch/>
        </p:blipFill>
        <p:spPr>
          <a:xfrm>
            <a:off x="0" y="1101633"/>
            <a:ext cx="12192000" cy="57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5055907-B237-5B9C-6E71-B8697A62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67" y="2019300"/>
            <a:ext cx="2733675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8943E8-E7D2-D10A-C3B9-DBF222C9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8" y="230173"/>
            <a:ext cx="11191864" cy="970450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 2.  What is the percentage of unique product increase in 2021 vs. 2020? The  final output contains these fields,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58895-E291-DFE2-D293-093113FF1232}"/>
              </a:ext>
            </a:extLst>
          </p:cNvPr>
          <p:cNvSpPr/>
          <p:nvPr/>
        </p:nvSpPr>
        <p:spPr>
          <a:xfrm>
            <a:off x="9249005" y="2492682"/>
            <a:ext cx="125260" cy="585317"/>
          </a:xfrm>
          <a:prstGeom prst="rect">
            <a:avLst/>
          </a:prstGeom>
          <a:solidFill>
            <a:srgbClr val="173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E7521-2B48-475C-6E70-2762644D4AA3}"/>
              </a:ext>
            </a:extLst>
          </p:cNvPr>
          <p:cNvCxnSpPr>
            <a:cxnSpLocks/>
          </p:cNvCxnSpPr>
          <p:nvPr/>
        </p:nvCxnSpPr>
        <p:spPr>
          <a:xfrm>
            <a:off x="7361304" y="2868765"/>
            <a:ext cx="17325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D6FEE-52CA-9C29-50B5-0C09C9E0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88" y="3077999"/>
            <a:ext cx="4546687" cy="522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6D458F-B7DE-1384-ED6C-24EBBFAE2BFD}"/>
              </a:ext>
            </a:extLst>
          </p:cNvPr>
          <p:cNvSpPr txBox="1"/>
          <p:nvPr/>
        </p:nvSpPr>
        <p:spPr>
          <a:xfrm>
            <a:off x="4489253" y="738958"/>
            <a:ext cx="239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unique_products_2020  unique_products_2021  percentage_chg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F76A5-6492-CA11-0A1A-0A3A41A73137}"/>
              </a:ext>
            </a:extLst>
          </p:cNvPr>
          <p:cNvSpPr txBox="1"/>
          <p:nvPr/>
        </p:nvSpPr>
        <p:spPr>
          <a:xfrm>
            <a:off x="5931795" y="2607155"/>
            <a:ext cx="141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Percentage Change </a:t>
            </a:r>
            <a:r>
              <a:rPr lang="en-IN" sz="1400" dirty="0">
                <a:solidFill>
                  <a:srgbClr val="00FFFF"/>
                </a:solidFill>
              </a:rPr>
              <a:t>36.33%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51A7A-AF62-3198-7353-85179139D134}"/>
              </a:ext>
            </a:extLst>
          </p:cNvPr>
          <p:cNvSpPr txBox="1"/>
          <p:nvPr/>
        </p:nvSpPr>
        <p:spPr>
          <a:xfrm>
            <a:off x="2625634" y="5212080"/>
            <a:ext cx="7158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C66"/>
                </a:solidFill>
              </a:rPr>
              <a:t>Insight:</a:t>
            </a:r>
          </a:p>
          <a:p>
            <a:r>
              <a:rPr lang="en-IN" dirty="0">
                <a:solidFill>
                  <a:srgbClr val="F6F6C9"/>
                </a:solidFill>
              </a:rPr>
              <a:t>In 2021 Demand of products have </a:t>
            </a:r>
            <a:r>
              <a:rPr lang="en-IN" dirty="0">
                <a:solidFill>
                  <a:srgbClr val="00FFFF"/>
                </a:solidFill>
              </a:rPr>
              <a:t>increased </a:t>
            </a:r>
          </a:p>
        </p:txBody>
      </p:sp>
    </p:spTree>
    <p:extLst>
      <p:ext uri="{BB962C8B-B14F-4D97-AF65-F5344CB8AC3E}">
        <p14:creationId xmlns:p14="http://schemas.microsoft.com/office/powerpoint/2010/main" val="88372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FF09-D6A9-B282-E838-B8B97218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17" y="178526"/>
            <a:ext cx="11339165" cy="970450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effectLst/>
              </a:rPr>
              <a:t>3.  Provide a report with all the unique product counts for each  segment  and  sort them in descending order of product counts. The final output contains  2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5F3DA-462B-8283-B982-5E5EDE77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8" y="2128766"/>
            <a:ext cx="2922969" cy="221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78A0D-31D0-31CE-4F7B-0B402625F374}"/>
              </a:ext>
            </a:extLst>
          </p:cNvPr>
          <p:cNvSpPr txBox="1"/>
          <p:nvPr/>
        </p:nvSpPr>
        <p:spPr>
          <a:xfrm>
            <a:off x="3001346" y="1020569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segment  product_count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EE744-8610-DCEA-CAAC-D448343A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971674"/>
            <a:ext cx="4396588" cy="403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0789D-D78A-4C67-F84C-B874C2B4AA3A}"/>
              </a:ext>
            </a:extLst>
          </p:cNvPr>
          <p:cNvSpPr txBox="1"/>
          <p:nvPr/>
        </p:nvSpPr>
        <p:spPr>
          <a:xfrm>
            <a:off x="7296542" y="1497623"/>
            <a:ext cx="414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Unique</a:t>
            </a:r>
            <a:r>
              <a:rPr lang="en-IN" sz="1600" dirty="0"/>
              <a:t> </a:t>
            </a:r>
            <a:r>
              <a:rPr lang="en-IN" sz="1600" dirty="0">
                <a:solidFill>
                  <a:srgbClr val="00FFFF"/>
                </a:solidFill>
              </a:rPr>
              <a:t>Product Count </a:t>
            </a:r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for each </a:t>
            </a:r>
            <a:r>
              <a:rPr lang="en-IN" sz="1600" dirty="0">
                <a:solidFill>
                  <a:srgbClr val="00FFFF"/>
                </a:solidFill>
              </a:rPr>
              <a:t>Segment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8E41A9C-9CB3-AD1A-F7D8-749054E5F3B4}"/>
              </a:ext>
            </a:extLst>
          </p:cNvPr>
          <p:cNvSpPr/>
          <p:nvPr/>
        </p:nvSpPr>
        <p:spPr>
          <a:xfrm>
            <a:off x="6309361" y="4206240"/>
            <a:ext cx="261256" cy="180267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4EEF3-2078-39B9-2FF0-373864319303}"/>
              </a:ext>
            </a:extLst>
          </p:cNvPr>
          <p:cNvSpPr txBox="1"/>
          <p:nvPr/>
        </p:nvSpPr>
        <p:spPr>
          <a:xfrm>
            <a:off x="3608769" y="4483214"/>
            <a:ext cx="22729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CC66"/>
                </a:solidFill>
              </a:rPr>
              <a:t>Insight:</a:t>
            </a:r>
          </a:p>
          <a:p>
            <a:pPr algn="ctr"/>
            <a:r>
              <a:rPr lang="en-IN" dirty="0">
                <a:solidFill>
                  <a:srgbClr val="F6F6C9"/>
                </a:solidFill>
              </a:rPr>
              <a:t>Demand of these products are </a:t>
            </a:r>
            <a:r>
              <a:rPr lang="en-IN" dirty="0">
                <a:solidFill>
                  <a:srgbClr val="00FFFF"/>
                </a:solidFill>
              </a:rPr>
              <a:t>less</a:t>
            </a:r>
            <a:r>
              <a:rPr lang="en-IN" dirty="0">
                <a:solidFill>
                  <a:srgbClr val="F6F6C9"/>
                </a:solidFill>
              </a:rPr>
              <a:t>, Can be the Segments of </a:t>
            </a:r>
            <a:r>
              <a:rPr lang="en-IN" dirty="0">
                <a:solidFill>
                  <a:srgbClr val="00FFFF"/>
                </a:solidFill>
              </a:rPr>
              <a:t>future Growth</a:t>
            </a:r>
          </a:p>
        </p:txBody>
      </p:sp>
    </p:spTree>
    <p:extLst>
      <p:ext uri="{BB962C8B-B14F-4D97-AF65-F5344CB8AC3E}">
        <p14:creationId xmlns:p14="http://schemas.microsoft.com/office/powerpoint/2010/main" val="39253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5A6B-9D2A-BD4F-4B93-AFC5A08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195943"/>
            <a:ext cx="11639005" cy="888274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4.  Follow-up: Which segment had the most increase in unique products in  2021 vs 2020? The final output contains these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3F6DB-15AA-2E69-CCC0-54C60F51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31" y="2779570"/>
            <a:ext cx="4147674" cy="1595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9DF13-31A4-783F-290B-91A852F1EB45}"/>
              </a:ext>
            </a:extLst>
          </p:cNvPr>
          <p:cNvSpPr txBox="1"/>
          <p:nvPr/>
        </p:nvSpPr>
        <p:spPr>
          <a:xfrm>
            <a:off x="2623179" y="843303"/>
            <a:ext cx="2589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segment  product_count_2020  product_count_2021  difference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FE59-4AE4-4194-D3E1-FA56485E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63" y="2227217"/>
            <a:ext cx="4604794" cy="2403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416ED-1651-CEC7-E4C1-8CC7C398E2FB}"/>
              </a:ext>
            </a:extLst>
          </p:cNvPr>
          <p:cNvSpPr txBox="1"/>
          <p:nvPr/>
        </p:nvSpPr>
        <p:spPr>
          <a:xfrm>
            <a:off x="6466114" y="1443467"/>
            <a:ext cx="460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6F6C9"/>
                </a:solidFill>
              </a:rPr>
              <a:t>Unique product difference per </a:t>
            </a:r>
            <a:r>
              <a:rPr lang="en-IN" sz="1600" dirty="0">
                <a:solidFill>
                  <a:srgbClr val="00FFFF"/>
                </a:solidFill>
              </a:rPr>
              <a:t>Segment</a:t>
            </a:r>
            <a:r>
              <a:rPr lang="en-IN" sz="1600" dirty="0">
                <a:solidFill>
                  <a:srgbClr val="F6F6C9"/>
                </a:solidFill>
              </a:rPr>
              <a:t> from FY2020 to FY2021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5E333-3E25-1813-B571-42B7D475A7EA}"/>
              </a:ext>
            </a:extLst>
          </p:cNvPr>
          <p:cNvSpPr txBox="1"/>
          <p:nvPr/>
        </p:nvSpPr>
        <p:spPr>
          <a:xfrm>
            <a:off x="1645919" y="5081451"/>
            <a:ext cx="799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C66"/>
                </a:solidFill>
              </a:rPr>
              <a:t>     </a:t>
            </a:r>
            <a:r>
              <a:rPr lang="en-IN" sz="2000" b="1" dirty="0">
                <a:solidFill>
                  <a:srgbClr val="FFCC66"/>
                </a:solidFill>
              </a:rPr>
              <a:t>Insights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Accessories</a:t>
            </a:r>
            <a:r>
              <a:rPr lang="en-IN" dirty="0">
                <a:solidFill>
                  <a:srgbClr val="F6F6C9"/>
                </a:solidFill>
              </a:rPr>
              <a:t> had the </a:t>
            </a:r>
            <a:r>
              <a:rPr lang="en-IN" dirty="0">
                <a:solidFill>
                  <a:srgbClr val="00FFFF"/>
                </a:solidFill>
              </a:rPr>
              <a:t>highest</a:t>
            </a:r>
            <a:r>
              <a:rPr lang="en-IN" dirty="0">
                <a:solidFill>
                  <a:srgbClr val="F6F6C9"/>
                </a:solidFill>
              </a:rPr>
              <a:t> increase in Demand and Supply.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Storage </a:t>
            </a:r>
            <a:r>
              <a:rPr lang="en-IN" dirty="0">
                <a:solidFill>
                  <a:srgbClr val="E6E5A3"/>
                </a:solidFill>
              </a:rPr>
              <a:t>and</a:t>
            </a:r>
            <a:r>
              <a:rPr lang="en-IN" dirty="0">
                <a:solidFill>
                  <a:srgbClr val="00FFFF"/>
                </a:solidFill>
              </a:rPr>
              <a:t> Networking </a:t>
            </a:r>
            <a:r>
              <a:rPr lang="en-IN" dirty="0">
                <a:solidFill>
                  <a:srgbClr val="F6F6C9"/>
                </a:solidFill>
              </a:rPr>
              <a:t>are experiencing slower growth than other Segments. </a:t>
            </a:r>
          </a:p>
        </p:txBody>
      </p:sp>
    </p:spTree>
    <p:extLst>
      <p:ext uri="{BB962C8B-B14F-4D97-AF65-F5344CB8AC3E}">
        <p14:creationId xmlns:p14="http://schemas.microsoft.com/office/powerpoint/2010/main" val="19854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E80-70D2-83C0-D36F-B1B0FF73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5" y="209005"/>
            <a:ext cx="11834949" cy="888275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5.  Get the products that have the highest and lowest manufacturing costs.  The final output should contain these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2B14-C55D-D1AB-837D-9701C737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355205"/>
            <a:ext cx="6382178" cy="1046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FFC08-F14F-6514-8A93-B02BB509DFE2}"/>
              </a:ext>
            </a:extLst>
          </p:cNvPr>
          <p:cNvSpPr txBox="1"/>
          <p:nvPr/>
        </p:nvSpPr>
        <p:spPr>
          <a:xfrm>
            <a:off x="2031511" y="743370"/>
            <a:ext cx="257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accent2"/>
                </a:solidFill>
              </a:rPr>
              <a:t>product_code  </a:t>
            </a:r>
          </a:p>
          <a:p>
            <a:pPr algn="ctr"/>
            <a:r>
              <a:rPr lang="en-IN" sz="1800" dirty="0">
                <a:solidFill>
                  <a:schemeClr val="accent2"/>
                </a:solidFill>
              </a:rPr>
              <a:t>product  manufacturing_cost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7F4D8-B5C5-6F85-5778-F8FFB062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58" y="4138285"/>
            <a:ext cx="207645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ADDC3D-5F6B-21DF-E290-7642755B8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36" y="4138285"/>
            <a:ext cx="20955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199AF-6E30-E2D7-3C19-3478673E9F0D}"/>
              </a:ext>
            </a:extLst>
          </p:cNvPr>
          <p:cNvSpPr txBox="1"/>
          <p:nvPr/>
        </p:nvSpPr>
        <p:spPr>
          <a:xfrm>
            <a:off x="2888466" y="5608471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C66"/>
                </a:solidFill>
              </a:rPr>
              <a:t>Product and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A6463-D006-4777-5AE5-C8E6EAECE4DB}"/>
              </a:ext>
            </a:extLst>
          </p:cNvPr>
          <p:cNvSpPr txBox="1"/>
          <p:nvPr/>
        </p:nvSpPr>
        <p:spPr>
          <a:xfrm>
            <a:off x="7563394" y="3219114"/>
            <a:ext cx="37621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C66"/>
                </a:solidFill>
              </a:rPr>
              <a:t>   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Mouse</a:t>
            </a:r>
            <a:r>
              <a:rPr lang="en-IN" dirty="0">
                <a:solidFill>
                  <a:srgbClr val="E6E5A3"/>
                </a:solidFill>
              </a:rPr>
              <a:t> has the lowest manufacturing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Personal Desktop </a:t>
            </a:r>
            <a:r>
              <a:rPr lang="en-IN" dirty="0">
                <a:solidFill>
                  <a:srgbClr val="E6E5A3"/>
                </a:solidFill>
              </a:rPr>
              <a:t>has the highest manufacturing cost.</a:t>
            </a:r>
          </a:p>
        </p:txBody>
      </p:sp>
    </p:spTree>
    <p:extLst>
      <p:ext uri="{BB962C8B-B14F-4D97-AF65-F5344CB8AC3E}">
        <p14:creationId xmlns:p14="http://schemas.microsoft.com/office/powerpoint/2010/main" val="278575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408C-9D19-8889-17A6-CA4BC313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05719"/>
            <a:ext cx="11612880" cy="943812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6.  Generate a report which contains the top 5 customers who received an  average high  pre_invoice discount_pct  for the  fiscal  year 2021  and in the  Indian  market. The final output contains these fields,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9A58A-FEA1-44C0-20DC-624F64BE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09" y="2812418"/>
            <a:ext cx="4224756" cy="1439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A53B7-504A-A92C-32BC-661E566F2AAD}"/>
              </a:ext>
            </a:extLst>
          </p:cNvPr>
          <p:cNvSpPr txBox="1"/>
          <p:nvPr/>
        </p:nvSpPr>
        <p:spPr>
          <a:xfrm>
            <a:off x="1554479" y="1093570"/>
            <a:ext cx="327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2"/>
                </a:solidFill>
              </a:rPr>
              <a:t>customer_code  </a:t>
            </a:r>
          </a:p>
          <a:p>
            <a:pPr algn="ctr"/>
            <a:r>
              <a:rPr lang="en-IN" sz="1600" dirty="0">
                <a:solidFill>
                  <a:schemeClr val="accent2"/>
                </a:solidFill>
              </a:rPr>
              <a:t>customer  average_discount_percentage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E5501-5D02-C3B0-C797-EE76058D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38" y="2438386"/>
            <a:ext cx="3651853" cy="3082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0E241-AC01-D67A-CC02-F1F81DD1F269}"/>
              </a:ext>
            </a:extLst>
          </p:cNvPr>
          <p:cNvSpPr txBox="1"/>
          <p:nvPr/>
        </p:nvSpPr>
        <p:spPr>
          <a:xfrm>
            <a:off x="7948480" y="5651987"/>
            <a:ext cx="316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6F6C9"/>
                </a:solidFill>
              </a:rPr>
              <a:t>Customer code and 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9E186-20A0-DB7E-8179-151B416EEE77}"/>
              </a:ext>
            </a:extLst>
          </p:cNvPr>
          <p:cNvSpPr txBox="1"/>
          <p:nvPr/>
        </p:nvSpPr>
        <p:spPr>
          <a:xfrm>
            <a:off x="7703158" y="1509068"/>
            <a:ext cx="316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0FFFF"/>
                </a:solidFill>
              </a:rPr>
              <a:t>Top 5 Indian </a:t>
            </a:r>
            <a:r>
              <a:rPr lang="en-IN" sz="1600" dirty="0">
                <a:solidFill>
                  <a:srgbClr val="F6F6C9"/>
                </a:solidFill>
              </a:rPr>
              <a:t>Customers with highest average discount % for </a:t>
            </a:r>
            <a:r>
              <a:rPr lang="en-IN" sz="1600" dirty="0">
                <a:solidFill>
                  <a:srgbClr val="00FFFF"/>
                </a:solidFill>
              </a:rPr>
              <a:t>FY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76613-EDC2-A0F8-8E86-0AA69C8410C6}"/>
              </a:ext>
            </a:extLst>
          </p:cNvPr>
          <p:cNvSpPr txBox="1"/>
          <p:nvPr/>
        </p:nvSpPr>
        <p:spPr>
          <a:xfrm>
            <a:off x="953589" y="4958076"/>
            <a:ext cx="556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   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Flipkart</a:t>
            </a:r>
            <a:r>
              <a:rPr lang="en-IN" dirty="0">
                <a:solidFill>
                  <a:srgbClr val="F6F6C9"/>
                </a:solidFill>
              </a:rPr>
              <a:t> got the </a:t>
            </a:r>
            <a:r>
              <a:rPr lang="en-IN" dirty="0">
                <a:solidFill>
                  <a:srgbClr val="00FFFF"/>
                </a:solidFill>
              </a:rPr>
              <a:t>highest</a:t>
            </a:r>
            <a:r>
              <a:rPr lang="en-IN" dirty="0">
                <a:solidFill>
                  <a:srgbClr val="F6F6C9"/>
                </a:solidFill>
              </a:rPr>
              <a:t> average pre-invoice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FF"/>
                </a:solidFill>
              </a:rPr>
              <a:t>Amazon</a:t>
            </a:r>
            <a:r>
              <a:rPr lang="en-IN" dirty="0">
                <a:solidFill>
                  <a:srgbClr val="F6F6C9"/>
                </a:solidFill>
              </a:rPr>
              <a:t> got the </a:t>
            </a:r>
            <a:r>
              <a:rPr lang="en-IN" dirty="0">
                <a:solidFill>
                  <a:srgbClr val="00FFFF"/>
                </a:solidFill>
              </a:rPr>
              <a:t>least</a:t>
            </a:r>
            <a:r>
              <a:rPr lang="en-IN" dirty="0">
                <a:solidFill>
                  <a:srgbClr val="F6F6C9"/>
                </a:solidFill>
              </a:rPr>
              <a:t> average pre-invoice discount</a:t>
            </a:r>
          </a:p>
        </p:txBody>
      </p:sp>
    </p:spTree>
    <p:extLst>
      <p:ext uri="{BB962C8B-B14F-4D97-AF65-F5344CB8AC3E}">
        <p14:creationId xmlns:p14="http://schemas.microsoft.com/office/powerpoint/2010/main" val="333767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637</TotalTime>
  <Words>816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1. Provide the list of markets in which customer  "Atliq  Exclusive"  operates its  business in the  APAC  region. </vt:lpstr>
      <vt:lpstr> 2.  What is the percentage of unique product increase in 2021 vs. 2020? The  final output contains these fields,  </vt:lpstr>
      <vt:lpstr>3.  Provide a report with all the unique product counts for each  segment  and  sort them in descending order of product counts. The final output contains  2 fields,  </vt:lpstr>
      <vt:lpstr>4.  Follow-up: Which segment had the most increase in unique products in  2021 vs 2020? The final output contains these fields,  </vt:lpstr>
      <vt:lpstr>5.  Get the products that have the highest and lowest manufacturing costs.  The final output should contain these fields,  </vt:lpstr>
      <vt:lpstr> 6.  Generate a report which contains the top 5 customers who received an  average high  pre_invoice discount_pct  for the  fiscal  year 2021  and in the  Indian  market. The final output contains these fields,  </vt:lpstr>
      <vt:lpstr> 7.  Get the complete report of the Gross sales amount for the customer  “Atliq  Exclusive”  for each month.  This analysis helps to  get an idea of low and  high-performing months and take strategic decisions.  The final report contains these columns:</vt:lpstr>
      <vt:lpstr>PowerPoint Presentation</vt:lpstr>
      <vt:lpstr> 8.  In which quarter of 2020, got the maximum total_sold_quantity? The final  output contains these fields sorted by the total_sold_quantity,  </vt:lpstr>
      <vt:lpstr> 9.  Which channel helped to bring more gross sales in the fiscal year 2021  and the percentage of contribution?  The final output  contains these fields,  </vt:lpstr>
      <vt:lpstr> 10.  Get the Top 3 products in each division that have a high  total_sold_quantity in the fiscal_year 2021? The final output contains these  fields,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Yadav</dc:creator>
  <cp:lastModifiedBy>Monika Yadav</cp:lastModifiedBy>
  <cp:revision>17</cp:revision>
  <dcterms:created xsi:type="dcterms:W3CDTF">2023-04-28T06:53:17Z</dcterms:created>
  <dcterms:modified xsi:type="dcterms:W3CDTF">2023-04-29T08:40:29Z</dcterms:modified>
</cp:coreProperties>
</file>