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71" r:id="rId4"/>
    <p:sldId id="263" r:id="rId5"/>
    <p:sldId id="272" r:id="rId6"/>
    <p:sldId id="273" r:id="rId7"/>
    <p:sldId id="274" r:id="rId8"/>
    <p:sldId id="275" r:id="rId9"/>
    <p:sldId id="276" r:id="rId10"/>
    <p:sldId id="277" r:id="rId11"/>
    <p:sldId id="280" r:id="rId12"/>
    <p:sldId id="278" r:id="rId13"/>
    <p:sldId id="265" r:id="rId14"/>
    <p:sldId id="270" r:id="rId15"/>
    <p:sldId id="258" r:id="rId16"/>
    <p:sldId id="259" r:id="rId17"/>
    <p:sldId id="267" r:id="rId18"/>
    <p:sldId id="268" r:id="rId19"/>
    <p:sldId id="261" r:id="rId20"/>
    <p:sldId id="262"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17" autoAdjust="0"/>
  </p:normalViewPr>
  <p:slideViewPr>
    <p:cSldViewPr>
      <p:cViewPr varScale="1">
        <p:scale>
          <a:sx n="57" d="100"/>
          <a:sy n="57" d="100"/>
        </p:scale>
        <p:origin x="1016" y="5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DD29B77-7F96-4D67-BD66-606AAF86299E}" type="datetimeFigureOut">
              <a:rPr lang="en-IN" smtClean="0"/>
              <a:pPr/>
              <a:t>10-02-2023</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B2F7645-D67D-471A-B48B-2A862776FB1C}" type="slidenum">
              <a:rPr lang="en-IN" smtClean="0"/>
              <a:pPr/>
              <a:t>‹#›</a:t>
            </a:fld>
            <a:endParaRPr lang="en-IN" dirty="0"/>
          </a:p>
        </p:txBody>
      </p:sp>
    </p:spTree>
    <p:extLst>
      <p:ext uri="{BB962C8B-B14F-4D97-AF65-F5344CB8AC3E}">
        <p14:creationId xmlns:p14="http://schemas.microsoft.com/office/powerpoint/2010/main" val="53236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79B92B2-2563-4F2A-AE59-E47909036E97}" type="datetime1">
              <a:rPr lang="en-US" smtClean="0"/>
              <a:pPr/>
              <a:t>2/10/2023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48E9012-149A-4F58-96BB-97DD194D9B98}" type="datetime1">
              <a:rPr lang="en-US" smtClean="0"/>
              <a:pPr/>
              <a:t>2/10/2023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20E0AE0-7307-4F58-AE35-2654CDF3E321}" type="datetime1">
              <a:rPr lang="en-US" smtClean="0"/>
              <a:pPr/>
              <a:t>2/10/2023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0321A5E-5D68-4DB4-B24F-8EF8BDBC45C1}" type="datetime1">
              <a:rPr lang="en-US" smtClean="0"/>
              <a:pPr/>
              <a:t>2/10/2023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7397D60-5E9A-4D04-B835-BEBF25BA6434}" type="datetime1">
              <a:rPr lang="en-US" smtClean="0"/>
              <a:pPr/>
              <a:t>2/10/2023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22654" y="520065"/>
            <a:ext cx="10346690" cy="632460"/>
          </a:xfrm>
          <a:prstGeom prst="rect">
            <a:avLst/>
          </a:prstGeom>
        </p:spPr>
        <p:txBody>
          <a:bodyPr wrap="square" lIns="0" tIns="0" rIns="0" bIns="0">
            <a:spAutoFit/>
          </a:bodyPr>
          <a:lstStyle>
            <a:lvl1pPr>
              <a:defRPr sz="3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77545" y="1761547"/>
            <a:ext cx="10836910" cy="345884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643A79F-6101-41DF-A8C0-1A7D659B6A70}" type="datetime1">
              <a:rPr lang="en-US" smtClean="0"/>
              <a:pPr/>
              <a:t>2/10/2023</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3795" y="381000"/>
            <a:ext cx="8972805" cy="347531"/>
          </a:xfrm>
          <a:prstGeom prst="rect">
            <a:avLst/>
          </a:prstGeom>
        </p:spPr>
        <p:txBody>
          <a:bodyPr vert="horz" wrap="square" lIns="0" tIns="16510" rIns="0" bIns="0" rtlCol="0">
            <a:spAutoFit/>
          </a:bodyPr>
          <a:lstStyle/>
          <a:p>
            <a:pPr marL="12700">
              <a:lnSpc>
                <a:spcPct val="100000"/>
              </a:lnSpc>
              <a:spcBef>
                <a:spcPts val="130"/>
              </a:spcBef>
            </a:pPr>
            <a:r>
              <a:rPr sz="2150" spc="-25" dirty="0"/>
              <a:t>VELALAR</a:t>
            </a:r>
            <a:r>
              <a:rPr sz="2150" spc="430" dirty="0"/>
              <a:t> </a:t>
            </a:r>
            <a:r>
              <a:rPr sz="2150" dirty="0"/>
              <a:t>COLLEGE</a:t>
            </a:r>
            <a:r>
              <a:rPr sz="2150" spc="175" dirty="0"/>
              <a:t> </a:t>
            </a:r>
            <a:r>
              <a:rPr sz="2150" spc="30" dirty="0"/>
              <a:t>OF</a:t>
            </a:r>
            <a:r>
              <a:rPr sz="2150" spc="-70" dirty="0"/>
              <a:t> </a:t>
            </a:r>
            <a:r>
              <a:rPr sz="2150" dirty="0"/>
              <a:t>ENGINEERING</a:t>
            </a:r>
            <a:r>
              <a:rPr sz="2150" spc="160" dirty="0"/>
              <a:t> </a:t>
            </a:r>
            <a:r>
              <a:rPr sz="2150" spc="-5" dirty="0"/>
              <a:t>AND</a:t>
            </a:r>
            <a:r>
              <a:rPr sz="2150" spc="130" dirty="0"/>
              <a:t> </a:t>
            </a:r>
            <a:r>
              <a:rPr sz="2150" spc="5" dirty="0"/>
              <a:t>TECHNOLOGY</a:t>
            </a:r>
            <a:endParaRPr sz="2150" dirty="0"/>
          </a:p>
        </p:txBody>
      </p:sp>
      <p:sp>
        <p:nvSpPr>
          <p:cNvPr id="3" name="object 3"/>
          <p:cNvSpPr txBox="1"/>
          <p:nvPr/>
        </p:nvSpPr>
        <p:spPr>
          <a:xfrm>
            <a:off x="3124200" y="838201"/>
            <a:ext cx="5410200" cy="598241"/>
          </a:xfrm>
          <a:prstGeom prst="rect">
            <a:avLst/>
          </a:prstGeom>
        </p:spPr>
        <p:txBody>
          <a:bodyPr vert="horz" wrap="square" lIns="0" tIns="15875" rIns="0" bIns="0" rtlCol="0">
            <a:spAutoFit/>
          </a:bodyPr>
          <a:lstStyle/>
          <a:p>
            <a:pPr marL="55244" algn="ctr">
              <a:lnSpc>
                <a:spcPct val="100000"/>
              </a:lnSpc>
              <a:spcBef>
                <a:spcPts val="125"/>
              </a:spcBef>
            </a:pPr>
            <a:r>
              <a:rPr sz="2150" b="1" spc="5" dirty="0">
                <a:latin typeface="Times New Roman"/>
                <a:cs typeface="Times New Roman"/>
              </a:rPr>
              <a:t>(AUTONOMOUS)</a:t>
            </a:r>
            <a:endParaRPr sz="2150" dirty="0">
              <a:latin typeface="Times New Roman"/>
              <a:cs typeface="Times New Roman"/>
            </a:endParaRPr>
          </a:p>
          <a:p>
            <a:pPr algn="ctr">
              <a:lnSpc>
                <a:spcPct val="100000"/>
              </a:lnSpc>
              <a:spcBef>
                <a:spcPts val="125"/>
              </a:spcBef>
            </a:pPr>
            <a:r>
              <a:rPr sz="1550" b="1" spc="5" dirty="0">
                <a:latin typeface="Times New Roman"/>
                <a:cs typeface="Times New Roman"/>
              </a:rPr>
              <a:t>(Accredited</a:t>
            </a:r>
            <a:r>
              <a:rPr sz="1550" b="1" spc="150" dirty="0">
                <a:latin typeface="Times New Roman"/>
                <a:cs typeface="Times New Roman"/>
              </a:rPr>
              <a:t> </a:t>
            </a:r>
            <a:r>
              <a:rPr sz="1550" b="1" spc="50" dirty="0">
                <a:latin typeface="Times New Roman"/>
                <a:cs typeface="Times New Roman"/>
              </a:rPr>
              <a:t>By</a:t>
            </a:r>
            <a:r>
              <a:rPr sz="1550" b="1" spc="-55" dirty="0">
                <a:latin typeface="Times New Roman"/>
                <a:cs typeface="Times New Roman"/>
              </a:rPr>
              <a:t> </a:t>
            </a:r>
            <a:r>
              <a:rPr sz="1550" b="1" spc="5" dirty="0">
                <a:latin typeface="Times New Roman"/>
                <a:cs typeface="Times New Roman"/>
              </a:rPr>
              <a:t>NAAC</a:t>
            </a:r>
            <a:r>
              <a:rPr sz="1550" b="1" spc="120" dirty="0">
                <a:latin typeface="Times New Roman"/>
                <a:cs typeface="Times New Roman"/>
              </a:rPr>
              <a:t> </a:t>
            </a:r>
            <a:r>
              <a:rPr sz="1550" b="1" spc="-10" dirty="0">
                <a:latin typeface="Times New Roman"/>
                <a:cs typeface="Times New Roman"/>
              </a:rPr>
              <a:t>with</a:t>
            </a:r>
            <a:r>
              <a:rPr sz="1550" b="1" spc="80" dirty="0">
                <a:latin typeface="Times New Roman"/>
                <a:cs typeface="Times New Roman"/>
              </a:rPr>
              <a:t> </a:t>
            </a:r>
            <a:r>
              <a:rPr sz="1550" b="1" spc="5" dirty="0">
                <a:latin typeface="Times New Roman"/>
                <a:cs typeface="Times New Roman"/>
              </a:rPr>
              <a:t>‘A+’</a:t>
            </a:r>
            <a:r>
              <a:rPr sz="1550" b="1" spc="-15" dirty="0">
                <a:latin typeface="Times New Roman"/>
                <a:cs typeface="Times New Roman"/>
              </a:rPr>
              <a:t> </a:t>
            </a:r>
            <a:r>
              <a:rPr sz="1550" b="1" spc="-10" dirty="0">
                <a:latin typeface="Times New Roman"/>
                <a:cs typeface="Times New Roman"/>
              </a:rPr>
              <a:t>Grade)</a:t>
            </a:r>
            <a:endParaRPr sz="1550" dirty="0">
              <a:latin typeface="Times New Roman"/>
              <a:cs typeface="Times New Roman"/>
            </a:endParaRPr>
          </a:p>
        </p:txBody>
      </p:sp>
      <p:sp>
        <p:nvSpPr>
          <p:cNvPr id="4" name="object 4"/>
          <p:cNvSpPr txBox="1"/>
          <p:nvPr/>
        </p:nvSpPr>
        <p:spPr>
          <a:xfrm>
            <a:off x="304800" y="2220699"/>
            <a:ext cx="11582400" cy="981679"/>
          </a:xfrm>
          <a:prstGeom prst="rect">
            <a:avLst/>
          </a:prstGeom>
        </p:spPr>
        <p:txBody>
          <a:bodyPr vert="horz" wrap="square" lIns="0" tIns="6350" rIns="0" bIns="0" rtlCol="0">
            <a:spAutoFit/>
          </a:bodyPr>
          <a:lstStyle/>
          <a:p>
            <a:pPr marL="12700" marR="5080" indent="114300" algn="ctr">
              <a:lnSpc>
                <a:spcPct val="102400"/>
              </a:lnSpc>
              <a:spcBef>
                <a:spcPts val="50"/>
              </a:spcBef>
              <a:tabLst>
                <a:tab pos="1355090" algn="l"/>
              </a:tabLst>
            </a:pPr>
            <a:r>
              <a:rPr lang="en-US" sz="3200" b="1" dirty="0">
                <a:latin typeface="Times New Roman"/>
                <a:cs typeface="Times New Roman"/>
              </a:rPr>
              <a:t>Intelligent Human Expression Recognition </a:t>
            </a:r>
            <a:r>
              <a:rPr lang="en-US" sz="2800" b="1" dirty="0">
                <a:latin typeface="Times New Roman"/>
                <a:cs typeface="Times New Roman"/>
              </a:rPr>
              <a:t>System</a:t>
            </a:r>
            <a:r>
              <a:rPr lang="en-US" sz="3200" b="1" dirty="0">
                <a:latin typeface="Times New Roman"/>
                <a:cs typeface="Times New Roman"/>
              </a:rPr>
              <a:t> and Characterization using Facial Features</a:t>
            </a:r>
          </a:p>
        </p:txBody>
      </p:sp>
      <p:sp>
        <p:nvSpPr>
          <p:cNvPr id="7" name="object 7"/>
          <p:cNvSpPr txBox="1"/>
          <p:nvPr/>
        </p:nvSpPr>
        <p:spPr>
          <a:xfrm>
            <a:off x="1019174" y="3886200"/>
            <a:ext cx="3781426" cy="1408975"/>
          </a:xfrm>
          <a:prstGeom prst="rect">
            <a:avLst/>
          </a:prstGeom>
        </p:spPr>
        <p:txBody>
          <a:bodyPr vert="horz" wrap="square" lIns="0" tIns="12065" rIns="0" bIns="0" rtlCol="0">
            <a:spAutoFit/>
          </a:bodyPr>
          <a:lstStyle/>
          <a:p>
            <a:pPr marL="12700" marR="473709">
              <a:lnSpc>
                <a:spcPct val="153500"/>
              </a:lnSpc>
              <a:spcBef>
                <a:spcPts val="95"/>
              </a:spcBef>
            </a:pPr>
            <a:r>
              <a:rPr lang="en-US" sz="2000" b="1" spc="25" dirty="0">
                <a:latin typeface="Times New Roman"/>
                <a:cs typeface="Times New Roman"/>
              </a:rPr>
              <a:t>Project</a:t>
            </a:r>
            <a:r>
              <a:rPr lang="en-US" sz="2000" b="1" spc="-80" dirty="0">
                <a:latin typeface="Times New Roman"/>
                <a:cs typeface="Times New Roman"/>
              </a:rPr>
              <a:t> </a:t>
            </a:r>
            <a:r>
              <a:rPr lang="en-US" sz="2000" b="1" spc="-15" dirty="0">
                <a:latin typeface="Times New Roman"/>
                <a:cs typeface="Times New Roman"/>
              </a:rPr>
              <a:t>Guide </a:t>
            </a:r>
            <a:r>
              <a:rPr lang="en-US" sz="2000" b="1" spc="-375" dirty="0">
                <a:latin typeface="Times New Roman"/>
                <a:cs typeface="Times New Roman"/>
              </a:rPr>
              <a:t> </a:t>
            </a:r>
          </a:p>
          <a:p>
            <a:pPr marL="12700" marR="473709">
              <a:lnSpc>
                <a:spcPct val="153500"/>
              </a:lnSpc>
              <a:spcBef>
                <a:spcPts val="95"/>
              </a:spcBef>
            </a:pPr>
            <a:r>
              <a:rPr sz="2000" b="1" spc="-35">
                <a:latin typeface="Times New Roman"/>
                <a:cs typeface="Times New Roman"/>
              </a:rPr>
              <a:t>Mrs</a:t>
            </a:r>
            <a:r>
              <a:rPr sz="2000" b="1" spc="235">
                <a:latin typeface="Times New Roman"/>
                <a:cs typeface="Times New Roman"/>
              </a:rPr>
              <a:t> </a:t>
            </a:r>
            <a:r>
              <a:rPr sz="2000" b="1" spc="-25">
                <a:latin typeface="Times New Roman"/>
                <a:cs typeface="Times New Roman"/>
              </a:rPr>
              <a:t>R</a:t>
            </a:r>
            <a:r>
              <a:rPr lang="en-US" sz="2000" b="1" spc="-25" dirty="0">
                <a:latin typeface="Times New Roman"/>
                <a:cs typeface="Times New Roman"/>
              </a:rPr>
              <a:t> </a:t>
            </a:r>
            <a:r>
              <a:rPr sz="2000" b="1" spc="-25">
                <a:latin typeface="Times New Roman"/>
                <a:cs typeface="Times New Roman"/>
              </a:rPr>
              <a:t>VIDHYA</a:t>
            </a:r>
            <a:endParaRPr sz="2000" dirty="0">
              <a:latin typeface="Times New Roman"/>
              <a:cs typeface="Times New Roman"/>
            </a:endParaRPr>
          </a:p>
          <a:p>
            <a:pPr marL="12700">
              <a:lnSpc>
                <a:spcPct val="100000"/>
              </a:lnSpc>
              <a:spcBef>
                <a:spcPts val="990"/>
              </a:spcBef>
            </a:pPr>
            <a:r>
              <a:rPr sz="2000" b="1" spc="-5" dirty="0">
                <a:latin typeface="Times New Roman"/>
                <a:cs typeface="Times New Roman"/>
              </a:rPr>
              <a:t>Assistant</a:t>
            </a:r>
            <a:r>
              <a:rPr sz="2000" b="1" spc="165" dirty="0">
                <a:latin typeface="Times New Roman"/>
                <a:cs typeface="Times New Roman"/>
              </a:rPr>
              <a:t> </a:t>
            </a:r>
            <a:r>
              <a:rPr sz="2000" b="1" spc="10" dirty="0">
                <a:latin typeface="Times New Roman"/>
                <a:cs typeface="Times New Roman"/>
              </a:rPr>
              <a:t>Professor/CSE</a:t>
            </a:r>
            <a:endParaRPr sz="2000" dirty="0">
              <a:latin typeface="Times New Roman"/>
              <a:cs typeface="Times New Roman"/>
            </a:endParaRPr>
          </a:p>
        </p:txBody>
      </p:sp>
      <p:sp>
        <p:nvSpPr>
          <p:cNvPr id="8" name="object 8"/>
          <p:cNvSpPr txBox="1"/>
          <p:nvPr/>
        </p:nvSpPr>
        <p:spPr>
          <a:xfrm>
            <a:off x="7010401" y="3657600"/>
            <a:ext cx="4343400" cy="1874359"/>
          </a:xfrm>
          <a:prstGeom prst="rect">
            <a:avLst/>
          </a:prstGeom>
        </p:spPr>
        <p:txBody>
          <a:bodyPr vert="horz" wrap="square" lIns="0" tIns="15240" rIns="0" bIns="0" rtlCol="0">
            <a:spAutoFit/>
          </a:bodyPr>
          <a:lstStyle/>
          <a:p>
            <a:pPr marL="12700" marR="5080" indent="1544320" algn="r">
              <a:lnSpc>
                <a:spcPct val="150500"/>
              </a:lnSpc>
              <a:spcBef>
                <a:spcPts val="120"/>
              </a:spcBef>
            </a:pPr>
            <a:r>
              <a:rPr lang="en-US" sz="2000" b="1" spc="40" dirty="0">
                <a:latin typeface="Times New Roman"/>
                <a:cs typeface="Times New Roman"/>
              </a:rPr>
              <a:t>P</a:t>
            </a:r>
            <a:r>
              <a:rPr lang="en-US" sz="2000" b="1" spc="30" dirty="0">
                <a:latin typeface="Times New Roman"/>
                <a:cs typeface="Times New Roman"/>
              </a:rPr>
              <a:t>r</a:t>
            </a:r>
            <a:r>
              <a:rPr lang="en-US" sz="2000" b="1" spc="35" dirty="0">
                <a:latin typeface="Times New Roman"/>
                <a:cs typeface="Times New Roman"/>
              </a:rPr>
              <a:t>e</a:t>
            </a:r>
            <a:r>
              <a:rPr lang="en-US" sz="2000" b="1" spc="45" dirty="0">
                <a:latin typeface="Times New Roman"/>
                <a:cs typeface="Times New Roman"/>
              </a:rPr>
              <a:t>s</a:t>
            </a:r>
            <a:r>
              <a:rPr lang="en-US" sz="2000" b="1" spc="35" dirty="0">
                <a:latin typeface="Times New Roman"/>
                <a:cs typeface="Times New Roman"/>
              </a:rPr>
              <a:t>e</a:t>
            </a:r>
            <a:r>
              <a:rPr lang="en-US" sz="2000" b="1" spc="30" dirty="0">
                <a:latin typeface="Times New Roman"/>
                <a:cs typeface="Times New Roman"/>
              </a:rPr>
              <a:t>n</a:t>
            </a:r>
            <a:r>
              <a:rPr lang="en-US" sz="2000" b="1" spc="-40" dirty="0">
                <a:latin typeface="Times New Roman"/>
                <a:cs typeface="Times New Roman"/>
              </a:rPr>
              <a:t>t</a:t>
            </a:r>
            <a:r>
              <a:rPr lang="en-US" sz="2000" b="1" spc="35" dirty="0">
                <a:latin typeface="Times New Roman"/>
                <a:cs typeface="Times New Roman"/>
              </a:rPr>
              <a:t>e</a:t>
            </a:r>
            <a:r>
              <a:rPr lang="en-US" sz="2000" b="1" spc="15" dirty="0">
                <a:latin typeface="Times New Roman"/>
                <a:cs typeface="Times New Roman"/>
              </a:rPr>
              <a:t>d</a:t>
            </a:r>
            <a:r>
              <a:rPr lang="en-US" sz="2000" b="1" spc="-185" dirty="0">
                <a:latin typeface="Times New Roman"/>
                <a:cs typeface="Times New Roman"/>
              </a:rPr>
              <a:t> </a:t>
            </a:r>
            <a:r>
              <a:rPr lang="en-US" sz="2000" b="1" spc="35" dirty="0">
                <a:latin typeface="Times New Roman"/>
                <a:cs typeface="Times New Roman"/>
              </a:rPr>
              <a:t>B</a:t>
            </a:r>
            <a:r>
              <a:rPr lang="en-US" sz="2000" b="1" spc="10" dirty="0">
                <a:latin typeface="Times New Roman"/>
                <a:cs typeface="Times New Roman"/>
              </a:rPr>
              <a:t>y  </a:t>
            </a:r>
            <a:r>
              <a:rPr sz="2000" b="1">
                <a:latin typeface="Times New Roman"/>
                <a:cs typeface="Times New Roman"/>
              </a:rPr>
              <a:t>MONIKKA</a:t>
            </a:r>
            <a:r>
              <a:rPr lang="en-US" sz="2000" b="1" dirty="0">
                <a:latin typeface="Times New Roman"/>
                <a:cs typeface="Times New Roman"/>
              </a:rPr>
              <a:t> </a:t>
            </a:r>
            <a:r>
              <a:rPr sz="2000" b="1">
                <a:latin typeface="Times New Roman"/>
                <a:cs typeface="Times New Roman"/>
              </a:rPr>
              <a:t>R </a:t>
            </a:r>
            <a:r>
              <a:rPr sz="2000" b="1" spc="15" dirty="0">
                <a:latin typeface="Times New Roman"/>
                <a:cs typeface="Times New Roman"/>
              </a:rPr>
              <a:t>(732919CSR061</a:t>
            </a:r>
            <a:r>
              <a:rPr sz="2000" b="1" spc="15">
                <a:latin typeface="Times New Roman"/>
                <a:cs typeface="Times New Roman"/>
              </a:rPr>
              <a:t>) </a:t>
            </a:r>
            <a:r>
              <a:rPr sz="2000" b="1" spc="20">
                <a:latin typeface="Times New Roman"/>
                <a:cs typeface="Times New Roman"/>
              </a:rPr>
              <a:t> M</a:t>
            </a:r>
            <a:r>
              <a:rPr sz="2000" b="1" spc="-40">
                <a:latin typeface="Times New Roman"/>
                <a:cs typeface="Times New Roman"/>
              </a:rPr>
              <a:t>A</a:t>
            </a:r>
            <a:r>
              <a:rPr sz="2000" b="1" spc="30">
                <a:latin typeface="Times New Roman"/>
                <a:cs typeface="Times New Roman"/>
              </a:rPr>
              <a:t>D</a:t>
            </a:r>
            <a:r>
              <a:rPr sz="2000" b="1" spc="-45">
                <a:latin typeface="Times New Roman"/>
                <a:cs typeface="Times New Roman"/>
              </a:rPr>
              <a:t>H</a:t>
            </a:r>
            <a:r>
              <a:rPr sz="2000" b="1" spc="-40">
                <a:latin typeface="Times New Roman"/>
                <a:cs typeface="Times New Roman"/>
              </a:rPr>
              <a:t>U</a:t>
            </a:r>
            <a:r>
              <a:rPr sz="2000" b="1" spc="30">
                <a:latin typeface="Times New Roman"/>
                <a:cs typeface="Times New Roman"/>
              </a:rPr>
              <a:t>N</a:t>
            </a:r>
            <a:r>
              <a:rPr sz="2000" b="1" spc="-25">
                <a:latin typeface="Times New Roman"/>
                <a:cs typeface="Times New Roman"/>
              </a:rPr>
              <a:t>I</a:t>
            </a:r>
            <a:r>
              <a:rPr sz="2000" b="1" spc="40">
                <a:latin typeface="Times New Roman"/>
                <a:cs typeface="Times New Roman"/>
              </a:rPr>
              <a:t>S</a:t>
            </a:r>
            <a:r>
              <a:rPr sz="2000" b="1" spc="-45">
                <a:latin typeface="Times New Roman"/>
                <a:cs typeface="Times New Roman"/>
              </a:rPr>
              <a:t>H</a:t>
            </a:r>
            <a:r>
              <a:rPr sz="2000" b="1" spc="-40">
                <a:latin typeface="Times New Roman"/>
                <a:cs typeface="Times New Roman"/>
              </a:rPr>
              <a:t>A</a:t>
            </a:r>
            <a:r>
              <a:rPr lang="en-US" sz="2000" b="1" spc="20" dirty="0">
                <a:latin typeface="Times New Roman"/>
                <a:cs typeface="Times New Roman"/>
              </a:rPr>
              <a:t> </a:t>
            </a:r>
            <a:r>
              <a:rPr sz="2000" b="1" spc="-110">
                <a:latin typeface="Times New Roman"/>
                <a:cs typeface="Times New Roman"/>
              </a:rPr>
              <a:t>P</a:t>
            </a:r>
            <a:r>
              <a:rPr sz="2000" b="1" spc="15">
                <a:latin typeface="Times New Roman"/>
                <a:cs typeface="Times New Roman"/>
              </a:rPr>
              <a:t>K</a:t>
            </a:r>
            <a:r>
              <a:rPr sz="2000" b="1" spc="-35">
                <a:latin typeface="Times New Roman"/>
                <a:cs typeface="Times New Roman"/>
              </a:rPr>
              <a:t> </a:t>
            </a:r>
            <a:r>
              <a:rPr sz="2000" b="1" spc="-20" dirty="0">
                <a:latin typeface="Times New Roman"/>
                <a:cs typeface="Times New Roman"/>
              </a:rPr>
              <a:t>(</a:t>
            </a:r>
            <a:r>
              <a:rPr sz="2000" b="1" spc="45" dirty="0">
                <a:latin typeface="Times New Roman"/>
                <a:cs typeface="Times New Roman"/>
              </a:rPr>
              <a:t>73291</a:t>
            </a:r>
            <a:r>
              <a:rPr sz="2000" b="1" spc="-30" dirty="0">
                <a:latin typeface="Times New Roman"/>
                <a:cs typeface="Times New Roman"/>
              </a:rPr>
              <a:t>9</a:t>
            </a:r>
            <a:r>
              <a:rPr sz="2000" b="1" spc="30" dirty="0">
                <a:latin typeface="Times New Roman"/>
                <a:cs typeface="Times New Roman"/>
              </a:rPr>
              <a:t>C</a:t>
            </a:r>
            <a:r>
              <a:rPr sz="2000" b="1" spc="-35" dirty="0">
                <a:latin typeface="Times New Roman"/>
                <a:cs typeface="Times New Roman"/>
              </a:rPr>
              <a:t>S</a:t>
            </a:r>
            <a:r>
              <a:rPr sz="2000" b="1" spc="-40" dirty="0">
                <a:latin typeface="Times New Roman"/>
                <a:cs typeface="Times New Roman"/>
              </a:rPr>
              <a:t>R</a:t>
            </a:r>
            <a:r>
              <a:rPr sz="2000" b="1" spc="45" dirty="0">
                <a:latin typeface="Times New Roman"/>
                <a:cs typeface="Times New Roman"/>
              </a:rPr>
              <a:t>0</a:t>
            </a:r>
            <a:r>
              <a:rPr sz="2000" b="1" spc="-30" dirty="0">
                <a:latin typeface="Times New Roman"/>
                <a:cs typeface="Times New Roman"/>
              </a:rPr>
              <a:t>55</a:t>
            </a:r>
            <a:r>
              <a:rPr sz="2000" b="1" spc="5">
                <a:latin typeface="Times New Roman"/>
                <a:cs typeface="Times New Roman"/>
              </a:rPr>
              <a:t>)  </a:t>
            </a:r>
            <a:r>
              <a:rPr sz="2000" b="1" spc="-35">
                <a:latin typeface="Times New Roman"/>
                <a:cs typeface="Times New Roman"/>
              </a:rPr>
              <a:t>MALAVIKAJ</a:t>
            </a:r>
            <a:r>
              <a:rPr sz="2000" b="1" spc="120">
                <a:latin typeface="Times New Roman"/>
                <a:cs typeface="Times New Roman"/>
              </a:rPr>
              <a:t> </a:t>
            </a:r>
            <a:r>
              <a:rPr sz="2000" b="1" spc="15" dirty="0">
                <a:latin typeface="Times New Roman"/>
                <a:cs typeface="Times New Roman"/>
              </a:rPr>
              <a:t>(732919CSR056</a:t>
            </a:r>
            <a:r>
              <a:rPr sz="2000" spc="15" dirty="0">
                <a:latin typeface="Times New Roman"/>
                <a:cs typeface="Times New Roman"/>
              </a:rPr>
              <a:t>)</a:t>
            </a:r>
            <a:endParaRPr sz="2000" dirty="0">
              <a:latin typeface="Times New Roman"/>
              <a:cs typeface="Times New Roman"/>
            </a:endParaRPr>
          </a:p>
        </p:txBody>
      </p:sp>
      <p:pic>
        <p:nvPicPr>
          <p:cNvPr id="9" name="object 9"/>
          <p:cNvPicPr/>
          <p:nvPr/>
        </p:nvPicPr>
        <p:blipFill>
          <a:blip r:embed="rId2" cstate="print"/>
          <a:stretch>
            <a:fillRect/>
          </a:stretch>
        </p:blipFill>
        <p:spPr>
          <a:xfrm>
            <a:off x="666750" y="466823"/>
            <a:ext cx="1154066" cy="1171386"/>
          </a:xfrm>
          <a:prstGeom prst="rect">
            <a:avLst/>
          </a:prstGeom>
        </p:spPr>
      </p:pic>
      <p:sp>
        <p:nvSpPr>
          <p:cNvPr id="12" name="Slide Number Placeholder 11"/>
          <p:cNvSpPr>
            <a:spLocks noGrp="1"/>
          </p:cNvSpPr>
          <p:nvPr>
            <p:ph type="sldNum" sz="quarter" idx="7"/>
          </p:nvPr>
        </p:nvSpPr>
        <p:spPr>
          <a:xfrm>
            <a:off x="8778240" y="6377940"/>
            <a:ext cx="2804160" cy="246221"/>
          </a:xfrm>
        </p:spPr>
        <p:txBody>
          <a:bodyPr/>
          <a:lstStyle/>
          <a:p>
            <a:fld id="{B6F15528-21DE-4FAA-801E-634DDDAF4B2B}" type="slidenum">
              <a:rPr lang="en-IN" sz="1600" b="1" smtClean="0">
                <a:solidFill>
                  <a:schemeClr val="tx1"/>
                </a:solidFill>
                <a:latin typeface="Times New Roman" panose="02020603050405020304" pitchFamily="18" charset="0"/>
                <a:cs typeface="Times New Roman" panose="02020603050405020304" pitchFamily="18" charset="0"/>
              </a:rPr>
              <a:pPr/>
              <a:t>1</a:t>
            </a:fld>
            <a:endParaRPr lang="en-IN"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DCB7-FED5-95C4-6952-4A87B31CB23F}"/>
              </a:ext>
            </a:extLst>
          </p:cNvPr>
          <p:cNvSpPr>
            <a:spLocks noGrp="1"/>
          </p:cNvSpPr>
          <p:nvPr>
            <p:ph type="title"/>
          </p:nvPr>
        </p:nvSpPr>
        <p:spPr>
          <a:xfrm>
            <a:off x="922654" y="520065"/>
            <a:ext cx="10346690" cy="607859"/>
          </a:xfrm>
        </p:spPr>
        <p:txBody>
          <a:bodyPr/>
          <a:lstStyle/>
          <a:p>
            <a:r>
              <a:rPr lang="en-GB" dirty="0"/>
              <a:t>References</a:t>
            </a:r>
            <a:endParaRPr lang="en-IN" dirty="0"/>
          </a:p>
        </p:txBody>
      </p:sp>
      <p:sp>
        <p:nvSpPr>
          <p:cNvPr id="3" name="Text Placeholder 2">
            <a:extLst>
              <a:ext uri="{FF2B5EF4-FFF2-40B4-BE49-F238E27FC236}">
                <a16:creationId xmlns:a16="http://schemas.microsoft.com/office/drawing/2014/main" id="{0F4F39AC-F645-2C12-6714-D1627CB6BFB1}"/>
              </a:ext>
            </a:extLst>
          </p:cNvPr>
          <p:cNvSpPr>
            <a:spLocks noGrp="1"/>
          </p:cNvSpPr>
          <p:nvPr>
            <p:ph type="body" idx="1"/>
          </p:nvPr>
        </p:nvSpPr>
        <p:spPr>
          <a:xfrm>
            <a:off x="685799" y="1524000"/>
            <a:ext cx="10828655" cy="4616648"/>
          </a:xfrm>
        </p:spPr>
        <p:txBody>
          <a:bodyPr/>
          <a:lstStyle/>
          <a:p>
            <a:pPr marL="342900" indent="-342900">
              <a:buFont typeface="Arial" panose="020B0604020202020204" pitchFamily="34" charset="0"/>
              <a:buChar char="•"/>
            </a:pPr>
            <a:r>
              <a:rPr lang="en-IN" sz="2000" dirty="0" err="1"/>
              <a:t>Bettadapura</a:t>
            </a:r>
            <a:r>
              <a:rPr lang="en-IN" sz="2000" dirty="0"/>
              <a:t>, V. (2021). Face expression recognition and analysis: the state of the art. </a:t>
            </a:r>
            <a:r>
              <a:rPr lang="en-IN" sz="2000" dirty="0" err="1"/>
              <a:t>arXiv</a:t>
            </a:r>
            <a:r>
              <a:rPr lang="en-IN" sz="2000" dirty="0"/>
              <a:t> preprint arXiv:1203.6722. </a:t>
            </a:r>
          </a:p>
          <a:p>
            <a:pPr marL="342900" indent="-342900">
              <a:buFont typeface="Arial" panose="020B0604020202020204" pitchFamily="34" charset="0"/>
              <a:buChar char="•"/>
            </a:pPr>
            <a:r>
              <a:rPr lang="en-IN" sz="2000" dirty="0"/>
              <a:t>Shan, C., Gong, S., &amp; </a:t>
            </a:r>
            <a:r>
              <a:rPr lang="en-IN" sz="2000" dirty="0" err="1"/>
              <a:t>McOwan</a:t>
            </a:r>
            <a:r>
              <a:rPr lang="en-IN" sz="2000" dirty="0"/>
              <a:t>, P. W. (2016, September). Robust facial expression recognition using local binary patterns. In Image Processing, 2005. ICIP 2005. IEEE International Conference on (Vol. 2, pp. II-370). IEEE. </a:t>
            </a:r>
          </a:p>
          <a:p>
            <a:pPr marL="342900" indent="-342900">
              <a:buFont typeface="Arial" panose="020B0604020202020204" pitchFamily="34" charset="0"/>
              <a:buChar char="•"/>
            </a:pPr>
            <a:r>
              <a:rPr lang="en-IN" sz="2000" dirty="0"/>
              <a:t>Bhatt, M., </a:t>
            </a:r>
            <a:r>
              <a:rPr lang="en-IN" sz="2000" dirty="0" err="1"/>
              <a:t>Drashti</a:t>
            </a:r>
            <a:r>
              <a:rPr lang="en-IN" sz="2000" dirty="0"/>
              <a:t>, H., Rathod, M., </a:t>
            </a:r>
            <a:r>
              <a:rPr lang="en-IN" sz="2000" dirty="0" err="1"/>
              <a:t>Kirit</a:t>
            </a:r>
            <a:r>
              <a:rPr lang="en-IN" sz="2000" dirty="0"/>
              <a:t>, R., </a:t>
            </a:r>
            <a:r>
              <a:rPr lang="en-IN" sz="2000" dirty="0" err="1"/>
              <a:t>Agravat</a:t>
            </a:r>
            <a:r>
              <a:rPr lang="en-IN" sz="2000" dirty="0"/>
              <a:t>, M., &amp; </a:t>
            </a:r>
            <a:r>
              <a:rPr lang="en-IN" sz="2000" dirty="0" err="1"/>
              <a:t>Shardul</a:t>
            </a:r>
            <a:r>
              <a:rPr lang="en-IN" sz="2000" dirty="0"/>
              <a:t>, J. (2020). A </a:t>
            </a:r>
            <a:r>
              <a:rPr lang="en-IN" sz="2000" dirty="0" err="1"/>
              <a:t>Studyof</a:t>
            </a:r>
            <a:r>
              <a:rPr lang="en-IN" sz="2000" dirty="0"/>
              <a:t> Local Binary Pattern Method for Facial Expression Detection. </a:t>
            </a:r>
            <a:r>
              <a:rPr lang="en-IN" sz="2000" dirty="0" err="1"/>
              <a:t>arXiv</a:t>
            </a:r>
            <a:r>
              <a:rPr lang="en-IN" sz="2000" dirty="0"/>
              <a:t> preprint arXiv:1405.6130. </a:t>
            </a:r>
          </a:p>
          <a:p>
            <a:pPr marL="342900" indent="-342900">
              <a:buFont typeface="Arial" panose="020B0604020202020204" pitchFamily="34" charset="0"/>
              <a:buChar char="•"/>
            </a:pPr>
            <a:r>
              <a:rPr lang="en-IN" sz="2000" dirty="0"/>
              <a:t>Chen, J., Chen, Z., Chi, Z., &amp; Fu, H. (2019, August). Facial expression recognition based on facial components detection and hog features. In International Workshops on Electrical and Computer Engineering Subfields (pp. 884-888). </a:t>
            </a:r>
          </a:p>
          <a:p>
            <a:pPr marL="342900" indent="-342900">
              <a:buFont typeface="Arial" panose="020B0604020202020204" pitchFamily="34" charset="0"/>
              <a:buChar char="•"/>
            </a:pPr>
            <a:r>
              <a:rPr lang="en-IN" sz="2000" dirty="0"/>
              <a:t>Ahmed, F., Bari, H., &amp; Hossain, E. (2018). Person-independent facial expression recognition based on compound local binary pattern (CLBP). Int. Arab J. Inf. Technol., 11(2), 195-203. </a:t>
            </a:r>
          </a:p>
          <a:p>
            <a:pPr marL="342900" indent="-342900">
              <a:buFont typeface="Arial" panose="020B0604020202020204" pitchFamily="34" charset="0"/>
              <a:buChar char="•"/>
            </a:pPr>
            <a:r>
              <a:rPr lang="en-IN" sz="2000" dirty="0"/>
              <a:t>Happy, S. L., George, A., &amp; </a:t>
            </a:r>
            <a:r>
              <a:rPr lang="en-IN" sz="2000" dirty="0" err="1"/>
              <a:t>Routray</a:t>
            </a:r>
            <a:r>
              <a:rPr lang="en-IN" sz="2000" dirty="0"/>
              <a:t>, A. (2021, December). A real time facial expression classification system using Local Binary Patterns. In Intelligent Human Computer Interaction (IHCI), 2012 4th International Conference on (pp. 1-5). IEEE. </a:t>
            </a:r>
          </a:p>
        </p:txBody>
      </p:sp>
      <p:sp>
        <p:nvSpPr>
          <p:cNvPr id="4" name="Slide Number Placeholder 3">
            <a:extLst>
              <a:ext uri="{FF2B5EF4-FFF2-40B4-BE49-F238E27FC236}">
                <a16:creationId xmlns:a16="http://schemas.microsoft.com/office/drawing/2014/main" id="{1E794F29-7EC1-7827-A7CD-943306A33FEA}"/>
              </a:ext>
            </a:extLst>
          </p:cNvPr>
          <p:cNvSpPr>
            <a:spLocks noGrp="1"/>
          </p:cNvSpPr>
          <p:nvPr>
            <p:ph type="sldNum" sz="quarter" idx="7"/>
          </p:nvPr>
        </p:nvSpPr>
        <p:spPr/>
        <p:txBody>
          <a:bodyPr/>
          <a:lstStyle/>
          <a:p>
            <a:fld id="{B6F15528-21DE-4FAA-801E-634DDDAF4B2B}" type="slidenum">
              <a:rPr lang="en-IN" smtClean="0"/>
              <a:pPr/>
              <a:t>10</a:t>
            </a:fld>
            <a:endParaRPr lang="en-IN" dirty="0"/>
          </a:p>
        </p:txBody>
      </p:sp>
    </p:spTree>
    <p:extLst>
      <p:ext uri="{BB962C8B-B14F-4D97-AF65-F5344CB8AC3E}">
        <p14:creationId xmlns:p14="http://schemas.microsoft.com/office/powerpoint/2010/main" val="17305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95DD5A-A5E8-9A0D-4FB7-B07D5E9F017F}"/>
              </a:ext>
            </a:extLst>
          </p:cNvPr>
          <p:cNvSpPr>
            <a:spLocks noGrp="1"/>
          </p:cNvSpPr>
          <p:nvPr>
            <p:ph type="sldNum" sz="quarter" idx="7"/>
          </p:nvPr>
        </p:nvSpPr>
        <p:spPr/>
        <p:txBody>
          <a:bodyPr/>
          <a:lstStyle/>
          <a:p>
            <a:fld id="{B6F15528-21DE-4FAA-801E-634DDDAF4B2B}" type="slidenum">
              <a:rPr lang="en-IN" smtClean="0"/>
              <a:pPr/>
              <a:t>11</a:t>
            </a:fld>
            <a:endParaRPr lang="en-IN" dirty="0"/>
          </a:p>
        </p:txBody>
      </p:sp>
      <p:pic>
        <p:nvPicPr>
          <p:cNvPr id="4" name="Picture 3">
            <a:extLst>
              <a:ext uri="{FF2B5EF4-FFF2-40B4-BE49-F238E27FC236}">
                <a16:creationId xmlns:a16="http://schemas.microsoft.com/office/drawing/2014/main" id="{EF99F77C-9E16-22A3-78E3-649FF798C877}"/>
              </a:ext>
            </a:extLst>
          </p:cNvPr>
          <p:cNvPicPr>
            <a:picLocks noChangeAspect="1"/>
          </p:cNvPicPr>
          <p:nvPr/>
        </p:nvPicPr>
        <p:blipFill>
          <a:blip r:embed="rId2"/>
          <a:stretch>
            <a:fillRect/>
          </a:stretch>
        </p:blipFill>
        <p:spPr>
          <a:xfrm>
            <a:off x="3505200" y="1104900"/>
            <a:ext cx="5410200" cy="4648200"/>
          </a:xfrm>
          <a:prstGeom prst="rect">
            <a:avLst/>
          </a:prstGeom>
        </p:spPr>
      </p:pic>
    </p:spTree>
    <p:extLst>
      <p:ext uri="{BB962C8B-B14F-4D97-AF65-F5344CB8AC3E}">
        <p14:creationId xmlns:p14="http://schemas.microsoft.com/office/powerpoint/2010/main" val="202982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85CE6D4-0704-843D-A142-AB41C9BEFDDB}"/>
              </a:ext>
            </a:extLst>
          </p:cNvPr>
          <p:cNvSpPr>
            <a:spLocks noGrp="1"/>
          </p:cNvSpPr>
          <p:nvPr>
            <p:ph sz="half" idx="2"/>
          </p:nvPr>
        </p:nvSpPr>
        <p:spPr>
          <a:xfrm>
            <a:off x="609600" y="1559431"/>
            <a:ext cx="5303520" cy="1215717"/>
          </a:xfrm>
        </p:spPr>
        <p:txBody>
          <a:bodyPr/>
          <a:lstStyle/>
          <a:p>
            <a:r>
              <a:rPr kumimoji="0" lang="en-IN" sz="3950" b="1" i="0" u="none" strike="noStrike" kern="0" cap="none" spc="0" normalizeH="0" baseline="0" noProof="0" dirty="0">
                <a:ln>
                  <a:noFill/>
                </a:ln>
                <a:solidFill>
                  <a:prstClr val="black"/>
                </a:solidFill>
                <a:effectLst/>
                <a:uLnTx/>
                <a:uFillTx/>
                <a:latin typeface="Times New Roman"/>
                <a:ea typeface="+mj-ea"/>
                <a:cs typeface="Times New Roman"/>
              </a:rPr>
              <a:t>             System</a:t>
            </a:r>
          </a:p>
          <a:p>
            <a:r>
              <a:rPr lang="en-IN" sz="3950" b="1" dirty="0">
                <a:solidFill>
                  <a:prstClr val="black"/>
                </a:solidFill>
                <a:ea typeface="+mj-ea"/>
              </a:rPr>
              <a:t>	</a:t>
            </a:r>
            <a:r>
              <a:rPr kumimoji="0" lang="en-IN" sz="3950" b="1" i="0" u="none" strike="noStrike" kern="0" cap="none" spc="0" normalizeH="0" baseline="0" noProof="0" dirty="0">
                <a:ln>
                  <a:noFill/>
                </a:ln>
                <a:solidFill>
                  <a:prstClr val="black"/>
                </a:solidFill>
                <a:effectLst/>
                <a:uLnTx/>
                <a:uFillTx/>
                <a:latin typeface="Times New Roman"/>
                <a:ea typeface="+mj-ea"/>
                <a:cs typeface="Times New Roman"/>
              </a:rPr>
              <a:t> Architecture</a:t>
            </a:r>
            <a:endParaRPr lang="en-IN" dirty="0"/>
          </a:p>
        </p:txBody>
      </p:sp>
      <p:sp>
        <p:nvSpPr>
          <p:cNvPr id="4" name="Slide Number Placeholder 3">
            <a:extLst>
              <a:ext uri="{FF2B5EF4-FFF2-40B4-BE49-F238E27FC236}">
                <a16:creationId xmlns:a16="http://schemas.microsoft.com/office/drawing/2014/main" id="{F15C7A0B-00F9-ED56-B3A2-65A19768617F}"/>
              </a:ext>
            </a:extLst>
          </p:cNvPr>
          <p:cNvSpPr>
            <a:spLocks noGrp="1"/>
          </p:cNvSpPr>
          <p:nvPr>
            <p:ph type="sldNum" sz="quarter" idx="7"/>
          </p:nvPr>
        </p:nvSpPr>
        <p:spPr/>
        <p:txBody>
          <a:bodyPr/>
          <a:lstStyle/>
          <a:p>
            <a:fld id="{B6F15528-21DE-4FAA-801E-634DDDAF4B2B}" type="slidenum">
              <a:rPr lang="en-IN" smtClean="0"/>
              <a:pPr/>
              <a:t>12</a:t>
            </a:fld>
            <a:endParaRPr lang="en-IN" dirty="0"/>
          </a:p>
        </p:txBody>
      </p:sp>
      <p:pic>
        <p:nvPicPr>
          <p:cNvPr id="6" name="Picture 5">
            <a:extLst>
              <a:ext uri="{FF2B5EF4-FFF2-40B4-BE49-F238E27FC236}">
                <a16:creationId xmlns:a16="http://schemas.microsoft.com/office/drawing/2014/main" id="{6F641D12-6217-37FA-1281-7858C5AEB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565189"/>
            <a:ext cx="6572541" cy="5812751"/>
          </a:xfrm>
          <a:prstGeom prst="rect">
            <a:avLst/>
          </a:prstGeom>
        </p:spPr>
      </p:pic>
    </p:spTree>
    <p:extLst>
      <p:ext uri="{BB962C8B-B14F-4D97-AF65-F5344CB8AC3E}">
        <p14:creationId xmlns:p14="http://schemas.microsoft.com/office/powerpoint/2010/main" val="154480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9980-458C-FA46-72BB-41D03222F95B}"/>
              </a:ext>
            </a:extLst>
          </p:cNvPr>
          <p:cNvSpPr>
            <a:spLocks noGrp="1"/>
          </p:cNvSpPr>
          <p:nvPr>
            <p:ph type="title"/>
          </p:nvPr>
        </p:nvSpPr>
        <p:spPr>
          <a:xfrm>
            <a:off x="922654" y="520065"/>
            <a:ext cx="10346690" cy="607859"/>
          </a:xfrm>
        </p:spPr>
        <p:txBody>
          <a:bodyPr/>
          <a:lstStyle/>
          <a:p>
            <a:pPr algn="ctr"/>
            <a:r>
              <a:rPr lang="en-IN" dirty="0"/>
              <a:t>Module Description</a:t>
            </a:r>
          </a:p>
        </p:txBody>
      </p:sp>
      <p:sp>
        <p:nvSpPr>
          <p:cNvPr id="5" name="Content Placeholder 4">
            <a:extLst>
              <a:ext uri="{FF2B5EF4-FFF2-40B4-BE49-F238E27FC236}">
                <a16:creationId xmlns:a16="http://schemas.microsoft.com/office/drawing/2014/main" id="{8F6F5B4B-3554-1F73-CFA6-376926C0289B}"/>
              </a:ext>
            </a:extLst>
          </p:cNvPr>
          <p:cNvSpPr>
            <a:spLocks noGrp="1"/>
          </p:cNvSpPr>
          <p:nvPr>
            <p:ph type="body" idx="1"/>
          </p:nvPr>
        </p:nvSpPr>
        <p:spPr>
          <a:xfrm>
            <a:off x="609600" y="1447800"/>
            <a:ext cx="10836910" cy="5658280"/>
          </a:xfrm>
        </p:spPr>
        <p:txBody>
          <a:bodyPr/>
          <a:lstStyle/>
          <a:p>
            <a:pPr marL="342900" indent="-342900">
              <a:lnSpc>
                <a:spcPct val="150000"/>
              </a:lnSpc>
              <a:buFont typeface="Wingdings" panose="05000000000000000000" pitchFamily="2" charset="2"/>
              <a:buChar char="Ø"/>
            </a:pPr>
            <a:r>
              <a:rPr lang="en-US" dirty="0"/>
              <a:t>There are Three Modules for the project</a:t>
            </a:r>
          </a:p>
          <a:p>
            <a:pPr marL="342900" indent="-342900">
              <a:lnSpc>
                <a:spcPct val="150000"/>
              </a:lnSpc>
              <a:buFont typeface="Wingdings" panose="05000000000000000000" pitchFamily="2" charset="2"/>
              <a:buChar char="Ø"/>
            </a:pPr>
            <a:r>
              <a:rPr lang="en-US" b="1" dirty="0"/>
              <a:t>Dataset preprocessing </a:t>
            </a:r>
          </a:p>
          <a:p>
            <a:pPr>
              <a:lnSpc>
                <a:spcPct val="150000"/>
              </a:lnSpc>
            </a:pPr>
            <a:endParaRPr lang="en-US" b="1" dirty="0"/>
          </a:p>
          <a:p>
            <a:pPr>
              <a:lnSpc>
                <a:spcPct val="150000"/>
              </a:lnSpc>
            </a:pPr>
            <a:r>
              <a:rPr lang="en-US" dirty="0"/>
              <a:t>          There are 4 methods for pre-processing step: </a:t>
            </a:r>
          </a:p>
          <a:p>
            <a:pPr lvl="2">
              <a:lnSpc>
                <a:spcPct val="150000"/>
              </a:lnSpc>
              <a:buFont typeface="Arial" pitchFamily="34" charset="0"/>
              <a:buChar char="•"/>
            </a:pPr>
            <a:r>
              <a:rPr lang="en-US" sz="2800" b="1" dirty="0">
                <a:latin typeface="Times New Roman" pitchFamily="18" charset="0"/>
                <a:cs typeface="Times New Roman" pitchFamily="18" charset="0"/>
              </a:rPr>
              <a:t> Face detection &amp; cropping, resize, adding noise, and    normalizations</a:t>
            </a:r>
            <a:r>
              <a:rPr lang="en-US" sz="2800" dirty="0">
                <a:latin typeface="Times New Roman" pitchFamily="18" charset="0"/>
                <a:cs typeface="Times New Roman" pitchFamily="18" charset="0"/>
              </a:rPr>
              <a:t>. </a:t>
            </a:r>
          </a:p>
          <a:p>
            <a:pPr lvl="2">
              <a:lnSpc>
                <a:spcPct val="150000"/>
              </a:lnSpc>
              <a:buFont typeface="Arial" pitchFamily="34" charset="0"/>
              <a:buChar char="•"/>
            </a:pPr>
            <a:r>
              <a:rPr lang="en-US" sz="2400" dirty="0">
                <a:latin typeface="Times New Roman" pitchFamily="18" charset="0"/>
                <a:cs typeface="Times New Roman" pitchFamily="18" charset="0"/>
              </a:rPr>
              <a:t>It aims to remove background and non-face areas, then crop the face area</a:t>
            </a:r>
            <a:r>
              <a:rPr lang="en-US" dirty="0"/>
              <a:t>.</a:t>
            </a:r>
          </a:p>
          <a:p>
            <a:pPr marL="342900" indent="-342900">
              <a:lnSpc>
                <a:spcPct val="150000"/>
              </a:lnSpc>
              <a:buFont typeface="Wingdings" panose="05000000000000000000" pitchFamily="2" charset="2"/>
              <a:buChar char="Ø"/>
            </a:pPr>
            <a:r>
              <a:rPr lang="en-US" b="1" dirty="0"/>
              <a:t>Face detection</a:t>
            </a:r>
          </a:p>
          <a:p>
            <a:pPr>
              <a:lnSpc>
                <a:spcPct val="150000"/>
              </a:lnSpc>
            </a:pPr>
            <a:r>
              <a:rPr lang="en-US" dirty="0"/>
              <a:t>            Face detection stage processes the facial images, without human intervention to find the face region from the input images or sequences</a:t>
            </a:r>
          </a:p>
        </p:txBody>
      </p:sp>
      <p:sp>
        <p:nvSpPr>
          <p:cNvPr id="4" name="Slide Number Placeholder 3">
            <a:extLst>
              <a:ext uri="{FF2B5EF4-FFF2-40B4-BE49-F238E27FC236}">
                <a16:creationId xmlns:a16="http://schemas.microsoft.com/office/drawing/2014/main" id="{B8E40870-42C3-530B-C858-0C1AF3DD87AC}"/>
              </a:ext>
            </a:extLst>
          </p:cNvPr>
          <p:cNvSpPr>
            <a:spLocks noGrp="1"/>
          </p:cNvSpPr>
          <p:nvPr>
            <p:ph type="sldNum" sz="quarter" idx="7"/>
          </p:nvPr>
        </p:nvSpPr>
        <p:spPr/>
        <p:txBody>
          <a:bodyPr/>
          <a:lstStyle/>
          <a:p>
            <a:fld id="{B6F15528-21DE-4FAA-801E-634DDDAF4B2B}" type="slidenum">
              <a:rPr lang="en-IN" b="1" smtClean="0">
                <a:latin typeface="Times New Roman" panose="02020603050405020304" pitchFamily="18" charset="0"/>
                <a:cs typeface="Times New Roman" panose="02020603050405020304" pitchFamily="18" charset="0"/>
              </a:rPr>
              <a:pPr/>
              <a:t>13</a:t>
            </a:fld>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338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9980-458C-FA46-72BB-41D03222F95B}"/>
              </a:ext>
            </a:extLst>
          </p:cNvPr>
          <p:cNvSpPr>
            <a:spLocks noGrp="1"/>
          </p:cNvSpPr>
          <p:nvPr>
            <p:ph type="title"/>
          </p:nvPr>
        </p:nvSpPr>
        <p:spPr>
          <a:xfrm>
            <a:off x="922654" y="520065"/>
            <a:ext cx="10346690" cy="607859"/>
          </a:xfrm>
        </p:spPr>
        <p:txBody>
          <a:bodyPr/>
          <a:lstStyle/>
          <a:p>
            <a:pPr algn="ctr"/>
            <a:r>
              <a:rPr lang="en-IN" dirty="0"/>
              <a:t>Module Description</a:t>
            </a:r>
          </a:p>
        </p:txBody>
      </p:sp>
      <p:sp>
        <p:nvSpPr>
          <p:cNvPr id="5" name="Content Placeholder 4">
            <a:extLst>
              <a:ext uri="{FF2B5EF4-FFF2-40B4-BE49-F238E27FC236}">
                <a16:creationId xmlns:a16="http://schemas.microsoft.com/office/drawing/2014/main" id="{8F6F5B4B-3554-1F73-CFA6-376926C0289B}"/>
              </a:ext>
            </a:extLst>
          </p:cNvPr>
          <p:cNvSpPr>
            <a:spLocks noGrp="1"/>
          </p:cNvSpPr>
          <p:nvPr>
            <p:ph type="body" idx="1"/>
          </p:nvPr>
        </p:nvSpPr>
        <p:spPr>
          <a:xfrm>
            <a:off x="585439" y="1222162"/>
            <a:ext cx="10836910" cy="4340438"/>
          </a:xfrm>
        </p:spPr>
        <p:txBody>
          <a:bodyPr/>
          <a:lstStyle/>
          <a:p>
            <a:pPr marL="342900" indent="-342900">
              <a:lnSpc>
                <a:spcPct val="150000"/>
              </a:lnSpc>
              <a:buFont typeface="Wingdings" panose="05000000000000000000" pitchFamily="2" charset="2"/>
              <a:buChar char="Ø"/>
            </a:pPr>
            <a:r>
              <a:rPr lang="en-US" b="1" dirty="0"/>
              <a:t>Feature extraction </a:t>
            </a:r>
          </a:p>
          <a:p>
            <a:pPr>
              <a:lnSpc>
                <a:spcPct val="150000"/>
              </a:lnSpc>
            </a:pPr>
            <a:r>
              <a:rPr lang="en-US" dirty="0"/>
              <a:t>              After face is positioned, the next step is to extract discriminative information caused by facial expressions.</a:t>
            </a:r>
          </a:p>
          <a:p>
            <a:pPr marL="342900" indent="-342900">
              <a:lnSpc>
                <a:spcPct val="150000"/>
              </a:lnSpc>
              <a:buFont typeface="Wingdings" panose="05000000000000000000" pitchFamily="2" charset="2"/>
              <a:buChar char="Ø"/>
            </a:pPr>
            <a:r>
              <a:rPr lang="en-US" b="1" dirty="0"/>
              <a:t>Classification based on the features</a:t>
            </a:r>
          </a:p>
          <a:p>
            <a:pPr>
              <a:lnSpc>
                <a:spcPct val="150000"/>
              </a:lnSpc>
            </a:pPr>
            <a:r>
              <a:rPr lang="en-US" dirty="0"/>
              <a:t>              Facial expression recognition is the last stage of the systems. The classifications of features involve the training of various emotional models to perform the classification appropriately and it shows the results.</a:t>
            </a:r>
            <a:endParaRPr lang="en-IN" dirty="0"/>
          </a:p>
        </p:txBody>
      </p:sp>
      <p:sp>
        <p:nvSpPr>
          <p:cNvPr id="4" name="Slide Number Placeholder 3">
            <a:extLst>
              <a:ext uri="{FF2B5EF4-FFF2-40B4-BE49-F238E27FC236}">
                <a16:creationId xmlns:a16="http://schemas.microsoft.com/office/drawing/2014/main" id="{B8E40870-42C3-530B-C858-0C1AF3DD87AC}"/>
              </a:ext>
            </a:extLst>
          </p:cNvPr>
          <p:cNvSpPr>
            <a:spLocks noGrp="1"/>
          </p:cNvSpPr>
          <p:nvPr>
            <p:ph type="sldNum" sz="quarter" idx="7"/>
          </p:nvPr>
        </p:nvSpPr>
        <p:spPr/>
        <p:txBody>
          <a:bodyPr/>
          <a:lstStyle/>
          <a:p>
            <a:fld id="{B6F15528-21DE-4FAA-801E-634DDDAF4B2B}" type="slidenum">
              <a:rPr lang="en-IN" b="1" smtClean="0">
                <a:latin typeface="Times New Roman" panose="02020603050405020304" pitchFamily="18" charset="0"/>
                <a:cs typeface="Times New Roman" panose="02020603050405020304" pitchFamily="18" charset="0"/>
              </a:rPr>
              <a:pPr/>
              <a:t>14</a:t>
            </a:fld>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338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01880"/>
            <a:ext cx="10515600" cy="570669"/>
          </a:xfrm>
          <a:prstGeom prst="rect">
            <a:avLst/>
          </a:prstGeom>
        </p:spPr>
        <p:txBody>
          <a:bodyPr vert="horz" wrap="square" lIns="0" tIns="16510" rIns="0" bIns="0" rtlCol="0">
            <a:spAutoFit/>
          </a:bodyPr>
          <a:lstStyle/>
          <a:p>
            <a:pPr marL="27305" algn="ctr">
              <a:lnSpc>
                <a:spcPct val="100000"/>
              </a:lnSpc>
              <a:spcBef>
                <a:spcPts val="130"/>
              </a:spcBef>
            </a:pPr>
            <a:r>
              <a:rPr lang="en-US" sz="3600" spc="15" dirty="0"/>
              <a:t>Project</a:t>
            </a:r>
            <a:r>
              <a:rPr lang="en-US" sz="3600" spc="20" dirty="0"/>
              <a:t> </a:t>
            </a:r>
            <a:r>
              <a:rPr lang="en-US" sz="3600" spc="10" dirty="0"/>
              <a:t>Domain-</a:t>
            </a:r>
            <a:r>
              <a:rPr lang="en-US" sz="3600" spc="155" dirty="0"/>
              <a:t> Artificial Intelligence</a:t>
            </a:r>
            <a:endParaRPr lang="en-US" sz="3600" dirty="0"/>
          </a:p>
        </p:txBody>
      </p:sp>
      <p:sp>
        <p:nvSpPr>
          <p:cNvPr id="3" name="object 3"/>
          <p:cNvSpPr txBox="1">
            <a:spLocks noGrp="1"/>
          </p:cNvSpPr>
          <p:nvPr>
            <p:ph type="body" idx="1"/>
          </p:nvPr>
        </p:nvSpPr>
        <p:spPr>
          <a:xfrm>
            <a:off x="457200" y="1524000"/>
            <a:ext cx="10836910" cy="4646785"/>
          </a:xfrm>
          <a:prstGeom prst="rect">
            <a:avLst/>
          </a:prstGeom>
        </p:spPr>
        <p:txBody>
          <a:bodyPr vert="horz" wrap="square" lIns="0" tIns="189865" rIns="0" bIns="0" rtlCol="0">
            <a:spAutoFit/>
          </a:bodyPr>
          <a:lstStyle/>
          <a:p>
            <a:pPr marL="366395" indent="-343535" algn="just">
              <a:lnSpc>
                <a:spcPct val="150000"/>
              </a:lnSpc>
              <a:spcBef>
                <a:spcPts val="1495"/>
              </a:spcBef>
              <a:buFont typeface="Wingdings"/>
              <a:buChar char=""/>
              <a:tabLst>
                <a:tab pos="367665" algn="l"/>
                <a:tab pos="1605915" algn="l"/>
                <a:tab pos="2883535" algn="l"/>
                <a:tab pos="3274060" algn="l"/>
                <a:tab pos="3588385" algn="l"/>
                <a:tab pos="4780280" algn="l"/>
                <a:tab pos="6315075" algn="l"/>
                <a:tab pos="7239634" algn="l"/>
                <a:tab pos="8335645" algn="l"/>
                <a:tab pos="9784715" algn="l"/>
                <a:tab pos="10213340" algn="l"/>
              </a:tabLst>
            </a:pPr>
            <a:r>
              <a:rPr lang="en-US" dirty="0">
                <a:latin typeface="Times New Roman" panose="02020603050405020304" pitchFamily="18" charset="0"/>
                <a:cs typeface="Times New Roman" panose="02020603050405020304" pitchFamily="18" charset="0"/>
              </a:rPr>
              <a:t>The ability of A digital computer or </a:t>
            </a:r>
            <a:r>
              <a:rPr lang="en-US" b="1" dirty="0">
                <a:latin typeface="Times New Roman" panose="02020603050405020304" pitchFamily="18" charset="0"/>
                <a:cs typeface="Times New Roman" panose="02020603050405020304" pitchFamily="18" charset="0"/>
              </a:rPr>
              <a:t>computer-controlled robot </a:t>
            </a:r>
            <a:r>
              <a:rPr lang="en-US" dirty="0">
                <a:latin typeface="Times New Roman" panose="02020603050405020304" pitchFamily="18" charset="0"/>
                <a:cs typeface="Times New Roman" panose="02020603050405020304" pitchFamily="18" charset="0"/>
              </a:rPr>
              <a:t>to perform tasks commonly associated with intelligent beings.</a:t>
            </a:r>
          </a:p>
          <a:p>
            <a:pPr marL="366395" indent="-343535">
              <a:lnSpc>
                <a:spcPct val="150000"/>
              </a:lnSpc>
              <a:spcBef>
                <a:spcPts val="1495"/>
              </a:spcBef>
              <a:buFont typeface="Wingdings"/>
              <a:buChar char=""/>
              <a:tabLst>
                <a:tab pos="367665" algn="l"/>
                <a:tab pos="1605915" algn="l"/>
                <a:tab pos="2883535" algn="l"/>
                <a:tab pos="3274060" algn="l"/>
                <a:tab pos="3588385" algn="l"/>
                <a:tab pos="4780280" algn="l"/>
                <a:tab pos="6315075" algn="l"/>
                <a:tab pos="7239634" algn="l"/>
                <a:tab pos="8335645" algn="l"/>
                <a:tab pos="9784715" algn="l"/>
                <a:tab pos="10213340" algn="l"/>
              </a:tabLst>
            </a:pPr>
            <a:r>
              <a:rPr lang="en-US" spc="-40" dirty="0"/>
              <a:t>M</a:t>
            </a:r>
            <a:r>
              <a:rPr lang="en-US" spc="-20" dirty="0"/>
              <a:t>a</a:t>
            </a:r>
            <a:r>
              <a:rPr lang="en-US" spc="55" dirty="0"/>
              <a:t>c</a:t>
            </a:r>
            <a:r>
              <a:rPr lang="en-US" spc="-80" dirty="0"/>
              <a:t>h</a:t>
            </a:r>
            <a:r>
              <a:rPr lang="en-US" spc="75" dirty="0"/>
              <a:t>i</a:t>
            </a:r>
            <a:r>
              <a:rPr lang="en-US" spc="-80" dirty="0"/>
              <a:t>n</a:t>
            </a:r>
            <a:r>
              <a:rPr lang="en-US" dirty="0"/>
              <a:t>e	</a:t>
            </a:r>
            <a:r>
              <a:rPr lang="en-US" spc="-45" dirty="0"/>
              <a:t>L</a:t>
            </a:r>
            <a:r>
              <a:rPr lang="en-US" spc="55" dirty="0"/>
              <a:t>e</a:t>
            </a:r>
            <a:r>
              <a:rPr lang="en-US" spc="-20" dirty="0"/>
              <a:t>a</a:t>
            </a:r>
            <a:r>
              <a:rPr lang="en-US" spc="20" dirty="0"/>
              <a:t>r</a:t>
            </a:r>
            <a:r>
              <a:rPr lang="en-US" spc="-80" dirty="0"/>
              <a:t>n</a:t>
            </a:r>
            <a:r>
              <a:rPr lang="en-US" spc="75" dirty="0"/>
              <a:t>i</a:t>
            </a:r>
            <a:r>
              <a:rPr lang="en-US" dirty="0"/>
              <a:t>ng	</a:t>
            </a:r>
            <a:r>
              <a:rPr lang="en-US" spc="80" dirty="0"/>
              <a:t>i</a:t>
            </a:r>
            <a:r>
              <a:rPr lang="en-US" dirty="0"/>
              <a:t>s	a	</a:t>
            </a:r>
            <a:r>
              <a:rPr lang="en-US" spc="-75" dirty="0"/>
              <a:t>g</a:t>
            </a:r>
            <a:r>
              <a:rPr lang="en-US" spc="20" dirty="0"/>
              <a:t>r</a:t>
            </a:r>
            <a:r>
              <a:rPr lang="en-US" dirty="0"/>
              <a:t>ow</a:t>
            </a:r>
            <a:r>
              <a:rPr lang="en-US" spc="75" dirty="0"/>
              <a:t>i</a:t>
            </a:r>
            <a:r>
              <a:rPr lang="en-US" dirty="0"/>
              <a:t>ng	te</a:t>
            </a:r>
            <a:r>
              <a:rPr lang="en-US" spc="50" dirty="0"/>
              <a:t>c</a:t>
            </a:r>
            <a:r>
              <a:rPr lang="en-US" dirty="0"/>
              <a:t>h</a:t>
            </a:r>
            <a:r>
              <a:rPr lang="en-US" spc="-75" dirty="0"/>
              <a:t>n</a:t>
            </a:r>
            <a:r>
              <a:rPr lang="en-US" dirty="0"/>
              <a:t>ol</a:t>
            </a:r>
            <a:r>
              <a:rPr lang="en-US" spc="70" dirty="0"/>
              <a:t>o</a:t>
            </a:r>
            <a:r>
              <a:rPr lang="en-US" dirty="0"/>
              <a:t>gy	</a:t>
            </a:r>
            <a:r>
              <a:rPr lang="en-US" spc="60" dirty="0"/>
              <a:t>w</a:t>
            </a:r>
            <a:r>
              <a:rPr lang="en-US" spc="-80" dirty="0"/>
              <a:t>h</a:t>
            </a:r>
            <a:r>
              <a:rPr lang="en-US" dirty="0"/>
              <a:t>i</a:t>
            </a:r>
            <a:r>
              <a:rPr lang="en-US" spc="60" dirty="0"/>
              <a:t>c</a:t>
            </a:r>
            <a:r>
              <a:rPr lang="en-US" dirty="0"/>
              <a:t>h	</a:t>
            </a:r>
            <a:r>
              <a:rPr lang="en-US" spc="55" dirty="0"/>
              <a:t>e</a:t>
            </a:r>
            <a:r>
              <a:rPr lang="en-US" spc="-75" dirty="0"/>
              <a:t>n</a:t>
            </a:r>
            <a:r>
              <a:rPr lang="en-US" spc="-20" dirty="0"/>
              <a:t>a</a:t>
            </a:r>
            <a:r>
              <a:rPr lang="en-US" dirty="0"/>
              <a:t>bl</a:t>
            </a:r>
            <a:r>
              <a:rPr lang="en-US" spc="55" dirty="0"/>
              <a:t>e</a:t>
            </a:r>
            <a:r>
              <a:rPr lang="en-US" dirty="0"/>
              <a:t>s	</a:t>
            </a:r>
            <a:r>
              <a:rPr lang="en-US" spc="-20" dirty="0"/>
              <a:t>c</a:t>
            </a:r>
            <a:r>
              <a:rPr lang="en-US" spc="70" dirty="0"/>
              <a:t>o</a:t>
            </a:r>
            <a:r>
              <a:rPr lang="en-US" spc="-70" dirty="0"/>
              <a:t>m</a:t>
            </a:r>
            <a:r>
              <a:rPr lang="en-US" spc="70" dirty="0"/>
              <a:t>p</a:t>
            </a:r>
            <a:r>
              <a:rPr lang="en-US" spc="-80" dirty="0"/>
              <a:t>u</a:t>
            </a:r>
            <a:r>
              <a:rPr lang="en-US" dirty="0"/>
              <a:t>t</a:t>
            </a:r>
            <a:r>
              <a:rPr lang="en-US" spc="-10" dirty="0"/>
              <a:t>e</a:t>
            </a:r>
            <a:r>
              <a:rPr lang="en-US" spc="95" dirty="0"/>
              <a:t>r</a:t>
            </a:r>
            <a:r>
              <a:rPr lang="en-US" dirty="0"/>
              <a:t>s	</a:t>
            </a:r>
            <a:r>
              <a:rPr lang="en-US" spc="5" dirty="0"/>
              <a:t>t</a:t>
            </a:r>
            <a:r>
              <a:rPr lang="en-US" dirty="0"/>
              <a:t>o	</a:t>
            </a:r>
            <a:r>
              <a:rPr lang="en-US" spc="5" dirty="0"/>
              <a:t>l</a:t>
            </a:r>
            <a:r>
              <a:rPr lang="en-US" spc="-15" dirty="0"/>
              <a:t>ea</a:t>
            </a:r>
            <a:r>
              <a:rPr lang="en-US" spc="20" dirty="0"/>
              <a:t>r</a:t>
            </a:r>
            <a:r>
              <a:rPr lang="en-US" dirty="0"/>
              <a:t>n </a:t>
            </a:r>
            <a:r>
              <a:rPr lang="en-US" spc="-25" dirty="0"/>
              <a:t>automatically</a:t>
            </a:r>
            <a:r>
              <a:rPr lang="en-US" spc="235" dirty="0"/>
              <a:t> </a:t>
            </a:r>
            <a:r>
              <a:rPr lang="en-US" spc="-10" dirty="0"/>
              <a:t>from</a:t>
            </a:r>
            <a:r>
              <a:rPr lang="en-US" spc="10" dirty="0"/>
              <a:t> </a:t>
            </a:r>
            <a:r>
              <a:rPr lang="en-US" spc="-25" dirty="0"/>
              <a:t>the</a:t>
            </a:r>
            <a:r>
              <a:rPr lang="en-US" spc="55" dirty="0"/>
              <a:t> </a:t>
            </a:r>
            <a:r>
              <a:rPr lang="en-US" spc="-30" dirty="0"/>
              <a:t>past</a:t>
            </a:r>
            <a:r>
              <a:rPr lang="en-US" spc="80" dirty="0"/>
              <a:t> </a:t>
            </a:r>
            <a:r>
              <a:rPr lang="en-US" spc="-5" dirty="0"/>
              <a:t>data</a:t>
            </a:r>
            <a:r>
              <a:rPr lang="en-US" spc="-10" dirty="0"/>
              <a:t> </a:t>
            </a:r>
            <a:r>
              <a:rPr lang="en-US" spc="-50" dirty="0"/>
              <a:t>sets.</a:t>
            </a:r>
            <a:endParaRPr lang="en-US" dirty="0">
              <a:latin typeface="Times New Roman" panose="02020603050405020304" pitchFamily="18" charset="0"/>
              <a:cs typeface="Times New Roman" panose="02020603050405020304" pitchFamily="18" charset="0"/>
            </a:endParaRPr>
          </a:p>
          <a:p>
            <a:pPr marL="366395" indent="-343535" algn="just">
              <a:lnSpc>
                <a:spcPct val="150000"/>
              </a:lnSpc>
              <a:spcBef>
                <a:spcPts val="1495"/>
              </a:spcBef>
              <a:buFont typeface="Wingdings"/>
              <a:buChar char=""/>
              <a:tabLst>
                <a:tab pos="367665" algn="l"/>
                <a:tab pos="1605915" algn="l"/>
                <a:tab pos="2883535" algn="l"/>
                <a:tab pos="3274060" algn="l"/>
                <a:tab pos="3588385" algn="l"/>
                <a:tab pos="4780280" algn="l"/>
                <a:tab pos="6315075" algn="l"/>
                <a:tab pos="7239634" algn="l"/>
                <a:tab pos="8335645" algn="l"/>
                <a:tab pos="9784715" algn="l"/>
                <a:tab pos="10213340" algn="l"/>
              </a:tabLst>
            </a:pPr>
            <a:r>
              <a:rPr lang="en-US" dirty="0">
                <a:latin typeface="Times New Roman" panose="02020603050405020304" pitchFamily="18" charset="0"/>
                <a:cs typeface="Times New Roman" panose="02020603050405020304" pitchFamily="18" charset="0"/>
              </a:rPr>
              <a:t>Facial recognition is a </a:t>
            </a:r>
            <a:r>
              <a:rPr lang="en-US" b="1" dirty="0">
                <a:latin typeface="Times New Roman" panose="02020603050405020304" pitchFamily="18" charset="0"/>
                <a:cs typeface="Times New Roman" panose="02020603050405020304" pitchFamily="18" charset="0"/>
              </a:rPr>
              <a:t>category of biometric software </a:t>
            </a:r>
            <a:r>
              <a:rPr lang="en-US" dirty="0">
                <a:latin typeface="Times New Roman" panose="02020603050405020304" pitchFamily="18" charset="0"/>
                <a:cs typeface="Times New Roman" panose="02020603050405020304" pitchFamily="18" charset="0"/>
              </a:rPr>
              <a:t>that maps an individual’s facial features and stores the data as a </a:t>
            </a:r>
            <a:r>
              <a:rPr lang="en-US" b="1" dirty="0">
                <a:latin typeface="Times New Roman" panose="02020603050405020304" pitchFamily="18" charset="0"/>
                <a:cs typeface="Times New Roman" panose="02020603050405020304" pitchFamily="18" charset="0"/>
              </a:rPr>
              <a:t>face print</a:t>
            </a:r>
            <a:r>
              <a:rPr lang="en-US" dirty="0">
                <a:latin typeface="Times New Roman" panose="02020603050405020304" pitchFamily="18" charset="0"/>
                <a:cs typeface="Times New Roman" panose="02020603050405020304" pitchFamily="18" charset="0"/>
              </a:rPr>
              <a:t>.</a:t>
            </a:r>
          </a:p>
          <a:p>
            <a:pPr marL="22860" algn="just">
              <a:lnSpc>
                <a:spcPct val="150000"/>
              </a:lnSpc>
              <a:spcBef>
                <a:spcPts val="1495"/>
              </a:spcBef>
              <a:tabLst>
                <a:tab pos="367665" algn="l"/>
                <a:tab pos="1605915" algn="l"/>
                <a:tab pos="2883535" algn="l"/>
                <a:tab pos="3274060" algn="l"/>
                <a:tab pos="3588385" algn="l"/>
                <a:tab pos="4780280" algn="l"/>
                <a:tab pos="6315075" algn="l"/>
                <a:tab pos="7239634" algn="l"/>
                <a:tab pos="8335645" algn="l"/>
                <a:tab pos="9784715" algn="l"/>
                <a:tab pos="10213340" algn="l"/>
              </a:tabLst>
            </a:pPr>
            <a:endParaRPr lang="en-US" dirty="0">
              <a:latin typeface="Sitka Banner" pitchFamily="2" charset="0"/>
            </a:endParaRPr>
          </a:p>
        </p:txBody>
      </p:sp>
      <p:sp>
        <p:nvSpPr>
          <p:cNvPr id="8" name="Slide Number Placeholder 7"/>
          <p:cNvSpPr>
            <a:spLocks noGrp="1"/>
          </p:cNvSpPr>
          <p:nvPr>
            <p:ph type="sldNum" sz="quarter" idx="7"/>
          </p:nvPr>
        </p:nvSpPr>
        <p:spPr>
          <a:xfrm>
            <a:off x="8778240" y="6377940"/>
            <a:ext cx="2804160" cy="246221"/>
          </a:xfrm>
        </p:spPr>
        <p:txBody>
          <a:bodyPr/>
          <a:lstStyle/>
          <a:p>
            <a:fld id="{B6F15528-21DE-4FAA-801E-634DDDAF4B2B}" type="slidenum">
              <a:rPr lang="en-IN" sz="1600" b="1" smtClean="0">
                <a:solidFill>
                  <a:schemeClr val="tx1"/>
                </a:solidFill>
                <a:latin typeface="Times New Roman" panose="02020603050405020304" pitchFamily="18" charset="0"/>
                <a:cs typeface="Times New Roman" panose="02020603050405020304" pitchFamily="18" charset="0"/>
              </a:rPr>
              <a:pPr/>
              <a:t>15</a:t>
            </a:fld>
            <a:endParaRPr lang="en-IN"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2716" y="448581"/>
            <a:ext cx="6238875" cy="632460"/>
          </a:xfrm>
          <a:prstGeom prst="rect">
            <a:avLst/>
          </a:prstGeom>
        </p:spPr>
        <p:txBody>
          <a:bodyPr vert="horz" wrap="square" lIns="0" tIns="16510" rIns="0" bIns="0" rtlCol="0">
            <a:spAutoFit/>
          </a:bodyPr>
          <a:lstStyle/>
          <a:p>
            <a:pPr marL="12700" algn="ctr">
              <a:lnSpc>
                <a:spcPct val="100000"/>
              </a:lnSpc>
              <a:spcBef>
                <a:spcPts val="130"/>
              </a:spcBef>
            </a:pPr>
            <a:r>
              <a:rPr lang="en-IN" spc="10" dirty="0"/>
              <a:t>        </a:t>
            </a:r>
            <a:r>
              <a:rPr spc="60" dirty="0"/>
              <a:t> </a:t>
            </a:r>
            <a:r>
              <a:rPr lang="en-US" spc="10" dirty="0"/>
              <a:t>Objectives</a:t>
            </a:r>
          </a:p>
        </p:txBody>
      </p:sp>
      <p:sp>
        <p:nvSpPr>
          <p:cNvPr id="3" name="object 3"/>
          <p:cNvSpPr txBox="1"/>
          <p:nvPr/>
        </p:nvSpPr>
        <p:spPr>
          <a:xfrm>
            <a:off x="762000" y="1371600"/>
            <a:ext cx="10699750" cy="4993034"/>
          </a:xfrm>
          <a:prstGeom prst="rect">
            <a:avLst/>
          </a:prstGeom>
        </p:spPr>
        <p:txBody>
          <a:bodyPr vert="horz" wrap="square" lIns="0" tIns="136525" rIns="0" bIns="0" rtlCol="0">
            <a:spAutoFit/>
          </a:bodyPr>
          <a:lstStyle/>
          <a:p>
            <a:pPr marL="355600" indent="-343535" algn="just">
              <a:lnSpc>
                <a:spcPct val="150000"/>
              </a:lnSpc>
              <a:spcBef>
                <a:spcPts val="1075"/>
              </a:spcBef>
              <a:buFont typeface="Wingdings"/>
              <a:buChar char=""/>
              <a:tabLst>
                <a:tab pos="355600" algn="l"/>
                <a:tab pos="356235" algn="l"/>
              </a:tabLst>
            </a:pPr>
            <a:r>
              <a:rPr lang="en-US" sz="2400" spc="10" dirty="0">
                <a:latin typeface="Times New Roman" panose="02020603050405020304" pitchFamily="18" charset="0"/>
                <a:cs typeface="Times New Roman" panose="02020603050405020304" pitchFamily="18" charset="0"/>
              </a:rPr>
              <a:t>The</a:t>
            </a:r>
            <a:r>
              <a:rPr lang="en-US" sz="2400" spc="10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main objective of this project is to find an </a:t>
            </a:r>
            <a:r>
              <a:rPr lang="en-US" sz="2400" b="1" spc="-20" dirty="0">
                <a:latin typeface="Times New Roman" panose="02020603050405020304" pitchFamily="18" charset="0"/>
                <a:cs typeface="Times New Roman" panose="02020603050405020304" pitchFamily="18" charset="0"/>
              </a:rPr>
              <a:t>emotion detection from the live video.</a:t>
            </a:r>
          </a:p>
          <a:p>
            <a:pPr marL="355600" indent="-343535" algn="just">
              <a:lnSpc>
                <a:spcPct val="150000"/>
              </a:lnSpc>
              <a:spcBef>
                <a:spcPts val="1075"/>
              </a:spcBef>
              <a:buFont typeface="Wingdings"/>
              <a:buChar char=""/>
              <a:tabLst>
                <a:tab pos="355600" algn="l"/>
                <a:tab pos="356235" algn="l"/>
              </a:tabLst>
            </a:pPr>
            <a:r>
              <a:rPr lang="en-US" sz="2400" spc="-20" dirty="0">
                <a:latin typeface="Times New Roman" panose="02020603050405020304" pitchFamily="18" charset="0"/>
                <a:cs typeface="Times New Roman" panose="02020603050405020304" pitchFamily="18" charset="0"/>
              </a:rPr>
              <a:t>From the Live video we can also detect Age as well as Gender.</a:t>
            </a:r>
          </a:p>
          <a:p>
            <a:pPr marL="355600" indent="-343535" algn="just">
              <a:lnSpc>
                <a:spcPct val="150000"/>
              </a:lnSpc>
              <a:spcBef>
                <a:spcPts val="1075"/>
              </a:spcBef>
              <a:buFont typeface="Wingdings"/>
              <a:buChar char=""/>
              <a:tabLst>
                <a:tab pos="355600" algn="l"/>
                <a:tab pos="356235" algn="l"/>
              </a:tabLst>
            </a:pPr>
            <a:r>
              <a:rPr lang="en-US" sz="2400" spc="-20" dirty="0">
                <a:latin typeface="Times New Roman" panose="02020603050405020304" pitchFamily="18" charset="0"/>
                <a:cs typeface="Times New Roman" panose="02020603050405020304" pitchFamily="18" charset="0"/>
              </a:rPr>
              <a:t>We can implement this project in </a:t>
            </a:r>
            <a:r>
              <a:rPr lang="en-US" sz="2400" b="1" spc="-20" dirty="0">
                <a:latin typeface="Times New Roman" panose="02020603050405020304" pitchFamily="18" charset="0"/>
                <a:cs typeface="Times New Roman" panose="02020603050405020304" pitchFamily="18" charset="0"/>
              </a:rPr>
              <a:t>chatbot inside the car </a:t>
            </a:r>
            <a:r>
              <a:rPr lang="en-US" sz="2400" spc="-20" dirty="0">
                <a:latin typeface="Times New Roman" panose="02020603050405020304" pitchFamily="18" charset="0"/>
                <a:cs typeface="Times New Roman" panose="02020603050405020304" pitchFamily="18" charset="0"/>
              </a:rPr>
              <a:t>or public malls or Airports to detect the emotion of the people and create a better chatting experience.</a:t>
            </a:r>
          </a:p>
          <a:p>
            <a:pPr marL="355600" indent="-343535" algn="just">
              <a:lnSpc>
                <a:spcPct val="150000"/>
              </a:lnSpc>
              <a:spcBef>
                <a:spcPts val="1075"/>
              </a:spcBef>
              <a:buFont typeface="Wingdings"/>
              <a:buChar char=""/>
              <a:tabLst>
                <a:tab pos="355600" algn="l"/>
                <a:tab pos="356235" algn="l"/>
              </a:tabLst>
            </a:pPr>
            <a:r>
              <a:rPr lang="en-US" sz="2400" dirty="0">
                <a:latin typeface="Times New Roman" panose="02020603050405020304" pitchFamily="18" charset="0"/>
                <a:cs typeface="Times New Roman" panose="02020603050405020304" pitchFamily="18" charset="0"/>
              </a:rPr>
              <a:t>Also, we can implement this in systems which can adapt their </a:t>
            </a:r>
            <a:r>
              <a:rPr lang="en-US" sz="2400" b="1" dirty="0">
                <a:latin typeface="Times New Roman" panose="02020603050405020304" pitchFamily="18" charset="0"/>
                <a:cs typeface="Times New Roman" panose="02020603050405020304" pitchFamily="18" charset="0"/>
              </a:rPr>
              <a:t>responses and behavioral patterns </a:t>
            </a:r>
            <a:r>
              <a:rPr lang="en-US" sz="2400" dirty="0">
                <a:latin typeface="Times New Roman" panose="02020603050405020304" pitchFamily="18" charset="0"/>
                <a:cs typeface="Times New Roman" panose="02020603050405020304" pitchFamily="18" charset="0"/>
              </a:rPr>
              <a:t>according to the emotions of the humans and make the interaction more natural.</a:t>
            </a:r>
          </a:p>
        </p:txBody>
      </p:sp>
      <p:sp>
        <p:nvSpPr>
          <p:cNvPr id="8" name="Slide Number Placeholder 7"/>
          <p:cNvSpPr>
            <a:spLocks noGrp="1"/>
          </p:cNvSpPr>
          <p:nvPr>
            <p:ph type="sldNum" sz="quarter" idx="7"/>
          </p:nvPr>
        </p:nvSpPr>
        <p:spPr>
          <a:xfrm>
            <a:off x="8778240" y="6377940"/>
            <a:ext cx="2804160" cy="246221"/>
          </a:xfrm>
        </p:spPr>
        <p:txBody>
          <a:bodyPr/>
          <a:lstStyle/>
          <a:p>
            <a:fld id="{B6F15528-21DE-4FAA-801E-634DDDAF4B2B}" type="slidenum">
              <a:rPr lang="en-IN" sz="1600" b="1" smtClean="0">
                <a:solidFill>
                  <a:schemeClr val="tx1"/>
                </a:solidFill>
                <a:latin typeface="Times New Roman" panose="02020603050405020304" pitchFamily="18" charset="0"/>
                <a:cs typeface="Times New Roman" panose="02020603050405020304" pitchFamily="18" charset="0"/>
              </a:rPr>
              <a:pPr/>
              <a:t>16</a:t>
            </a:fld>
            <a:endParaRPr lang="en-IN"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9E0C-DA59-4CE5-030F-D0776BD2882F}"/>
              </a:ext>
            </a:extLst>
          </p:cNvPr>
          <p:cNvSpPr>
            <a:spLocks noGrp="1"/>
          </p:cNvSpPr>
          <p:nvPr>
            <p:ph type="title"/>
          </p:nvPr>
        </p:nvSpPr>
        <p:spPr>
          <a:xfrm>
            <a:off x="1066800" y="152400"/>
            <a:ext cx="10346690" cy="607859"/>
          </a:xfrm>
        </p:spPr>
        <p:txBody>
          <a:bodyPr/>
          <a:lstStyle/>
          <a:p>
            <a:pPr algn="ctr"/>
            <a:r>
              <a:rPr lang="en-IN" dirty="0"/>
              <a:t>Literature Review</a:t>
            </a:r>
          </a:p>
        </p:txBody>
      </p:sp>
      <p:sp>
        <p:nvSpPr>
          <p:cNvPr id="4" name="Slide Number Placeholder 3">
            <a:extLst>
              <a:ext uri="{FF2B5EF4-FFF2-40B4-BE49-F238E27FC236}">
                <a16:creationId xmlns:a16="http://schemas.microsoft.com/office/drawing/2014/main" id="{1D467173-4482-B49B-BF84-7D8FC364EBD7}"/>
              </a:ext>
            </a:extLst>
          </p:cNvPr>
          <p:cNvSpPr>
            <a:spLocks noGrp="1"/>
          </p:cNvSpPr>
          <p:nvPr>
            <p:ph type="sldNum" sz="quarter" idx="7"/>
          </p:nvPr>
        </p:nvSpPr>
        <p:spPr>
          <a:xfrm>
            <a:off x="8778240" y="6377940"/>
            <a:ext cx="2804160" cy="276999"/>
          </a:xfrm>
        </p:spPr>
        <p:txBody>
          <a:bodyPr/>
          <a:lstStyle/>
          <a:p>
            <a:fld id="{B6F15528-21DE-4FAA-801E-634DDDAF4B2B}" type="slidenum">
              <a:rPr lang="en-IN" b="1" smtClean="0">
                <a:latin typeface="Times New Roman" panose="02020603050405020304" pitchFamily="18" charset="0"/>
                <a:cs typeface="Times New Roman" panose="02020603050405020304" pitchFamily="18" charset="0"/>
              </a:rPr>
              <a:pPr/>
              <a:t>17</a:t>
            </a:fld>
            <a:endParaRPr lang="en-IN" b="1" dirty="0">
              <a:latin typeface="Times New Roman" panose="02020603050405020304" pitchFamily="18" charset="0"/>
              <a:cs typeface="Times New Roman" panose="02020603050405020304" pitchFamily="18" charset="0"/>
            </a:endParaRPr>
          </a:p>
        </p:txBody>
      </p:sp>
      <p:pic>
        <p:nvPicPr>
          <p:cNvPr id="1028" name="Picture 4"/>
          <p:cNvPicPr>
            <a:picLocks noChangeAspect="1" noChangeArrowheads="1"/>
          </p:cNvPicPr>
          <p:nvPr/>
        </p:nvPicPr>
        <p:blipFill>
          <a:blip r:embed="rId2"/>
          <a:srcRect/>
          <a:stretch>
            <a:fillRect/>
          </a:stretch>
        </p:blipFill>
        <p:spPr bwMode="auto">
          <a:xfrm>
            <a:off x="381000" y="914400"/>
            <a:ext cx="10744200" cy="5715000"/>
          </a:xfrm>
          <a:prstGeom prst="rect">
            <a:avLst/>
          </a:prstGeom>
          <a:noFill/>
          <a:ln w="9525">
            <a:noFill/>
            <a:miter lim="800000"/>
            <a:headEnd/>
            <a:tailEnd/>
          </a:ln>
          <a:effectLst/>
        </p:spPr>
      </p:pic>
    </p:spTree>
    <p:extLst>
      <p:ext uri="{BB962C8B-B14F-4D97-AF65-F5344CB8AC3E}">
        <p14:creationId xmlns:p14="http://schemas.microsoft.com/office/powerpoint/2010/main" val="4085573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9E0C-DA59-4CE5-030F-D0776BD2882F}"/>
              </a:ext>
            </a:extLst>
          </p:cNvPr>
          <p:cNvSpPr>
            <a:spLocks noGrp="1"/>
          </p:cNvSpPr>
          <p:nvPr>
            <p:ph type="title"/>
          </p:nvPr>
        </p:nvSpPr>
        <p:spPr>
          <a:xfrm>
            <a:off x="914400" y="304800"/>
            <a:ext cx="10346690" cy="607859"/>
          </a:xfrm>
        </p:spPr>
        <p:txBody>
          <a:bodyPr/>
          <a:lstStyle/>
          <a:p>
            <a:pPr algn="ctr"/>
            <a:r>
              <a:rPr lang="en-IN" dirty="0"/>
              <a:t>Literature Review</a:t>
            </a:r>
          </a:p>
        </p:txBody>
      </p:sp>
      <p:sp>
        <p:nvSpPr>
          <p:cNvPr id="4" name="Slide Number Placeholder 3">
            <a:extLst>
              <a:ext uri="{FF2B5EF4-FFF2-40B4-BE49-F238E27FC236}">
                <a16:creationId xmlns:a16="http://schemas.microsoft.com/office/drawing/2014/main" id="{1D467173-4482-B49B-BF84-7D8FC364EBD7}"/>
              </a:ext>
            </a:extLst>
          </p:cNvPr>
          <p:cNvSpPr>
            <a:spLocks noGrp="1"/>
          </p:cNvSpPr>
          <p:nvPr>
            <p:ph type="sldNum" sz="quarter" idx="7"/>
          </p:nvPr>
        </p:nvSpPr>
        <p:spPr>
          <a:xfrm>
            <a:off x="8778240" y="6377940"/>
            <a:ext cx="2804160" cy="276999"/>
          </a:xfrm>
        </p:spPr>
        <p:txBody>
          <a:bodyPr/>
          <a:lstStyle/>
          <a:p>
            <a:fld id="{B6F15528-21DE-4FAA-801E-634DDDAF4B2B}" type="slidenum">
              <a:rPr lang="en-IN" b="1" smtClean="0">
                <a:latin typeface="Times New Roman" panose="02020603050405020304" pitchFamily="18" charset="0"/>
                <a:cs typeface="Times New Roman" panose="02020603050405020304" pitchFamily="18" charset="0"/>
              </a:rPr>
              <a:pPr/>
              <a:t>18</a:t>
            </a:fld>
            <a:endParaRPr lang="en-IN"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srcRect/>
          <a:stretch>
            <a:fillRect/>
          </a:stretch>
        </p:blipFill>
        <p:spPr bwMode="auto">
          <a:xfrm>
            <a:off x="457200" y="1066800"/>
            <a:ext cx="10820400" cy="5638800"/>
          </a:xfrm>
          <a:prstGeom prst="rect">
            <a:avLst/>
          </a:prstGeom>
          <a:noFill/>
          <a:ln w="9525">
            <a:noFill/>
            <a:miter lim="800000"/>
            <a:headEnd/>
            <a:tailEnd/>
          </a:ln>
          <a:effectLst/>
        </p:spPr>
      </p:pic>
    </p:spTree>
    <p:extLst>
      <p:ext uri="{BB962C8B-B14F-4D97-AF65-F5344CB8AC3E}">
        <p14:creationId xmlns:p14="http://schemas.microsoft.com/office/powerpoint/2010/main" val="294374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346690" cy="492443"/>
          </a:xfrm>
        </p:spPr>
        <p:txBody>
          <a:bodyPr/>
          <a:lstStyle/>
          <a:p>
            <a:pPr algn="ctr"/>
            <a:r>
              <a:rPr lang="en-US" sz="3200" spc="10" dirty="0">
                <a:latin typeface="Times New Roman" panose="02020603050405020304" pitchFamily="18" charset="0"/>
                <a:cs typeface="Times New Roman" panose="02020603050405020304" pitchFamily="18" charset="0"/>
              </a:rPr>
              <a:t>E</a:t>
            </a:r>
            <a:r>
              <a:rPr lang="en-IN" sz="3200" spc="10" dirty="0" err="1">
                <a:latin typeface="Times New Roman" panose="02020603050405020304" pitchFamily="18" charset="0"/>
                <a:cs typeface="Times New Roman" panose="02020603050405020304" pitchFamily="18" charset="0"/>
              </a:rPr>
              <a:t>xisting</a:t>
            </a:r>
            <a:r>
              <a:rPr lang="en-IN" sz="3200" spc="10" dirty="0">
                <a:latin typeface="Times New Roman" panose="02020603050405020304" pitchFamily="18" charset="0"/>
                <a:cs typeface="Times New Roman" panose="02020603050405020304" pitchFamily="18" charset="0"/>
              </a:rPr>
              <a:t> System</a:t>
            </a:r>
            <a:endParaRPr lang="en-IN"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8200" y="1066800"/>
            <a:ext cx="10363200" cy="5539978"/>
          </a:xfrm>
        </p:spPr>
        <p:txBody>
          <a:bodyPr/>
          <a:lstStyle/>
          <a:p>
            <a:pPr marL="342900" indent="-342900" algn="just">
              <a:lnSpc>
                <a:spcPct val="150000"/>
              </a:lnSpc>
              <a:buFont typeface="Wingdings" panose="05000000000000000000" pitchFamily="2" charset="2"/>
              <a:buChar char="Ø"/>
            </a:pPr>
            <a:r>
              <a:rPr lang="en-IN" b="1" dirty="0"/>
              <a:t>Facial Emotion Recognition </a:t>
            </a:r>
            <a:r>
              <a:rPr lang="en-IN" dirty="0"/>
              <a:t>is a system to determine human facial expressions.</a:t>
            </a:r>
          </a:p>
          <a:p>
            <a:pPr marL="342900" indent="-342900" algn="just">
              <a:lnSpc>
                <a:spcPct val="150000"/>
              </a:lnSpc>
              <a:buFont typeface="Wingdings" panose="05000000000000000000" pitchFamily="2" charset="2"/>
              <a:buChar char="Ø"/>
            </a:pPr>
            <a:r>
              <a:rPr lang="en-IN" dirty="0"/>
              <a:t>Movements of individual facial muscles are slightly different from </a:t>
            </a:r>
            <a:r>
              <a:rPr lang="en-IN" b="1" dirty="0"/>
              <a:t>instant changes</a:t>
            </a:r>
            <a:r>
              <a:rPr lang="en-IN" dirty="0"/>
              <a:t> in facial appearance.</a:t>
            </a:r>
          </a:p>
          <a:p>
            <a:pPr algn="just">
              <a:lnSpc>
                <a:spcPct val="150000"/>
              </a:lnSpc>
            </a:pPr>
            <a:r>
              <a:rPr lang="en-IN" b="1" spc="10" dirty="0">
                <a:latin typeface="Times New Roman" panose="02020603050405020304" pitchFamily="18" charset="0"/>
                <a:cs typeface="Times New Roman" panose="02020603050405020304" pitchFamily="18" charset="0"/>
              </a:rPr>
              <a:t>DISADVANTAGES:</a:t>
            </a:r>
            <a:endParaRPr lang="en-IN" b="1" dirty="0"/>
          </a:p>
          <a:p>
            <a:pPr marL="342900" indent="-342900" algn="just">
              <a:lnSpc>
                <a:spcPct val="150000"/>
              </a:lnSpc>
              <a:buFont typeface="Wingdings" panose="05000000000000000000" pitchFamily="2" charset="2"/>
              <a:buChar char="Ø"/>
            </a:pPr>
            <a:r>
              <a:rPr lang="en-US" dirty="0"/>
              <a:t>The accuracy of emotion recognition is </a:t>
            </a:r>
            <a:r>
              <a:rPr lang="en-US" b="1" dirty="0"/>
              <a:t>low</a:t>
            </a:r>
            <a:r>
              <a:rPr lang="en-US" dirty="0"/>
              <a:t>. </a:t>
            </a:r>
          </a:p>
          <a:p>
            <a:pPr marL="342900" indent="-342900" algn="just">
              <a:lnSpc>
                <a:spcPct val="150000"/>
              </a:lnSpc>
              <a:buFont typeface="Wingdings" panose="05000000000000000000" pitchFamily="2" charset="2"/>
              <a:buChar char="Ø"/>
            </a:pPr>
            <a:r>
              <a:rPr lang="en-US" dirty="0"/>
              <a:t>It focus on recognizing the peak high-intensity expression and ignore lower-intensity expressions. This leads to </a:t>
            </a:r>
            <a:r>
              <a:rPr lang="en-US" b="1" dirty="0"/>
              <a:t>inaccurate recognition </a:t>
            </a:r>
            <a:r>
              <a:rPr lang="en-US" dirty="0"/>
              <a:t>of emotion.</a:t>
            </a:r>
          </a:p>
          <a:p>
            <a:pPr marL="342900" indent="-342900" algn="just">
              <a:lnSpc>
                <a:spcPct val="150000"/>
              </a:lnSpc>
              <a:buFont typeface="Wingdings" panose="05000000000000000000" pitchFamily="2" charset="2"/>
              <a:buChar char="Ø"/>
            </a:pPr>
            <a:r>
              <a:rPr lang="en-US" dirty="0"/>
              <a:t>Surroundings and body posture can provide the same amount of information on emotions as a face. </a:t>
            </a:r>
          </a:p>
          <a:p>
            <a:pPr marL="342900" indent="-342900" algn="just">
              <a:lnSpc>
                <a:spcPct val="150000"/>
              </a:lnSpc>
              <a:buFont typeface="Wingdings" panose="05000000000000000000" pitchFamily="2" charset="2"/>
              <a:buChar char="Ø"/>
            </a:pPr>
            <a:endParaRPr lang="en-US" dirty="0"/>
          </a:p>
        </p:txBody>
      </p:sp>
      <p:sp>
        <p:nvSpPr>
          <p:cNvPr id="6" name="Slide Number Placeholder 5"/>
          <p:cNvSpPr>
            <a:spLocks noGrp="1"/>
          </p:cNvSpPr>
          <p:nvPr>
            <p:ph type="sldNum" sz="quarter" idx="7"/>
          </p:nvPr>
        </p:nvSpPr>
        <p:spPr>
          <a:xfrm>
            <a:off x="8778240" y="6377940"/>
            <a:ext cx="2804160" cy="246221"/>
          </a:xfrm>
        </p:spPr>
        <p:txBody>
          <a:bodyPr/>
          <a:lstStyle/>
          <a:p>
            <a:fld id="{B6F15528-21DE-4FAA-801E-634DDDAF4B2B}" type="slidenum">
              <a:rPr lang="en-IN" sz="1600" b="1" smtClean="0">
                <a:solidFill>
                  <a:schemeClr val="tx1"/>
                </a:solidFill>
                <a:latin typeface="Symbol" panose="05050102010706020507" pitchFamily="18" charset="2"/>
                <a:cs typeface="Times New Roman" panose="02020603050405020304" pitchFamily="18" charset="0"/>
              </a:rPr>
              <a:pPr/>
              <a:t>19</a:t>
            </a:fld>
            <a:endParaRPr lang="en-IN" sz="1600" b="1" dirty="0">
              <a:solidFill>
                <a:schemeClr val="tx1"/>
              </a:solidFill>
              <a:latin typeface="Symbol" panose="05050102010706020507" pitchFamily="18" charset="2"/>
              <a:cs typeface="Times New Roman" panose="02020603050405020304" pitchFamily="18" charset="0"/>
            </a:endParaRPr>
          </a:p>
        </p:txBody>
      </p:sp>
    </p:spTree>
    <p:extLst>
      <p:ext uri="{BB962C8B-B14F-4D97-AF65-F5344CB8AC3E}">
        <p14:creationId xmlns:p14="http://schemas.microsoft.com/office/powerpoint/2010/main" val="114769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304800"/>
            <a:ext cx="9144000" cy="629018"/>
          </a:xfrm>
          <a:prstGeom prst="rect">
            <a:avLst/>
          </a:prstGeom>
        </p:spPr>
        <p:txBody>
          <a:bodyPr vert="horz" wrap="square" lIns="0" tIns="13335" rIns="0" bIns="0" rtlCol="0">
            <a:spAutoFit/>
          </a:bodyPr>
          <a:lstStyle/>
          <a:p>
            <a:pPr marL="12700" algn="ctr">
              <a:lnSpc>
                <a:spcPct val="100000"/>
              </a:lnSpc>
              <a:spcBef>
                <a:spcPts val="105"/>
              </a:spcBef>
            </a:pPr>
            <a:r>
              <a:rPr lang="en-US" sz="4000" spc="20" dirty="0"/>
              <a:t>A</a:t>
            </a:r>
            <a:r>
              <a:rPr lang="en-US" sz="4000" spc="65" dirty="0"/>
              <a:t>b</a:t>
            </a:r>
            <a:r>
              <a:rPr lang="en-US" sz="4000" spc="15" dirty="0"/>
              <a:t>s</a:t>
            </a:r>
            <a:r>
              <a:rPr lang="en-US" sz="4000" dirty="0"/>
              <a:t>t</a:t>
            </a:r>
            <a:r>
              <a:rPr lang="en-US" sz="4000" spc="15" dirty="0"/>
              <a:t>r</a:t>
            </a:r>
            <a:r>
              <a:rPr lang="en-US" sz="4000" spc="20" dirty="0"/>
              <a:t>ac</a:t>
            </a:r>
            <a:r>
              <a:rPr lang="en-US" sz="4000" dirty="0"/>
              <a:t>t</a:t>
            </a:r>
            <a:endParaRPr lang="en-US" sz="3600" dirty="0"/>
          </a:p>
        </p:txBody>
      </p:sp>
      <p:sp>
        <p:nvSpPr>
          <p:cNvPr id="3" name="object 3"/>
          <p:cNvSpPr txBox="1"/>
          <p:nvPr/>
        </p:nvSpPr>
        <p:spPr>
          <a:xfrm>
            <a:off x="609600" y="1160191"/>
            <a:ext cx="10972800" cy="5355440"/>
          </a:xfrm>
          <a:prstGeom prst="rect">
            <a:avLst/>
          </a:prstGeom>
        </p:spPr>
        <p:txBody>
          <a:bodyPr vert="horz" wrap="square" lIns="0" tIns="12065" rIns="0" bIns="0" rtlCol="0">
            <a:spAutoFit/>
          </a:bodyPr>
          <a:lstStyle/>
          <a:p>
            <a:pPr marL="355600" marR="5080" indent="-343535" algn="just">
              <a:lnSpc>
                <a:spcPct val="149000"/>
              </a:lnSpc>
              <a:spcBef>
                <a:spcPts val="95"/>
              </a:spcBef>
              <a:buFont typeface="Wingdings"/>
              <a:buChar char=""/>
              <a:tabLst>
                <a:tab pos="355600" algn="l"/>
                <a:tab pos="356235" algn="l"/>
              </a:tabLst>
            </a:pPr>
            <a:r>
              <a:rPr lang="en-US" sz="2000" dirty="0">
                <a:latin typeface="Times New Roman" panose="02020603050405020304" pitchFamily="18" charset="0"/>
                <a:cs typeface="Times New Roman" panose="02020603050405020304" pitchFamily="18" charset="0"/>
              </a:rPr>
              <a:t>Human Beings express Emotions in </a:t>
            </a:r>
            <a:r>
              <a:rPr lang="en-US" sz="2000" b="1" dirty="0">
                <a:latin typeface="Times New Roman" panose="02020603050405020304" pitchFamily="18" charset="0"/>
                <a:cs typeface="Times New Roman" panose="02020603050405020304" pitchFamily="18" charset="0"/>
              </a:rPr>
              <a:t>Day to Day Interactions</a:t>
            </a:r>
            <a:r>
              <a:rPr lang="en-US" sz="2000" dirty="0">
                <a:latin typeface="Times New Roman" panose="02020603050405020304" pitchFamily="18" charset="0"/>
                <a:cs typeface="Times New Roman" panose="02020603050405020304" pitchFamily="18" charset="0"/>
              </a:rPr>
              <a:t>. Understanding Emotions and Knowing how to React to  People’s Expressions greatly enriches the interaction.</a:t>
            </a:r>
          </a:p>
          <a:p>
            <a:pPr marL="355600" marR="5080" indent="-343535" algn="just">
              <a:lnSpc>
                <a:spcPct val="149000"/>
              </a:lnSpc>
              <a:spcBef>
                <a:spcPts val="95"/>
              </a:spcBef>
              <a:buFont typeface="Wingdings"/>
              <a:buChar char=""/>
              <a:tabLst>
                <a:tab pos="355600" algn="l"/>
                <a:tab pos="356235" algn="l"/>
              </a:tabLst>
            </a:pPr>
            <a:r>
              <a:rPr lang="en-US" sz="2000" dirty="0">
                <a:latin typeface="Times New Roman" panose="02020603050405020304" pitchFamily="18" charset="0"/>
                <a:cs typeface="Times New Roman" panose="02020603050405020304" pitchFamily="18" charset="0"/>
              </a:rPr>
              <a:t>Facial Expressions are the facial changes in response to persons.</a:t>
            </a:r>
          </a:p>
          <a:p>
            <a:pPr marL="12065" marR="5080" algn="just">
              <a:lnSpc>
                <a:spcPct val="149000"/>
              </a:lnSpc>
              <a:spcBef>
                <a:spcPts val="95"/>
              </a:spcBef>
              <a:tabLst>
                <a:tab pos="355600" algn="l"/>
                <a:tab pos="356235" algn="l"/>
              </a:tabLst>
            </a:pPr>
            <a:r>
              <a:rPr lang="en-US" sz="2000" b="1" dirty="0">
                <a:latin typeface="Times New Roman" panose="02020603050405020304" pitchFamily="18" charset="0"/>
                <a:cs typeface="Times New Roman" panose="02020603050405020304" pitchFamily="18" charset="0"/>
              </a:rPr>
              <a:t>                              Internal Motion State,  Intentions,   Social Communication</a:t>
            </a:r>
          </a:p>
          <a:p>
            <a:pPr marL="355600" marR="5080" indent="-343535" algn="just">
              <a:lnSpc>
                <a:spcPct val="149000"/>
              </a:lnSpc>
              <a:spcBef>
                <a:spcPts val="95"/>
              </a:spcBef>
              <a:buFont typeface="Wingdings"/>
              <a:buChar char=""/>
              <a:tabLst>
                <a:tab pos="355600" algn="l"/>
                <a:tab pos="356235" algn="l"/>
              </a:tabLst>
            </a:pPr>
            <a:r>
              <a:rPr lang="en-US" sz="2000" dirty="0">
                <a:latin typeface="Times New Roman" panose="02020603050405020304" pitchFamily="18" charset="0"/>
                <a:cs typeface="Times New Roman" panose="02020603050405020304" pitchFamily="18" charset="0"/>
              </a:rPr>
              <a:t>Facial Detection is Based on Image Processing and Computer Vision Techniques.</a:t>
            </a:r>
          </a:p>
          <a:p>
            <a:pPr marL="355600" marR="5080" indent="-343535" algn="just">
              <a:lnSpc>
                <a:spcPct val="149000"/>
              </a:lnSpc>
              <a:spcBef>
                <a:spcPts val="95"/>
              </a:spcBef>
              <a:buFont typeface="Wingdings"/>
              <a:buChar char=""/>
              <a:tabLst>
                <a:tab pos="355600" algn="l"/>
                <a:tab pos="356235" algn="l"/>
              </a:tabLst>
            </a:pPr>
            <a:r>
              <a:rPr lang="en-US" sz="2000" dirty="0">
                <a:latin typeface="Times New Roman" panose="02020603050405020304" pitchFamily="18" charset="0"/>
                <a:cs typeface="Times New Roman" panose="02020603050405020304" pitchFamily="18" charset="0"/>
              </a:rPr>
              <a:t>Expression Recognized using SVM, Face API</a:t>
            </a:r>
            <a:r>
              <a:rPr lang="en-US" sz="2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(open source)</a:t>
            </a:r>
            <a:r>
              <a:rPr lang="en-US" sz="1400" dirty="0">
                <a:latin typeface="Times New Roman" panose="02020603050405020304" pitchFamily="18" charset="0"/>
                <a:cs typeface="Times New Roman" panose="02020603050405020304" pitchFamily="18" charset="0"/>
              </a:rPr>
              <a:t>. </a:t>
            </a:r>
          </a:p>
          <a:p>
            <a:pPr marL="355600" marR="5080" indent="-343535" algn="just">
              <a:lnSpc>
                <a:spcPct val="149000"/>
              </a:lnSpc>
              <a:spcBef>
                <a:spcPts val="95"/>
              </a:spcBef>
              <a:buFont typeface="Wingdings"/>
              <a:buChar char=""/>
              <a:tabLst>
                <a:tab pos="355600" algn="l"/>
                <a:tab pos="356235" algn="l"/>
              </a:tabLst>
            </a:pPr>
            <a:r>
              <a:rPr lang="en-US" sz="2000" dirty="0">
                <a:latin typeface="Times New Roman" panose="02020603050405020304" pitchFamily="18" charset="0"/>
                <a:cs typeface="Times New Roman" panose="02020603050405020304" pitchFamily="18" charset="0"/>
              </a:rPr>
              <a:t>The Algorithm consists of three main Stages: </a:t>
            </a:r>
          </a:p>
          <a:p>
            <a:pPr marL="1383665" marR="5080" lvl="2" indent="-457200" algn="just">
              <a:lnSpc>
                <a:spcPct val="149000"/>
              </a:lnSpc>
              <a:spcBef>
                <a:spcPts val="95"/>
              </a:spcBef>
              <a:buFont typeface="+mj-lt"/>
              <a:buAutoNum type="arabicPeriod"/>
              <a:tabLst>
                <a:tab pos="355600" algn="l"/>
                <a:tab pos="356235" algn="l"/>
              </a:tabLst>
            </a:pPr>
            <a:r>
              <a:rPr lang="en-US" sz="2000" b="1" dirty="0">
                <a:latin typeface="Times New Roman" panose="02020603050405020304" pitchFamily="18" charset="0"/>
                <a:cs typeface="Times New Roman" panose="02020603050405020304" pitchFamily="18" charset="0"/>
              </a:rPr>
              <a:t>Image Preprocessing </a:t>
            </a:r>
          </a:p>
          <a:p>
            <a:pPr marL="1383665" marR="5080" lvl="2" indent="-457200" algn="just">
              <a:lnSpc>
                <a:spcPct val="149000"/>
              </a:lnSpc>
              <a:spcBef>
                <a:spcPts val="95"/>
              </a:spcBef>
              <a:buFont typeface="+mj-lt"/>
              <a:buAutoNum type="arabicPeriod"/>
              <a:tabLst>
                <a:tab pos="355600" algn="l"/>
                <a:tab pos="356235" algn="l"/>
              </a:tabLst>
            </a:pPr>
            <a:r>
              <a:rPr lang="en-US" sz="2000" b="1" dirty="0">
                <a:latin typeface="Times New Roman" panose="02020603050405020304" pitchFamily="18" charset="0"/>
                <a:cs typeface="Times New Roman" panose="02020603050405020304" pitchFamily="18" charset="0"/>
              </a:rPr>
              <a:t>Facial Feature Extraction</a:t>
            </a:r>
          </a:p>
          <a:p>
            <a:pPr marL="1383665" marR="5080" lvl="2" indent="-457200" algn="just">
              <a:lnSpc>
                <a:spcPct val="149000"/>
              </a:lnSpc>
              <a:spcBef>
                <a:spcPts val="95"/>
              </a:spcBef>
              <a:buFont typeface="+mj-lt"/>
              <a:buAutoNum type="arabicPeriod"/>
              <a:tabLst>
                <a:tab pos="355600" algn="l"/>
                <a:tab pos="356235" algn="l"/>
              </a:tabLst>
            </a:pPr>
            <a:r>
              <a:rPr lang="en-US" sz="2000" b="1" dirty="0">
                <a:latin typeface="Times New Roman" panose="02020603050405020304" pitchFamily="18" charset="0"/>
                <a:cs typeface="Times New Roman" panose="02020603050405020304" pitchFamily="18" charset="0"/>
              </a:rPr>
              <a:t>Emotion Detection</a:t>
            </a:r>
            <a:r>
              <a:rPr lang="en-US" sz="2200" b="1" dirty="0">
                <a:latin typeface="Sitka Banner" pitchFamily="2" charset="0"/>
                <a:cs typeface="Times New Roman" panose="02020603050405020304" pitchFamily="18" charset="0"/>
              </a:rPr>
              <a:t>.</a:t>
            </a:r>
          </a:p>
          <a:p>
            <a:pPr marL="355600" marR="5080" indent="-343535" algn="just">
              <a:lnSpc>
                <a:spcPct val="149000"/>
              </a:lnSpc>
              <a:spcBef>
                <a:spcPts val="95"/>
              </a:spcBef>
              <a:buFont typeface="Wingdings"/>
              <a:buChar char=""/>
              <a:tabLst>
                <a:tab pos="355600" algn="l"/>
                <a:tab pos="356235" algn="l"/>
              </a:tabLst>
            </a:pPr>
            <a:endParaRPr lang="en-IN" sz="2200" dirty="0">
              <a:latin typeface="Sitka Banner" pitchFamily="2" charset="0"/>
              <a:cs typeface="Times New Roman" panose="02020603050405020304" pitchFamily="18" charset="0"/>
            </a:endParaRPr>
          </a:p>
        </p:txBody>
      </p:sp>
      <p:sp>
        <p:nvSpPr>
          <p:cNvPr id="8" name="Slide Number Placeholder 7"/>
          <p:cNvSpPr>
            <a:spLocks noGrp="1"/>
          </p:cNvSpPr>
          <p:nvPr>
            <p:ph type="sldNum" sz="quarter" idx="7"/>
          </p:nvPr>
        </p:nvSpPr>
        <p:spPr>
          <a:xfrm>
            <a:off x="8778240" y="6377940"/>
            <a:ext cx="2804160" cy="246221"/>
          </a:xfrm>
        </p:spPr>
        <p:txBody>
          <a:bodyPr/>
          <a:lstStyle/>
          <a:p>
            <a:fld id="{B6F15528-21DE-4FAA-801E-634DDDAF4B2B}" type="slidenum">
              <a:rPr lang="en-IN" sz="1600" b="1" smtClean="0">
                <a:solidFill>
                  <a:schemeClr val="tx1"/>
                </a:solidFill>
                <a:latin typeface="Symbol" panose="05050102010706020507" pitchFamily="18" charset="2"/>
                <a:ea typeface="Tahoma" panose="020B0604030504040204" pitchFamily="34" charset="0"/>
                <a:cs typeface="Tahoma" panose="020B0604030504040204" pitchFamily="34" charset="0"/>
              </a:rPr>
              <a:pPr/>
              <a:t>2</a:t>
            </a:fld>
            <a:endParaRPr lang="en-IN" sz="1600" b="1" dirty="0">
              <a:solidFill>
                <a:schemeClr val="tx1"/>
              </a:solidFill>
              <a:latin typeface="Symbol" panose="05050102010706020507" pitchFamily="18" charset="2"/>
              <a:ea typeface="Tahoma" panose="020B0604030504040204" pitchFamily="34" charset="0"/>
              <a:cs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10346690" cy="553998"/>
          </a:xfrm>
        </p:spPr>
        <p:txBody>
          <a:bodyPr/>
          <a:lstStyle/>
          <a:p>
            <a:pPr algn="ctr"/>
            <a:r>
              <a:rPr lang="en-US" sz="3600" dirty="0"/>
              <a:t>Proposed System and Advantages </a:t>
            </a:r>
            <a:endParaRPr lang="en-IN" sz="3600" dirty="0"/>
          </a:p>
        </p:txBody>
      </p:sp>
      <p:sp>
        <p:nvSpPr>
          <p:cNvPr id="3" name="Text Placeholder 2"/>
          <p:cNvSpPr>
            <a:spLocks noGrp="1"/>
          </p:cNvSpPr>
          <p:nvPr>
            <p:ph type="body" idx="1"/>
          </p:nvPr>
        </p:nvSpPr>
        <p:spPr>
          <a:xfrm>
            <a:off x="685800" y="1219200"/>
            <a:ext cx="10836910" cy="4431983"/>
          </a:xfrm>
        </p:spPr>
        <p:txBody>
          <a:bodyPr/>
          <a:lstStyle/>
          <a:p>
            <a:pPr marL="342900" indent="-342900" algn="just">
              <a:lnSpc>
                <a:spcPct val="150000"/>
              </a:lnSpc>
              <a:buFont typeface="Wingdings" panose="05000000000000000000" pitchFamily="2" charset="2"/>
              <a:buChar char="Ø"/>
            </a:pPr>
            <a:r>
              <a:rPr lang="en-IN" dirty="0"/>
              <a:t>This system  will work on detecting emotions from </a:t>
            </a:r>
            <a:r>
              <a:rPr lang="en-IN" b="1" dirty="0"/>
              <a:t>live video footage</a:t>
            </a:r>
            <a:r>
              <a:rPr lang="en-IN" dirty="0"/>
              <a:t>.</a:t>
            </a:r>
          </a:p>
          <a:p>
            <a:pPr marL="342900" indent="-342900" algn="just">
              <a:lnSpc>
                <a:spcPct val="150000"/>
              </a:lnSpc>
              <a:buFont typeface="Wingdings" panose="05000000000000000000" pitchFamily="2" charset="2"/>
              <a:buChar char="Ø"/>
            </a:pPr>
            <a:r>
              <a:rPr lang="en-IN" dirty="0"/>
              <a:t>We will work on how to make the </a:t>
            </a:r>
            <a:r>
              <a:rPr lang="en-IN" b="1" dirty="0"/>
              <a:t>system more efficient </a:t>
            </a:r>
            <a:r>
              <a:rPr lang="en-IN" dirty="0"/>
              <a:t>so that it works on bright background or for people with darker skin. </a:t>
            </a:r>
          </a:p>
          <a:p>
            <a:pPr algn="just">
              <a:lnSpc>
                <a:spcPct val="150000"/>
              </a:lnSpc>
            </a:pPr>
            <a:r>
              <a:rPr lang="en-US" sz="2400" b="1" dirty="0"/>
              <a:t>ADVANTAGES:</a:t>
            </a:r>
            <a:endParaRPr lang="en-IN" b="1" dirty="0"/>
          </a:p>
          <a:p>
            <a:pPr marL="342900" indent="-342900" algn="just">
              <a:lnSpc>
                <a:spcPct val="150000"/>
              </a:lnSpc>
              <a:buFont typeface="Wingdings" panose="05000000000000000000" pitchFamily="2" charset="2"/>
              <a:buChar char="Ø"/>
            </a:pPr>
            <a:r>
              <a:rPr lang="en-US" dirty="0"/>
              <a:t>The work is to i</a:t>
            </a:r>
            <a:r>
              <a:rPr lang="en-US" b="1" dirty="0"/>
              <a:t>ncrease</a:t>
            </a:r>
            <a:r>
              <a:rPr lang="en-US" dirty="0"/>
              <a:t> the efficiency of emotion recognition systems in terms of </a:t>
            </a:r>
            <a:r>
              <a:rPr lang="en-US" b="1" dirty="0"/>
              <a:t>Accuracy</a:t>
            </a:r>
            <a:r>
              <a:rPr lang="en-US" dirty="0"/>
              <a:t>.</a:t>
            </a:r>
            <a:endParaRPr lang="en-IN" dirty="0"/>
          </a:p>
          <a:p>
            <a:pPr marL="342900" indent="-342900" algn="just">
              <a:lnSpc>
                <a:spcPct val="150000"/>
              </a:lnSpc>
              <a:buFont typeface="Wingdings" panose="05000000000000000000" pitchFamily="2" charset="2"/>
              <a:buChar char="Ø"/>
            </a:pPr>
            <a:r>
              <a:rPr lang="en-IN" dirty="0"/>
              <a:t> Adding more emotions to detect is one of my future plans as it will only detected four emotions in the existing system. </a:t>
            </a:r>
          </a:p>
        </p:txBody>
      </p:sp>
      <p:sp>
        <p:nvSpPr>
          <p:cNvPr id="6" name="Slide Number Placeholder 5"/>
          <p:cNvSpPr>
            <a:spLocks noGrp="1"/>
          </p:cNvSpPr>
          <p:nvPr>
            <p:ph type="sldNum" sz="quarter" idx="7"/>
          </p:nvPr>
        </p:nvSpPr>
        <p:spPr>
          <a:xfrm>
            <a:off x="8778240" y="6377940"/>
            <a:ext cx="2804160" cy="246221"/>
          </a:xfrm>
        </p:spPr>
        <p:txBody>
          <a:bodyPr/>
          <a:lstStyle/>
          <a:p>
            <a:fld id="{B6F15528-21DE-4FAA-801E-634DDDAF4B2B}" type="slidenum">
              <a:rPr lang="en-IN" sz="1600" b="1" smtClean="0">
                <a:solidFill>
                  <a:schemeClr val="tx1"/>
                </a:solidFill>
                <a:latin typeface="Times New Roman" panose="02020603050405020304" pitchFamily="18" charset="0"/>
                <a:cs typeface="Times New Roman" panose="02020603050405020304" pitchFamily="18" charset="0"/>
              </a:rPr>
              <a:pPr/>
              <a:t>20</a:t>
            </a:fld>
            <a:endParaRPr lang="en-IN"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78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8DF1-4620-D74E-81A3-4121279F59FB}"/>
              </a:ext>
            </a:extLst>
          </p:cNvPr>
          <p:cNvSpPr>
            <a:spLocks noGrp="1"/>
          </p:cNvSpPr>
          <p:nvPr>
            <p:ph type="title"/>
          </p:nvPr>
        </p:nvSpPr>
        <p:spPr>
          <a:xfrm>
            <a:off x="922655" y="398865"/>
            <a:ext cx="10346690" cy="607859"/>
          </a:xfrm>
        </p:spPr>
        <p:txBody>
          <a:bodyPr/>
          <a:lstStyle/>
          <a:p>
            <a:pPr algn="ctr"/>
            <a:r>
              <a:rPr lang="en-IN" dirty="0"/>
              <a:t>System Specification</a:t>
            </a:r>
          </a:p>
        </p:txBody>
      </p:sp>
      <p:sp>
        <p:nvSpPr>
          <p:cNvPr id="3" name="Text Placeholder 2">
            <a:extLst>
              <a:ext uri="{FF2B5EF4-FFF2-40B4-BE49-F238E27FC236}">
                <a16:creationId xmlns:a16="http://schemas.microsoft.com/office/drawing/2014/main" id="{8219D56D-94A6-CBA6-0A73-F9547632374F}"/>
              </a:ext>
            </a:extLst>
          </p:cNvPr>
          <p:cNvSpPr>
            <a:spLocks noGrp="1"/>
          </p:cNvSpPr>
          <p:nvPr>
            <p:ph type="body" idx="1"/>
          </p:nvPr>
        </p:nvSpPr>
        <p:spPr>
          <a:xfrm>
            <a:off x="677545" y="1717289"/>
            <a:ext cx="10836910" cy="3693319"/>
          </a:xfrm>
        </p:spPr>
        <p:txBody>
          <a:bodyPr/>
          <a:lstStyle/>
          <a:p>
            <a:pPr algn="just"/>
            <a:r>
              <a:rPr lang="en-US" b="1" dirty="0">
                <a:cs typeface="Times New Roman" pitchFamily="18" charset="0"/>
              </a:rPr>
              <a:t>Processor Type </a:t>
            </a:r>
            <a:r>
              <a:rPr lang="en-US" dirty="0">
                <a:cs typeface="Times New Roman" pitchFamily="18" charset="0"/>
              </a:rPr>
              <a:t>	: Intel i3 </a:t>
            </a:r>
          </a:p>
          <a:p>
            <a:pPr algn="just"/>
            <a:r>
              <a:rPr lang="en-US" b="1" dirty="0">
                <a:cs typeface="Times New Roman" pitchFamily="18" charset="0"/>
              </a:rPr>
              <a:t>Speed </a:t>
            </a:r>
            <a:r>
              <a:rPr lang="en-US" dirty="0">
                <a:cs typeface="Times New Roman" pitchFamily="18" charset="0"/>
              </a:rPr>
              <a:t>		 	: 3.40GHZ </a:t>
            </a:r>
          </a:p>
          <a:p>
            <a:pPr algn="just"/>
            <a:r>
              <a:rPr lang="en-US" b="1" dirty="0">
                <a:cs typeface="Times New Roman" pitchFamily="18" charset="0"/>
              </a:rPr>
              <a:t>RAM 	</a:t>
            </a:r>
            <a:r>
              <a:rPr lang="en-US" dirty="0">
                <a:cs typeface="Times New Roman" pitchFamily="18" charset="0"/>
              </a:rPr>
              <a:t>		: 4GB DD2 RAM </a:t>
            </a:r>
          </a:p>
          <a:p>
            <a:pPr algn="just"/>
            <a:r>
              <a:rPr lang="en-US" b="1" dirty="0">
                <a:cs typeface="Times New Roman" pitchFamily="18" charset="0"/>
              </a:rPr>
              <a:t>Hard disk</a:t>
            </a:r>
            <a:r>
              <a:rPr lang="en-US" dirty="0">
                <a:cs typeface="Times New Roman" pitchFamily="18" charset="0"/>
              </a:rPr>
              <a:t>		: 500 GB </a:t>
            </a:r>
          </a:p>
          <a:p>
            <a:pPr algn="just"/>
            <a:r>
              <a:rPr lang="en-US" b="1" dirty="0">
                <a:cs typeface="Times New Roman" pitchFamily="18" charset="0"/>
              </a:rPr>
              <a:t>Keyboard </a:t>
            </a:r>
            <a:r>
              <a:rPr lang="en-US" dirty="0">
                <a:cs typeface="Times New Roman" pitchFamily="18" charset="0"/>
              </a:rPr>
              <a:t>		: 101/102 Standard Keys </a:t>
            </a:r>
          </a:p>
          <a:p>
            <a:pPr algn="just"/>
            <a:r>
              <a:rPr lang="en-US" b="1" dirty="0">
                <a:cs typeface="Times New Roman" pitchFamily="18" charset="0"/>
              </a:rPr>
              <a:t>Mouse 	</a:t>
            </a:r>
            <a:r>
              <a:rPr lang="en-US" dirty="0">
                <a:cs typeface="Times New Roman" pitchFamily="18" charset="0"/>
              </a:rPr>
              <a:t>	: Optical Mouse</a:t>
            </a:r>
          </a:p>
          <a:p>
            <a:pPr algn="just"/>
            <a:r>
              <a:rPr lang="en-US" b="1" dirty="0">
                <a:cs typeface="Times New Roman" pitchFamily="18" charset="0"/>
              </a:rPr>
              <a:t>Webcam</a:t>
            </a:r>
            <a:r>
              <a:rPr lang="en-US" dirty="0">
                <a:cs typeface="Times New Roman" pitchFamily="18" charset="0"/>
              </a:rPr>
              <a:t>		: Standard Web Cam </a:t>
            </a:r>
          </a:p>
          <a:p>
            <a:pPr algn="just"/>
            <a:r>
              <a:rPr lang="en-US" b="1" dirty="0">
                <a:cs typeface="Times New Roman" pitchFamily="18" charset="0"/>
              </a:rPr>
              <a:t>Operating System</a:t>
            </a:r>
            <a:r>
              <a:rPr lang="en-US" dirty="0">
                <a:cs typeface="Times New Roman" pitchFamily="18" charset="0"/>
              </a:rPr>
              <a:t>	: Windows 10/ Windows 11 </a:t>
            </a:r>
          </a:p>
          <a:p>
            <a:pPr algn="just"/>
            <a:r>
              <a:rPr lang="en-US" b="1" dirty="0">
                <a:cs typeface="Times New Roman" pitchFamily="18" charset="0"/>
              </a:rPr>
              <a:t>Environment </a:t>
            </a:r>
            <a:r>
              <a:rPr lang="en-US" dirty="0">
                <a:cs typeface="Times New Roman" pitchFamily="18" charset="0"/>
              </a:rPr>
              <a:t>		: Visual Studio</a:t>
            </a:r>
          </a:p>
          <a:p>
            <a:r>
              <a:rPr lang="en-IN" b="1" dirty="0"/>
              <a:t>Software</a:t>
            </a:r>
            <a:r>
              <a:rPr lang="en-IN" dirty="0"/>
              <a:t>		: Node JS, Face API</a:t>
            </a:r>
          </a:p>
        </p:txBody>
      </p:sp>
      <p:sp>
        <p:nvSpPr>
          <p:cNvPr id="4" name="Slide Number Placeholder 3">
            <a:extLst>
              <a:ext uri="{FF2B5EF4-FFF2-40B4-BE49-F238E27FC236}">
                <a16:creationId xmlns:a16="http://schemas.microsoft.com/office/drawing/2014/main" id="{39101417-BC08-C6E4-3C35-78DFC1DCBF01}"/>
              </a:ext>
            </a:extLst>
          </p:cNvPr>
          <p:cNvSpPr>
            <a:spLocks noGrp="1"/>
          </p:cNvSpPr>
          <p:nvPr>
            <p:ph type="sldNum" sz="quarter" idx="7"/>
          </p:nvPr>
        </p:nvSpPr>
        <p:spPr/>
        <p:txBody>
          <a:bodyPr/>
          <a:lstStyle/>
          <a:p>
            <a:fld id="{B6F15528-21DE-4FAA-801E-634DDDAF4B2B}" type="slidenum">
              <a:rPr lang="en-IN" smtClean="0"/>
              <a:pPr/>
              <a:t>3</a:t>
            </a:fld>
            <a:endParaRPr lang="en-IN" dirty="0"/>
          </a:p>
        </p:txBody>
      </p:sp>
    </p:spTree>
    <p:extLst>
      <p:ext uri="{BB962C8B-B14F-4D97-AF65-F5344CB8AC3E}">
        <p14:creationId xmlns:p14="http://schemas.microsoft.com/office/powerpoint/2010/main" val="315109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2271-8A6E-6478-9792-E4C5C3FB8ABC}"/>
              </a:ext>
            </a:extLst>
          </p:cNvPr>
          <p:cNvSpPr>
            <a:spLocks noGrp="1"/>
          </p:cNvSpPr>
          <p:nvPr>
            <p:ph type="title"/>
          </p:nvPr>
        </p:nvSpPr>
        <p:spPr>
          <a:xfrm>
            <a:off x="922654" y="520064"/>
            <a:ext cx="2734946" cy="2070735"/>
          </a:xfrm>
        </p:spPr>
        <p:txBody>
          <a:bodyPr/>
          <a:lstStyle/>
          <a:p>
            <a:pPr algn="ctr"/>
            <a:r>
              <a:rPr lang="en-IN" dirty="0"/>
              <a:t>System Architecture</a:t>
            </a:r>
          </a:p>
        </p:txBody>
      </p:sp>
      <p:sp>
        <p:nvSpPr>
          <p:cNvPr id="4" name="Slide Number Placeholder 3">
            <a:extLst>
              <a:ext uri="{FF2B5EF4-FFF2-40B4-BE49-F238E27FC236}">
                <a16:creationId xmlns:a16="http://schemas.microsoft.com/office/drawing/2014/main" id="{7CD824A6-8D53-7F6A-B865-A41FA4868E7E}"/>
              </a:ext>
            </a:extLst>
          </p:cNvPr>
          <p:cNvSpPr>
            <a:spLocks noGrp="1"/>
          </p:cNvSpPr>
          <p:nvPr>
            <p:ph type="sldNum" sz="quarter" idx="7"/>
          </p:nvPr>
        </p:nvSpPr>
        <p:spPr/>
        <p:txBody>
          <a:bodyPr/>
          <a:lstStyle/>
          <a:p>
            <a:fld id="{B6F15528-21DE-4FAA-801E-634DDDAF4B2B}" type="slidenum">
              <a:rPr lang="en-IN" b="1" smtClean="0">
                <a:latin typeface="Times New Roman" panose="02020603050405020304" pitchFamily="18" charset="0"/>
                <a:cs typeface="Times New Roman" panose="02020603050405020304" pitchFamily="18" charset="0"/>
              </a:rPr>
              <a:pPr/>
              <a:t>4</a:t>
            </a:fld>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E3FEC17-A7A4-FE90-F8B9-13A6314937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91000" y="137160"/>
            <a:ext cx="6781800" cy="6413224"/>
          </a:xfrm>
          <a:prstGeom prst="rect">
            <a:avLst/>
          </a:prstGeom>
        </p:spPr>
      </p:pic>
    </p:spTree>
    <p:extLst>
      <p:ext uri="{BB962C8B-B14F-4D97-AF65-F5344CB8AC3E}">
        <p14:creationId xmlns:p14="http://schemas.microsoft.com/office/powerpoint/2010/main" val="5930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98AB-904A-4536-E898-97B11B5F8984}"/>
              </a:ext>
            </a:extLst>
          </p:cNvPr>
          <p:cNvSpPr>
            <a:spLocks noGrp="1"/>
          </p:cNvSpPr>
          <p:nvPr>
            <p:ph type="title"/>
          </p:nvPr>
        </p:nvSpPr>
        <p:spPr>
          <a:xfrm>
            <a:off x="922654" y="520065"/>
            <a:ext cx="10346690" cy="607859"/>
          </a:xfrm>
        </p:spPr>
        <p:txBody>
          <a:bodyPr/>
          <a:lstStyle/>
          <a:p>
            <a:pPr algn="ctr"/>
            <a:r>
              <a:rPr lang="en-IN" dirty="0"/>
              <a:t>Module Description</a:t>
            </a:r>
          </a:p>
        </p:txBody>
      </p:sp>
      <p:sp>
        <p:nvSpPr>
          <p:cNvPr id="3" name="Text Placeholder 2">
            <a:extLst>
              <a:ext uri="{FF2B5EF4-FFF2-40B4-BE49-F238E27FC236}">
                <a16:creationId xmlns:a16="http://schemas.microsoft.com/office/drawing/2014/main" id="{F1C9DD43-CB75-2595-F79E-642EA378CAD8}"/>
              </a:ext>
            </a:extLst>
          </p:cNvPr>
          <p:cNvSpPr>
            <a:spLocks noGrp="1"/>
          </p:cNvSpPr>
          <p:nvPr>
            <p:ph type="body" idx="1"/>
          </p:nvPr>
        </p:nvSpPr>
        <p:spPr>
          <a:xfrm>
            <a:off x="677545" y="1672683"/>
            <a:ext cx="10836910" cy="2674187"/>
          </a:xfrm>
        </p:spPr>
        <p:txBody>
          <a:bodyPr/>
          <a:lstStyle/>
          <a:p>
            <a:pPr marL="457200" indent="-457200">
              <a:buFont typeface="Arial" panose="020B0604020202020204" pitchFamily="34" charset="0"/>
              <a:buChar char="•"/>
            </a:pPr>
            <a:r>
              <a:rPr lang="en-IN" sz="2800" dirty="0"/>
              <a:t>Home Module</a:t>
            </a:r>
          </a:p>
          <a:p>
            <a:pPr marL="457200" indent="-457200">
              <a:buFont typeface="Arial" panose="020B0604020202020204" pitchFamily="34" charset="0"/>
              <a:buChar char="•"/>
            </a:pPr>
            <a:r>
              <a:rPr lang="en-IN" sz="2800" dirty="0"/>
              <a:t>Interaction Module</a:t>
            </a:r>
          </a:p>
          <a:p>
            <a:pPr marL="914400" lvl="1" indent="-457200">
              <a:buSzPct val="60000"/>
              <a:buFont typeface="Courier New" panose="02070309020205020404" pitchFamily="49" charset="0"/>
              <a:buChar char="o"/>
            </a:pPr>
            <a:r>
              <a:rPr lang="en-IN" sz="2800" dirty="0">
                <a:latin typeface="Times New Roman" panose="02020603050405020304" pitchFamily="18" charset="0"/>
                <a:cs typeface="Times New Roman" panose="02020603050405020304" pitchFamily="18" charset="0"/>
              </a:rPr>
              <a:t>Data Collection</a:t>
            </a:r>
          </a:p>
          <a:p>
            <a:pPr marL="914400" lvl="1" indent="-457200">
              <a:buSzPct val="60000"/>
              <a:buFont typeface="Courier New" panose="02070309020205020404" pitchFamily="49" charset="0"/>
              <a:buChar char="o"/>
            </a:pPr>
            <a:r>
              <a:rPr lang="en-IN" sz="2800" dirty="0">
                <a:latin typeface="Times New Roman" panose="02020603050405020304" pitchFamily="18" charset="0"/>
                <a:cs typeface="Times New Roman" panose="02020603050405020304" pitchFamily="18" charset="0"/>
              </a:rPr>
              <a:t>Data Cleaning</a:t>
            </a:r>
          </a:p>
          <a:p>
            <a:pPr marL="914400" lvl="1" indent="-457200">
              <a:buSzPct val="60000"/>
              <a:buFont typeface="Courier New" panose="02070309020205020404" pitchFamily="49" charset="0"/>
              <a:buChar char="o"/>
            </a:pPr>
            <a:r>
              <a:rPr lang="en-IN" sz="2800" dirty="0">
                <a:latin typeface="Times New Roman" panose="02020603050405020304" pitchFamily="18" charset="0"/>
                <a:cs typeface="Times New Roman" panose="02020603050405020304" pitchFamily="18" charset="0"/>
              </a:rPr>
              <a:t>Data Pre-processing</a:t>
            </a:r>
          </a:p>
          <a:p>
            <a:pPr marL="457200" indent="-457200">
              <a:buFont typeface="Arial" panose="020B0604020202020204" pitchFamily="34" charset="0"/>
              <a:buChar char="•"/>
            </a:pPr>
            <a:r>
              <a:rPr lang="en-IN" sz="2800" dirty="0"/>
              <a:t>Result Module</a:t>
            </a:r>
          </a:p>
        </p:txBody>
      </p:sp>
      <p:sp>
        <p:nvSpPr>
          <p:cNvPr id="4" name="Slide Number Placeholder 3">
            <a:extLst>
              <a:ext uri="{FF2B5EF4-FFF2-40B4-BE49-F238E27FC236}">
                <a16:creationId xmlns:a16="http://schemas.microsoft.com/office/drawing/2014/main" id="{17B92124-81F7-17EE-223B-60F044C5364F}"/>
              </a:ext>
            </a:extLst>
          </p:cNvPr>
          <p:cNvSpPr>
            <a:spLocks noGrp="1"/>
          </p:cNvSpPr>
          <p:nvPr>
            <p:ph type="sldNum" sz="quarter" idx="7"/>
          </p:nvPr>
        </p:nvSpPr>
        <p:spPr/>
        <p:txBody>
          <a:bodyPr/>
          <a:lstStyle/>
          <a:p>
            <a:fld id="{B6F15528-21DE-4FAA-801E-634DDDAF4B2B}" type="slidenum">
              <a:rPr lang="en-IN" smtClean="0"/>
              <a:pPr/>
              <a:t>5</a:t>
            </a:fld>
            <a:endParaRPr lang="en-IN" dirty="0"/>
          </a:p>
        </p:txBody>
      </p:sp>
    </p:spTree>
    <p:extLst>
      <p:ext uri="{BB962C8B-B14F-4D97-AF65-F5344CB8AC3E}">
        <p14:creationId xmlns:p14="http://schemas.microsoft.com/office/powerpoint/2010/main" val="188046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8C762A-AEEF-9B67-3FCA-B15D024D0FD6}"/>
              </a:ext>
            </a:extLst>
          </p:cNvPr>
          <p:cNvSpPr>
            <a:spLocks noGrp="1"/>
          </p:cNvSpPr>
          <p:nvPr>
            <p:ph type="title"/>
          </p:nvPr>
        </p:nvSpPr>
        <p:spPr>
          <a:xfrm>
            <a:off x="922654" y="520065"/>
            <a:ext cx="10346690" cy="607859"/>
          </a:xfrm>
        </p:spPr>
        <p:txBody>
          <a:bodyPr/>
          <a:lstStyle/>
          <a:p>
            <a:pPr algn="ctr"/>
            <a:r>
              <a:rPr lang="en-IN" dirty="0"/>
              <a:t>Home Module</a:t>
            </a:r>
          </a:p>
        </p:txBody>
      </p:sp>
      <p:sp>
        <p:nvSpPr>
          <p:cNvPr id="6" name="Content Placeholder 5">
            <a:extLst>
              <a:ext uri="{FF2B5EF4-FFF2-40B4-BE49-F238E27FC236}">
                <a16:creationId xmlns:a16="http://schemas.microsoft.com/office/drawing/2014/main" id="{E68FCADC-52E5-CB55-9335-F07A01F29BF5}"/>
              </a:ext>
            </a:extLst>
          </p:cNvPr>
          <p:cNvSpPr>
            <a:spLocks noGrp="1"/>
          </p:cNvSpPr>
          <p:nvPr>
            <p:ph sz="half" idx="2"/>
          </p:nvPr>
        </p:nvSpPr>
        <p:spPr>
          <a:xfrm>
            <a:off x="609601" y="2875002"/>
            <a:ext cx="5303520" cy="1107996"/>
          </a:xfrm>
        </p:spPr>
        <p:txBody>
          <a:bodyPr/>
          <a:lstStyle/>
          <a:p>
            <a:r>
              <a:rPr lang="en-GB" dirty="0"/>
              <a:t>Home module contains a small tab where we can preview the web camera and ask permissions for camera.</a:t>
            </a:r>
            <a:endParaRPr lang="en-IN" dirty="0"/>
          </a:p>
        </p:txBody>
      </p:sp>
      <p:pic>
        <p:nvPicPr>
          <p:cNvPr id="3" name="Content Placeholder 2">
            <a:extLst>
              <a:ext uri="{FF2B5EF4-FFF2-40B4-BE49-F238E27FC236}">
                <a16:creationId xmlns:a16="http://schemas.microsoft.com/office/drawing/2014/main" id="{0E4B7EC8-2353-2CA1-CD74-BF4410547753}"/>
              </a:ext>
            </a:extLst>
          </p:cNvPr>
          <p:cNvPicPr>
            <a:picLocks noGrp="1" noChangeAspect="1"/>
          </p:cNvPicPr>
          <p:nvPr>
            <p:ph sz="half" idx="3"/>
          </p:nvPr>
        </p:nvPicPr>
        <p:blipFill>
          <a:blip r:embed="rId2" cstate="print">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278563" y="2349252"/>
            <a:ext cx="5303837" cy="2983408"/>
          </a:xfrm>
        </p:spPr>
      </p:pic>
      <p:sp>
        <p:nvSpPr>
          <p:cNvPr id="4" name="Slide Number Placeholder 3">
            <a:extLst>
              <a:ext uri="{FF2B5EF4-FFF2-40B4-BE49-F238E27FC236}">
                <a16:creationId xmlns:a16="http://schemas.microsoft.com/office/drawing/2014/main" id="{C8CC399F-E90D-BA19-641C-4484BA75FFB1}"/>
              </a:ext>
            </a:extLst>
          </p:cNvPr>
          <p:cNvSpPr>
            <a:spLocks noGrp="1"/>
          </p:cNvSpPr>
          <p:nvPr>
            <p:ph type="sldNum" sz="quarter" idx="7"/>
          </p:nvPr>
        </p:nvSpPr>
        <p:spPr/>
        <p:txBody>
          <a:bodyPr/>
          <a:lstStyle/>
          <a:p>
            <a:fld id="{B6F15528-21DE-4FAA-801E-634DDDAF4B2B}" type="slidenum">
              <a:rPr lang="en-IN" smtClean="0"/>
              <a:pPr/>
              <a:t>6</a:t>
            </a:fld>
            <a:endParaRPr lang="en-IN" dirty="0"/>
          </a:p>
        </p:txBody>
      </p:sp>
    </p:spTree>
    <p:extLst>
      <p:ext uri="{BB962C8B-B14F-4D97-AF65-F5344CB8AC3E}">
        <p14:creationId xmlns:p14="http://schemas.microsoft.com/office/powerpoint/2010/main" val="47851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3CCE-C256-0AE0-1CB7-2A2AF1FC1ECA}"/>
              </a:ext>
            </a:extLst>
          </p:cNvPr>
          <p:cNvSpPr>
            <a:spLocks noGrp="1"/>
          </p:cNvSpPr>
          <p:nvPr>
            <p:ph type="title"/>
          </p:nvPr>
        </p:nvSpPr>
        <p:spPr>
          <a:xfrm>
            <a:off x="922654" y="520065"/>
            <a:ext cx="10346690" cy="615553"/>
          </a:xfrm>
        </p:spPr>
        <p:txBody>
          <a:bodyPr/>
          <a:lstStyle/>
          <a:p>
            <a:pPr algn="ctr"/>
            <a:r>
              <a:rPr lang="en-IN" sz="4000" dirty="0"/>
              <a:t>Interaction Module</a:t>
            </a:r>
            <a:endParaRPr lang="en-IN" dirty="0"/>
          </a:p>
        </p:txBody>
      </p:sp>
      <p:sp>
        <p:nvSpPr>
          <p:cNvPr id="3" name="Content Placeholder 2">
            <a:extLst>
              <a:ext uri="{FF2B5EF4-FFF2-40B4-BE49-F238E27FC236}">
                <a16:creationId xmlns:a16="http://schemas.microsoft.com/office/drawing/2014/main" id="{735BE0DA-665C-066A-67E2-68B7842A7642}"/>
              </a:ext>
            </a:extLst>
          </p:cNvPr>
          <p:cNvSpPr>
            <a:spLocks noGrp="1"/>
          </p:cNvSpPr>
          <p:nvPr>
            <p:ph sz="half" idx="2"/>
          </p:nvPr>
        </p:nvSpPr>
        <p:spPr>
          <a:xfrm>
            <a:off x="533400" y="2690336"/>
            <a:ext cx="5303520" cy="1477328"/>
          </a:xfrm>
        </p:spPr>
        <p:txBody>
          <a:bodyPr/>
          <a:lstStyle/>
          <a:p>
            <a:r>
              <a:rPr lang="en-GB" dirty="0"/>
              <a:t>In Interaction module we can record the live video and perform Data collection, Data Cleaning, Data Pre-process the live video in background.</a:t>
            </a:r>
            <a:endParaRPr lang="en-IN" dirty="0"/>
          </a:p>
        </p:txBody>
      </p:sp>
      <p:pic>
        <p:nvPicPr>
          <p:cNvPr id="7" name="Content Placeholder 6">
            <a:extLst>
              <a:ext uri="{FF2B5EF4-FFF2-40B4-BE49-F238E27FC236}">
                <a16:creationId xmlns:a16="http://schemas.microsoft.com/office/drawing/2014/main" id="{B861A206-5BE0-9E40-B515-7326FFC8C397}"/>
              </a:ext>
            </a:extLst>
          </p:cNvPr>
          <p:cNvPicPr>
            <a:picLocks noGrp="1" noChangeAspect="1"/>
          </p:cNvPicPr>
          <p:nvPr>
            <p:ph sz="half" idx="3"/>
          </p:nvPr>
        </p:nvPicPr>
        <p:blipFill>
          <a:blip r:embed="rId2" cstate="print">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6278563" y="2349252"/>
            <a:ext cx="5303837" cy="2983408"/>
          </a:xfrm>
        </p:spPr>
      </p:pic>
      <p:sp>
        <p:nvSpPr>
          <p:cNvPr id="5" name="Slide Number Placeholder 4">
            <a:extLst>
              <a:ext uri="{FF2B5EF4-FFF2-40B4-BE49-F238E27FC236}">
                <a16:creationId xmlns:a16="http://schemas.microsoft.com/office/drawing/2014/main" id="{B2BCBD75-2832-AEA8-CA19-70F1FF732B72}"/>
              </a:ext>
            </a:extLst>
          </p:cNvPr>
          <p:cNvSpPr>
            <a:spLocks noGrp="1"/>
          </p:cNvSpPr>
          <p:nvPr>
            <p:ph type="sldNum" sz="quarter" idx="7"/>
          </p:nvPr>
        </p:nvSpPr>
        <p:spPr/>
        <p:txBody>
          <a:bodyPr/>
          <a:lstStyle/>
          <a:p>
            <a:fld id="{B6F15528-21DE-4FAA-801E-634DDDAF4B2B}" type="slidenum">
              <a:rPr lang="en-IN" smtClean="0"/>
              <a:pPr/>
              <a:t>7</a:t>
            </a:fld>
            <a:endParaRPr lang="en-IN" dirty="0"/>
          </a:p>
        </p:txBody>
      </p:sp>
    </p:spTree>
    <p:extLst>
      <p:ext uri="{BB962C8B-B14F-4D97-AF65-F5344CB8AC3E}">
        <p14:creationId xmlns:p14="http://schemas.microsoft.com/office/powerpoint/2010/main" val="379632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11E9-E58A-BA40-9105-9AF1BE1E3665}"/>
              </a:ext>
            </a:extLst>
          </p:cNvPr>
          <p:cNvSpPr>
            <a:spLocks noGrp="1"/>
          </p:cNvSpPr>
          <p:nvPr>
            <p:ph type="title"/>
          </p:nvPr>
        </p:nvSpPr>
        <p:spPr>
          <a:xfrm>
            <a:off x="922654" y="520065"/>
            <a:ext cx="10346690" cy="615553"/>
          </a:xfrm>
        </p:spPr>
        <p:txBody>
          <a:bodyPr/>
          <a:lstStyle/>
          <a:p>
            <a:pPr algn="ctr"/>
            <a:r>
              <a:rPr lang="en-IN" sz="4000" dirty="0"/>
              <a:t>Result Module</a:t>
            </a:r>
            <a:endParaRPr lang="en-IN" dirty="0"/>
          </a:p>
        </p:txBody>
      </p:sp>
      <p:sp>
        <p:nvSpPr>
          <p:cNvPr id="3" name="Content Placeholder 2">
            <a:extLst>
              <a:ext uri="{FF2B5EF4-FFF2-40B4-BE49-F238E27FC236}">
                <a16:creationId xmlns:a16="http://schemas.microsoft.com/office/drawing/2014/main" id="{309E5633-2A28-3996-152D-A1BC3D6999B7}"/>
              </a:ext>
            </a:extLst>
          </p:cNvPr>
          <p:cNvSpPr>
            <a:spLocks noGrp="1"/>
          </p:cNvSpPr>
          <p:nvPr>
            <p:ph sz="half" idx="2"/>
          </p:nvPr>
        </p:nvSpPr>
        <p:spPr>
          <a:xfrm>
            <a:off x="457200" y="2690336"/>
            <a:ext cx="5303520" cy="1477328"/>
          </a:xfrm>
        </p:spPr>
        <p:txBody>
          <a:bodyPr/>
          <a:lstStyle/>
          <a:p>
            <a:r>
              <a:rPr lang="en-GB" dirty="0"/>
              <a:t>Result module is the page where the output is displayed with the help of Face API where the Trained dataset is compared with Live video and display the Result.</a:t>
            </a:r>
            <a:endParaRPr lang="en-IN" dirty="0"/>
          </a:p>
        </p:txBody>
      </p:sp>
      <p:pic>
        <p:nvPicPr>
          <p:cNvPr id="7" name="Content Placeholder 6">
            <a:extLst>
              <a:ext uri="{FF2B5EF4-FFF2-40B4-BE49-F238E27FC236}">
                <a16:creationId xmlns:a16="http://schemas.microsoft.com/office/drawing/2014/main" id="{BC4C6E6F-C8A1-75DB-6E17-4421644B2E42}"/>
              </a:ext>
            </a:extLst>
          </p:cNvPr>
          <p:cNvPicPr>
            <a:picLocks noGrp="1" noChangeAspect="1"/>
          </p:cNvPicPr>
          <p:nvPr>
            <p:ph sz="half" idx="3"/>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278563" y="2349252"/>
            <a:ext cx="5303837" cy="2983408"/>
          </a:xfrm>
        </p:spPr>
      </p:pic>
      <p:sp>
        <p:nvSpPr>
          <p:cNvPr id="5" name="Slide Number Placeholder 4">
            <a:extLst>
              <a:ext uri="{FF2B5EF4-FFF2-40B4-BE49-F238E27FC236}">
                <a16:creationId xmlns:a16="http://schemas.microsoft.com/office/drawing/2014/main" id="{3E854583-5F1C-0DB6-C6D3-42E60E9CBF1E}"/>
              </a:ext>
            </a:extLst>
          </p:cNvPr>
          <p:cNvSpPr>
            <a:spLocks noGrp="1"/>
          </p:cNvSpPr>
          <p:nvPr>
            <p:ph type="sldNum" sz="quarter" idx="7"/>
          </p:nvPr>
        </p:nvSpPr>
        <p:spPr/>
        <p:txBody>
          <a:bodyPr/>
          <a:lstStyle/>
          <a:p>
            <a:fld id="{B6F15528-21DE-4FAA-801E-634DDDAF4B2B}" type="slidenum">
              <a:rPr lang="en-IN" smtClean="0"/>
              <a:pPr/>
              <a:t>8</a:t>
            </a:fld>
            <a:endParaRPr lang="en-IN" dirty="0"/>
          </a:p>
        </p:txBody>
      </p:sp>
    </p:spTree>
    <p:extLst>
      <p:ext uri="{BB962C8B-B14F-4D97-AF65-F5344CB8AC3E}">
        <p14:creationId xmlns:p14="http://schemas.microsoft.com/office/powerpoint/2010/main" val="3856520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911A29-EF0A-15E2-EE2E-250E6B97C9A2}"/>
              </a:ext>
            </a:extLst>
          </p:cNvPr>
          <p:cNvSpPr>
            <a:spLocks noGrp="1"/>
          </p:cNvSpPr>
          <p:nvPr>
            <p:ph type="title"/>
          </p:nvPr>
        </p:nvSpPr>
        <p:spPr>
          <a:xfrm>
            <a:off x="922654" y="520065"/>
            <a:ext cx="10346690" cy="607859"/>
          </a:xfrm>
        </p:spPr>
        <p:txBody>
          <a:bodyPr/>
          <a:lstStyle/>
          <a:p>
            <a:r>
              <a:rPr lang="en-GB" dirty="0"/>
              <a:t>Sample Coding</a:t>
            </a:r>
            <a:endParaRPr lang="en-IN" dirty="0"/>
          </a:p>
        </p:txBody>
      </p:sp>
      <p:sp>
        <p:nvSpPr>
          <p:cNvPr id="7" name="Text Placeholder 6">
            <a:extLst>
              <a:ext uri="{FF2B5EF4-FFF2-40B4-BE49-F238E27FC236}">
                <a16:creationId xmlns:a16="http://schemas.microsoft.com/office/drawing/2014/main" id="{E9050B35-40D2-0833-9FF2-1AB09561C703}"/>
              </a:ext>
            </a:extLst>
          </p:cNvPr>
          <p:cNvSpPr>
            <a:spLocks noGrp="1"/>
          </p:cNvSpPr>
          <p:nvPr>
            <p:ph type="body" idx="1"/>
          </p:nvPr>
        </p:nvSpPr>
        <p:spPr>
          <a:xfrm>
            <a:off x="677545" y="1295400"/>
            <a:ext cx="10836910" cy="5355312"/>
          </a:xfrm>
        </p:spPr>
        <p:txBody>
          <a:bodyPr/>
          <a:lstStyle/>
          <a:p>
            <a:r>
              <a:rPr lang="en-IN" sz="1200" dirty="0"/>
              <a:t>var express = require('express');</a:t>
            </a:r>
          </a:p>
          <a:p>
            <a:r>
              <a:rPr lang="en-IN" sz="1200" dirty="0"/>
              <a:t>var path = require('path');</a:t>
            </a:r>
          </a:p>
          <a:p>
            <a:r>
              <a:rPr lang="en-IN" sz="1200" dirty="0"/>
              <a:t>var favicon = require('serve-favicon'); var </a:t>
            </a:r>
            <a:r>
              <a:rPr lang="en-IN" sz="1200" dirty="0" err="1"/>
              <a:t>cookieParser</a:t>
            </a:r>
            <a:r>
              <a:rPr lang="en-IN" sz="1200" dirty="0"/>
              <a:t> = require('cookie-parser');</a:t>
            </a:r>
          </a:p>
          <a:p>
            <a:r>
              <a:rPr lang="en-IN" sz="1200" dirty="0"/>
              <a:t>var </a:t>
            </a:r>
            <a:r>
              <a:rPr lang="en-IN" sz="1200" dirty="0" err="1"/>
              <a:t>bodyParser</a:t>
            </a:r>
            <a:r>
              <a:rPr lang="en-IN" sz="1200" dirty="0"/>
              <a:t> = require('body-parser');</a:t>
            </a:r>
          </a:p>
          <a:p>
            <a:r>
              <a:rPr lang="en-IN" sz="1200" dirty="0"/>
              <a:t>var </a:t>
            </a:r>
            <a:r>
              <a:rPr lang="en-IN" sz="1200" dirty="0" err="1"/>
              <a:t>hbs</a:t>
            </a:r>
            <a:r>
              <a:rPr lang="en-IN" sz="1200" dirty="0"/>
              <a:t>=require('express-handlebars');</a:t>
            </a:r>
          </a:p>
          <a:p>
            <a:r>
              <a:rPr lang="en-IN" sz="1200" dirty="0"/>
              <a:t>var index = require('./routes/index');</a:t>
            </a:r>
          </a:p>
          <a:p>
            <a:r>
              <a:rPr lang="en-IN" sz="1200" dirty="0"/>
              <a:t>var app = express();</a:t>
            </a:r>
          </a:p>
          <a:p>
            <a:r>
              <a:rPr lang="en-IN" sz="1200" dirty="0" err="1"/>
              <a:t>app.engine</a:t>
            </a:r>
            <a:r>
              <a:rPr lang="en-IN" sz="1200" dirty="0"/>
              <a:t>('</a:t>
            </a:r>
            <a:r>
              <a:rPr lang="en-IN" sz="1200" dirty="0" err="1"/>
              <a:t>hbs</a:t>
            </a:r>
            <a:r>
              <a:rPr lang="en-IN" sz="1200" dirty="0"/>
              <a:t>', </a:t>
            </a:r>
            <a:r>
              <a:rPr lang="en-IN" sz="1200" dirty="0" err="1"/>
              <a:t>hbs</a:t>
            </a:r>
            <a:r>
              <a:rPr lang="en-IN" sz="1200" dirty="0"/>
              <a:t>({</a:t>
            </a:r>
            <a:r>
              <a:rPr lang="en-IN" sz="1200" dirty="0" err="1"/>
              <a:t>extname</a:t>
            </a:r>
            <a:r>
              <a:rPr lang="en-IN" sz="1200" dirty="0"/>
              <a:t>:'</a:t>
            </a:r>
            <a:r>
              <a:rPr lang="en-IN" sz="1200" dirty="0" err="1"/>
              <a:t>hbs</a:t>
            </a:r>
            <a:r>
              <a:rPr lang="en-IN" sz="1200" dirty="0"/>
              <a:t>', </a:t>
            </a:r>
            <a:r>
              <a:rPr lang="en-IN" sz="1200" dirty="0" err="1"/>
              <a:t>defaultLayout</a:t>
            </a:r>
            <a:r>
              <a:rPr lang="en-IN" sz="1200" dirty="0"/>
              <a:t>:'layout', </a:t>
            </a:r>
            <a:r>
              <a:rPr lang="en-IN" sz="1200" dirty="0" err="1"/>
              <a:t>layoutDir</a:t>
            </a:r>
            <a:r>
              <a:rPr lang="en-IN" sz="1200" dirty="0"/>
              <a:t>:__</a:t>
            </a:r>
            <a:r>
              <a:rPr lang="en-IN" sz="1200" dirty="0" err="1"/>
              <a:t>dirname</a:t>
            </a:r>
            <a:r>
              <a:rPr lang="en-IN" sz="1200" dirty="0"/>
              <a:t>+'/views/layouts/'}));</a:t>
            </a:r>
          </a:p>
          <a:p>
            <a:r>
              <a:rPr lang="en-IN" sz="1200" dirty="0" err="1"/>
              <a:t>app.set</a:t>
            </a:r>
            <a:r>
              <a:rPr lang="en-IN" sz="1200" dirty="0"/>
              <a:t>('views', </a:t>
            </a:r>
            <a:r>
              <a:rPr lang="en-IN" sz="1200" dirty="0" err="1"/>
              <a:t>path.join</a:t>
            </a:r>
            <a:r>
              <a:rPr lang="en-IN" sz="1200" dirty="0"/>
              <a:t>(__</a:t>
            </a:r>
            <a:r>
              <a:rPr lang="en-IN" sz="1200" dirty="0" err="1"/>
              <a:t>dirname</a:t>
            </a:r>
            <a:r>
              <a:rPr lang="en-IN" sz="1200" dirty="0"/>
              <a:t>, 'views'));</a:t>
            </a:r>
          </a:p>
          <a:p>
            <a:r>
              <a:rPr lang="en-IN" sz="1200" dirty="0" err="1"/>
              <a:t>app.use</a:t>
            </a:r>
            <a:r>
              <a:rPr lang="en-IN" sz="1200" dirty="0"/>
              <a:t>(</a:t>
            </a:r>
            <a:r>
              <a:rPr lang="en-IN" sz="1200" dirty="0" err="1"/>
              <a:t>bodyParser.json</a:t>
            </a:r>
            <a:r>
              <a:rPr lang="en-IN" sz="1200" dirty="0"/>
              <a:t>());</a:t>
            </a:r>
          </a:p>
          <a:p>
            <a:r>
              <a:rPr lang="en-IN" sz="1200" dirty="0" err="1"/>
              <a:t>app.use</a:t>
            </a:r>
            <a:r>
              <a:rPr lang="en-IN" sz="1200" dirty="0"/>
              <a:t>(</a:t>
            </a:r>
            <a:r>
              <a:rPr lang="en-IN" sz="1200" dirty="0" err="1"/>
              <a:t>bodyParser.urlencoded</a:t>
            </a:r>
            <a:r>
              <a:rPr lang="en-IN" sz="1200" dirty="0"/>
              <a:t>({ extended: false }));</a:t>
            </a:r>
          </a:p>
          <a:p>
            <a:r>
              <a:rPr lang="en-IN" sz="1200" dirty="0" err="1"/>
              <a:t>app.use</a:t>
            </a:r>
            <a:r>
              <a:rPr lang="en-IN" sz="1200" dirty="0"/>
              <a:t>(</a:t>
            </a:r>
            <a:r>
              <a:rPr lang="en-IN" sz="1200" dirty="0" err="1"/>
              <a:t>cookieParser</a:t>
            </a:r>
            <a:r>
              <a:rPr lang="en-IN" sz="1200" dirty="0"/>
              <a:t>());</a:t>
            </a:r>
          </a:p>
          <a:p>
            <a:r>
              <a:rPr lang="en-IN" sz="1200" dirty="0" err="1"/>
              <a:t>app.use</a:t>
            </a:r>
            <a:r>
              <a:rPr lang="en-IN" sz="1200" dirty="0"/>
              <a:t>(</a:t>
            </a:r>
            <a:r>
              <a:rPr lang="en-IN" sz="1200" dirty="0" err="1"/>
              <a:t>express.static</a:t>
            </a:r>
            <a:r>
              <a:rPr lang="en-IN" sz="1200" dirty="0"/>
              <a:t>(</a:t>
            </a:r>
            <a:r>
              <a:rPr lang="en-IN" sz="1200" dirty="0" err="1"/>
              <a:t>path.join</a:t>
            </a:r>
            <a:r>
              <a:rPr lang="en-IN" sz="1200" dirty="0"/>
              <a:t>(__</a:t>
            </a:r>
            <a:r>
              <a:rPr lang="en-IN" sz="1200" dirty="0" err="1"/>
              <a:t>dirname</a:t>
            </a:r>
            <a:r>
              <a:rPr lang="en-IN" sz="1200" dirty="0"/>
              <a:t>, 'public')));</a:t>
            </a:r>
          </a:p>
          <a:p>
            <a:r>
              <a:rPr lang="en-IN" sz="1200" dirty="0" err="1"/>
              <a:t>app.use</a:t>
            </a:r>
            <a:r>
              <a:rPr lang="en-IN" sz="1200" dirty="0"/>
              <a:t>(</a:t>
            </a:r>
            <a:r>
              <a:rPr lang="en-IN" sz="1200" dirty="0" err="1"/>
              <a:t>express.static</a:t>
            </a:r>
            <a:r>
              <a:rPr lang="en-IN" sz="1200" dirty="0"/>
              <a:t>('public/images'));</a:t>
            </a:r>
          </a:p>
          <a:p>
            <a:r>
              <a:rPr lang="en-IN" sz="1200" dirty="0" err="1"/>
              <a:t>app.use</a:t>
            </a:r>
            <a:r>
              <a:rPr lang="en-IN" sz="1200" dirty="0"/>
              <a:t>('/</a:t>
            </a:r>
            <a:r>
              <a:rPr lang="en-IN" sz="1200" dirty="0" err="1"/>
              <a:t>facedetection</a:t>
            </a:r>
            <a:r>
              <a:rPr lang="en-IN" sz="1200" dirty="0"/>
              <a:t>',</a:t>
            </a:r>
            <a:r>
              <a:rPr lang="en-IN" sz="1200" dirty="0" err="1"/>
              <a:t>express.static</a:t>
            </a:r>
            <a:r>
              <a:rPr lang="en-IN" sz="1200" dirty="0"/>
              <a:t>('public'));</a:t>
            </a:r>
          </a:p>
          <a:p>
            <a:r>
              <a:rPr lang="en-IN" sz="1200" dirty="0" err="1"/>
              <a:t>app.use</a:t>
            </a:r>
            <a:r>
              <a:rPr lang="en-IN" sz="1200" dirty="0"/>
              <a:t>('/</a:t>
            </a:r>
            <a:r>
              <a:rPr lang="en-IN" sz="1200" dirty="0" err="1"/>
              <a:t>ageandgender</a:t>
            </a:r>
            <a:r>
              <a:rPr lang="en-IN" sz="1200" dirty="0"/>
              <a:t>',</a:t>
            </a:r>
            <a:r>
              <a:rPr lang="en-IN" sz="1200" dirty="0" err="1"/>
              <a:t>express.static</a:t>
            </a:r>
            <a:r>
              <a:rPr lang="en-IN" sz="1200" dirty="0"/>
              <a:t>('public'));</a:t>
            </a:r>
          </a:p>
          <a:p>
            <a:r>
              <a:rPr lang="en-IN" sz="1200" dirty="0" err="1"/>
              <a:t>app.use</a:t>
            </a:r>
            <a:r>
              <a:rPr lang="en-IN" sz="1200" dirty="0"/>
              <a:t>('/', index);</a:t>
            </a:r>
          </a:p>
          <a:p>
            <a:r>
              <a:rPr lang="en-IN" sz="1200" dirty="0" err="1"/>
              <a:t>app.use</a:t>
            </a:r>
            <a:r>
              <a:rPr lang="en-IN" sz="1200" dirty="0"/>
              <a:t>(function(</a:t>
            </a:r>
            <a:r>
              <a:rPr lang="en-IN" sz="1200" dirty="0" err="1"/>
              <a:t>req</a:t>
            </a:r>
            <a:r>
              <a:rPr lang="en-IN" sz="1200" dirty="0"/>
              <a:t>, res, next) {</a:t>
            </a:r>
          </a:p>
          <a:p>
            <a:r>
              <a:rPr lang="en-IN" sz="1200" dirty="0"/>
              <a:t>  var err = new Error('Not Found');</a:t>
            </a:r>
          </a:p>
          <a:p>
            <a:r>
              <a:rPr lang="en-IN" sz="1200" dirty="0"/>
              <a:t>  </a:t>
            </a:r>
            <a:r>
              <a:rPr lang="en-IN" sz="1200" dirty="0" err="1"/>
              <a:t>err.status</a:t>
            </a:r>
            <a:r>
              <a:rPr lang="en-IN" sz="1200" dirty="0"/>
              <a:t> = 404;</a:t>
            </a:r>
          </a:p>
          <a:p>
            <a:r>
              <a:rPr lang="en-IN" sz="1200" dirty="0"/>
              <a:t>  next(err);</a:t>
            </a:r>
          </a:p>
          <a:p>
            <a:r>
              <a:rPr lang="en-IN" sz="1200" dirty="0"/>
              <a:t>});</a:t>
            </a:r>
          </a:p>
          <a:p>
            <a:r>
              <a:rPr lang="en-IN" sz="1200" dirty="0" err="1"/>
              <a:t>app.use</a:t>
            </a:r>
            <a:r>
              <a:rPr lang="en-IN" sz="1200" dirty="0"/>
              <a:t>(function(err, </a:t>
            </a:r>
            <a:r>
              <a:rPr lang="en-IN" sz="1200" dirty="0" err="1"/>
              <a:t>req</a:t>
            </a:r>
            <a:r>
              <a:rPr lang="en-IN" sz="1200" dirty="0"/>
              <a:t>, res, next) {</a:t>
            </a:r>
          </a:p>
          <a:p>
            <a:r>
              <a:rPr lang="en-IN" sz="1200" dirty="0"/>
              <a:t>  </a:t>
            </a:r>
            <a:r>
              <a:rPr lang="en-IN" sz="1200" dirty="0" err="1"/>
              <a:t>res.locals.message</a:t>
            </a:r>
            <a:r>
              <a:rPr lang="en-IN" sz="1200" dirty="0"/>
              <a:t> = </a:t>
            </a:r>
            <a:r>
              <a:rPr lang="en-IN" sz="1200" dirty="0" err="1"/>
              <a:t>err.message</a:t>
            </a:r>
            <a:r>
              <a:rPr lang="en-IN" sz="1200" dirty="0"/>
              <a:t>;</a:t>
            </a:r>
          </a:p>
          <a:p>
            <a:r>
              <a:rPr lang="en-IN" sz="1200" dirty="0"/>
              <a:t>  </a:t>
            </a:r>
            <a:r>
              <a:rPr lang="en-IN" sz="1200" dirty="0" err="1"/>
              <a:t>res.locals.error</a:t>
            </a:r>
            <a:r>
              <a:rPr lang="en-IN" sz="1200" dirty="0"/>
              <a:t> = </a:t>
            </a:r>
            <a:r>
              <a:rPr lang="en-IN" sz="1200" dirty="0" err="1"/>
              <a:t>req.app.get</a:t>
            </a:r>
            <a:r>
              <a:rPr lang="en-IN" sz="1200" dirty="0"/>
              <a:t>('env') === 'development' ? err : {};</a:t>
            </a:r>
          </a:p>
          <a:p>
            <a:r>
              <a:rPr lang="en-IN" sz="1200" dirty="0"/>
              <a:t>  </a:t>
            </a:r>
            <a:r>
              <a:rPr lang="en-IN" sz="1200" dirty="0" err="1"/>
              <a:t>res.status</a:t>
            </a:r>
            <a:r>
              <a:rPr lang="en-IN" sz="1200" dirty="0"/>
              <a:t>(</a:t>
            </a:r>
            <a:r>
              <a:rPr lang="en-IN" sz="1200" dirty="0" err="1"/>
              <a:t>err.status</a:t>
            </a:r>
            <a:r>
              <a:rPr lang="en-IN" sz="1200" dirty="0"/>
              <a:t> || 500);</a:t>
            </a:r>
          </a:p>
          <a:p>
            <a:r>
              <a:rPr lang="en-IN" sz="1200" dirty="0"/>
              <a:t>  </a:t>
            </a:r>
            <a:r>
              <a:rPr lang="en-IN" sz="1200" dirty="0" err="1"/>
              <a:t>res.render</a:t>
            </a:r>
            <a:r>
              <a:rPr lang="en-IN" sz="1200" dirty="0"/>
              <a:t>('error');</a:t>
            </a:r>
          </a:p>
          <a:p>
            <a:r>
              <a:rPr lang="en-IN" sz="1200" dirty="0"/>
              <a:t>});</a:t>
            </a:r>
          </a:p>
          <a:p>
            <a:r>
              <a:rPr lang="en-IN" sz="1200" dirty="0" err="1"/>
              <a:t>module.exports</a:t>
            </a:r>
            <a:r>
              <a:rPr lang="en-IN" sz="1200" dirty="0"/>
              <a:t> = app;</a:t>
            </a:r>
          </a:p>
        </p:txBody>
      </p:sp>
      <p:sp>
        <p:nvSpPr>
          <p:cNvPr id="5" name="Slide Number Placeholder 4">
            <a:extLst>
              <a:ext uri="{FF2B5EF4-FFF2-40B4-BE49-F238E27FC236}">
                <a16:creationId xmlns:a16="http://schemas.microsoft.com/office/drawing/2014/main" id="{C2DB0343-485A-8316-80BC-CE897111132E}"/>
              </a:ext>
            </a:extLst>
          </p:cNvPr>
          <p:cNvSpPr>
            <a:spLocks noGrp="1"/>
          </p:cNvSpPr>
          <p:nvPr>
            <p:ph type="sldNum" sz="quarter" idx="7"/>
          </p:nvPr>
        </p:nvSpPr>
        <p:spPr/>
        <p:txBody>
          <a:bodyPr/>
          <a:lstStyle/>
          <a:p>
            <a:fld id="{B6F15528-21DE-4FAA-801E-634DDDAF4B2B}" type="slidenum">
              <a:rPr lang="en-IN" smtClean="0"/>
              <a:pPr/>
              <a:t>9</a:t>
            </a:fld>
            <a:endParaRPr lang="en-IN" dirty="0"/>
          </a:p>
        </p:txBody>
      </p:sp>
    </p:spTree>
    <p:extLst>
      <p:ext uri="{BB962C8B-B14F-4D97-AF65-F5344CB8AC3E}">
        <p14:creationId xmlns:p14="http://schemas.microsoft.com/office/powerpoint/2010/main" val="2565228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1017</TotalTime>
  <Words>1355</Words>
  <Application>Microsoft Office PowerPoint</Application>
  <PresentationFormat>Widescreen</PresentationFormat>
  <Paragraphs>140</Paragraphs>
  <Slides>20</Slides>
  <Notes>0</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Sitka Banner</vt:lpstr>
      <vt:lpstr>Symbol</vt:lpstr>
      <vt:lpstr>Times New Roman</vt:lpstr>
      <vt:lpstr>Wingdings</vt:lpstr>
      <vt:lpstr>Office Theme</vt:lpstr>
      <vt:lpstr>VELALAR COLLEGE OF ENGINEERING AND TECHNOLOGY</vt:lpstr>
      <vt:lpstr>Abstract</vt:lpstr>
      <vt:lpstr>System Specification</vt:lpstr>
      <vt:lpstr>System Architecture</vt:lpstr>
      <vt:lpstr>Module Description</vt:lpstr>
      <vt:lpstr>Home Module</vt:lpstr>
      <vt:lpstr>Interaction Module</vt:lpstr>
      <vt:lpstr>Result Module</vt:lpstr>
      <vt:lpstr>Sample Coding</vt:lpstr>
      <vt:lpstr>References</vt:lpstr>
      <vt:lpstr>PowerPoint Presentation</vt:lpstr>
      <vt:lpstr>PowerPoint Presentation</vt:lpstr>
      <vt:lpstr>Module Description</vt:lpstr>
      <vt:lpstr>Module Description</vt:lpstr>
      <vt:lpstr>Project Domain- Artificial Intelligence</vt:lpstr>
      <vt:lpstr>         Objectives</vt:lpstr>
      <vt:lpstr>Literature Review</vt:lpstr>
      <vt:lpstr>Literature Review</vt:lpstr>
      <vt:lpstr>Existing System</vt:lpstr>
      <vt:lpstr>Proposed System and Advantages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VELALAR COLLEGE OF ENGINEERING AND TECHNOLOGY</dc:title>
  <dc:creator>Madhu</dc:creator>
  <cp:lastModifiedBy>Monikka R</cp:lastModifiedBy>
  <cp:revision>51</cp:revision>
  <dcterms:created xsi:type="dcterms:W3CDTF">2023-01-18T10:48:24Z</dcterms:created>
  <dcterms:modified xsi:type="dcterms:W3CDTF">2023-02-10T16:08:26Z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2023-01-12T00:00:00Z</vt:filetime>
  </property>
  <property fmtid="{D5CDD505-2E9C-101B-9397-08002B2CF9AE}" pid="3" name="LastSaved">
    <vt:filetime>2023-01-18T00:00:00Z</vt:filetime>
  </property>
</Properties>
</file>