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1221" r:id="rId3"/>
    <p:sldId id="1211" r:id="rId4"/>
    <p:sldId id="1198" r:id="rId5"/>
    <p:sldId id="1212" r:id="rId6"/>
    <p:sldId id="1173" r:id="rId7"/>
    <p:sldId id="1214" r:id="rId8"/>
    <p:sldId id="1181" r:id="rId9"/>
    <p:sldId id="1216" r:id="rId10"/>
    <p:sldId id="1217" r:id="rId11"/>
    <p:sldId id="1219" r:id="rId12"/>
    <p:sldId id="1220" r:id="rId13"/>
    <p:sldId id="119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1221"/>
            <p14:sldId id="1211"/>
            <p14:sldId id="1198"/>
            <p14:sldId id="1212"/>
            <p14:sldId id="1173"/>
            <p14:sldId id="1214"/>
            <p14:sldId id="1181"/>
            <p14:sldId id="1216"/>
            <p14:sldId id="1217"/>
            <p14:sldId id="1219"/>
            <p14:sldId id="1220"/>
            <p14:sldId id="11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151"/>
    <a:srgbClr val="FF0000"/>
    <a:srgbClr val="161E2D"/>
    <a:srgbClr val="BF0816"/>
    <a:srgbClr val="3F8624"/>
    <a:srgbClr val="4D27AA"/>
    <a:srgbClr val="BE1558"/>
    <a:srgbClr val="0862C1"/>
    <a:srgbClr val="0073BB"/>
    <a:srgbClr val="4D7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7"/>
    <p:restoredTop sz="63406"/>
  </p:normalViewPr>
  <p:slideViewPr>
    <p:cSldViewPr snapToGrid="0" snapToObjects="1">
      <p:cViewPr varScale="1">
        <p:scale>
          <a:sx n="78" d="100"/>
          <a:sy n="78" d="100"/>
        </p:scale>
        <p:origin x="1664" y="16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12/6/22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4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0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3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9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82782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11258550" cy="3905251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959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2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7" r:id="rId34"/>
    <p:sldLayoutId id="2147483819" r:id="rId35"/>
    <p:sldLayoutId id="2147483820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" y="558800"/>
            <a:ext cx="9650413" cy="2595563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Infrastructure deployment automation with AWS </a:t>
            </a:r>
            <a:r>
              <a:rPr lang="en-US" sz="5400" dirty="0" err="1">
                <a:latin typeface="+mn-lt"/>
              </a:rPr>
              <a:t>CodePipeline</a:t>
            </a:r>
            <a:r>
              <a:rPr lang="en-US" sz="5400" dirty="0">
                <a:latin typeface="+mn-lt"/>
              </a:rPr>
              <a:t> using Terraform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© 2022, Amazon Web Services, Inc. or its affiliates. All rights reserved.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+mn-lt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1C50645-4AB0-E749-83BD-CC3D174B8B49}"/>
              </a:ext>
            </a:extLst>
          </p:cNvPr>
          <p:cNvSpPr txBox="1">
            <a:spLocks/>
          </p:cNvSpPr>
          <p:nvPr/>
        </p:nvSpPr>
        <p:spPr>
          <a:xfrm>
            <a:off x="457200" y="4958630"/>
            <a:ext cx="4910667" cy="830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n-lt"/>
              </a:rPr>
              <a:t>Technical Account Manager (LTAM)</a:t>
            </a:r>
          </a:p>
          <a:p>
            <a:r>
              <a:rPr lang="en-US" sz="2000" dirty="0">
                <a:latin typeface="+mn-lt"/>
              </a:rPr>
              <a:t>Mónica Jimena Morales A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6840A8-33BC-F2AF-2B31-F5B7C4365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December 2022</a:t>
            </a:r>
          </a:p>
        </p:txBody>
      </p:sp>
    </p:spTree>
    <p:extLst>
      <p:ext uri="{BB962C8B-B14F-4D97-AF65-F5344CB8AC3E}">
        <p14:creationId xmlns:p14="http://schemas.microsoft.com/office/powerpoint/2010/main" val="423205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3" y="308312"/>
            <a:ext cx="10940405" cy="726923"/>
          </a:xfrm>
        </p:spPr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4132469-D9C4-F072-892B-A3181BE3F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3" y="1202550"/>
            <a:ext cx="5020868" cy="24776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b="1" dirty="0" err="1"/>
              <a:t>CodeCommit</a:t>
            </a:r>
            <a:r>
              <a:rPr lang="en-US" sz="2400" b="1" dirty="0"/>
              <a:t>: 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First 5 active users</a:t>
            </a:r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1000 repo per account</a:t>
            </a:r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50 GB month of storage</a:t>
            </a:r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10000Git requests/month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Each additional active users </a:t>
            </a:r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$1.00 per month </a:t>
            </a:r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8A7CDF-EFF7-AD4B-D05B-323A398D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015" y="1214492"/>
            <a:ext cx="5654531" cy="2662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b="1" dirty="0" err="1"/>
              <a:t>CodeBuild</a:t>
            </a:r>
            <a:r>
              <a:rPr lang="en-US" sz="2400" b="1" dirty="0"/>
              <a:t>: 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You pay only for the resources you use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You are charged for compute resources based on the duration it takes for your build to execute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s-ES" dirty="0"/>
              <a:t>General1.medium (7 GB </a:t>
            </a:r>
            <a:r>
              <a:rPr lang="es-ES" dirty="0" err="1"/>
              <a:t>Memory</a:t>
            </a:r>
            <a:r>
              <a:rPr lang="es-ES" dirty="0"/>
              <a:t> – 4 </a:t>
            </a:r>
            <a:r>
              <a:rPr lang="es-ES" dirty="0" err="1"/>
              <a:t>vCPU</a:t>
            </a:r>
            <a:r>
              <a:rPr lang="es-ES" dirty="0"/>
              <a:t>) </a:t>
            </a:r>
            <a:endParaRPr lang="en-CO" dirty="0"/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$0.01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endParaRPr lang="en-US" dirty="0"/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endParaRPr lang="en-US" dirty="0"/>
          </a:p>
          <a:p>
            <a:pPr lvl="1" defTabSz="761970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88D169B-3D37-4AEE-A9D6-13F2CC14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3" y="3651298"/>
            <a:ext cx="5020868" cy="1831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b="1" dirty="0" err="1"/>
              <a:t>CodeDeploy</a:t>
            </a:r>
            <a:r>
              <a:rPr lang="en-US" sz="2400" b="1" dirty="0"/>
              <a:t>: 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There is no additional charge for code deployments to Amazon EC2, AWS Lambda or Amazon ECS through AWS </a:t>
            </a:r>
            <a:r>
              <a:rPr lang="en-US" dirty="0" err="1"/>
              <a:t>CodeDeploy</a:t>
            </a:r>
            <a:endParaRPr lang="en-US" dirty="0"/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CodeDeploy</a:t>
            </a:r>
            <a:r>
              <a:rPr lang="en-US" dirty="0"/>
              <a:t> On-Premises</a:t>
            </a:r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$0,02 per on-premises instances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8F03A58-9D4E-8E68-3C41-907C34D90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995" y="3671078"/>
            <a:ext cx="5654531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b="1" dirty="0" err="1"/>
              <a:t>CodePipeline</a:t>
            </a:r>
            <a:r>
              <a:rPr lang="en-US" sz="2400" b="1" dirty="0"/>
              <a:t>: 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You pay only for what you use</a:t>
            </a:r>
          </a:p>
          <a:p>
            <a:pPr marL="838185" lvl="1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$1.00 per active pipeline* per month</a:t>
            </a:r>
          </a:p>
          <a:p>
            <a:pPr marL="1295385" lvl="2" indent="-380985" defTabSz="761970">
              <a:buFont typeface="Arial" panose="020B0604020202020204" pitchFamily="34" charset="0"/>
              <a:buChar char="•"/>
            </a:pPr>
            <a:r>
              <a:rPr lang="en-US" dirty="0"/>
              <a:t>An active pipeline is a pipeline that has existed for more than 30 days and has at least one code change that runs through it during the month.</a:t>
            </a:r>
          </a:p>
          <a:p>
            <a:pPr lvl="1" defTabSz="76197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3" y="308312"/>
            <a:ext cx="10940405" cy="726923"/>
          </a:xfrm>
        </p:spPr>
        <p:txBody>
          <a:bodyPr/>
          <a:lstStyle/>
          <a:p>
            <a:r>
              <a:rPr lang="en-US" dirty="0"/>
              <a:t>Costs Drilldown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88AA7-5EC7-196D-884E-24010E31F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98391"/>
              </p:ext>
            </p:extLst>
          </p:nvPr>
        </p:nvGraphicFramePr>
        <p:xfrm>
          <a:off x="625796" y="1502531"/>
          <a:ext cx="10635762" cy="2667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18457">
                  <a:extLst>
                    <a:ext uri="{9D8B030D-6E8A-4147-A177-3AD203B41FA5}">
                      <a16:colId xmlns:a16="http://schemas.microsoft.com/office/drawing/2014/main" val="3621890534"/>
                    </a:ext>
                  </a:extLst>
                </a:gridCol>
                <a:gridCol w="1715643">
                  <a:extLst>
                    <a:ext uri="{9D8B030D-6E8A-4147-A177-3AD203B41FA5}">
                      <a16:colId xmlns:a16="http://schemas.microsoft.com/office/drawing/2014/main" val="4133880505"/>
                    </a:ext>
                  </a:extLst>
                </a:gridCol>
                <a:gridCol w="3048862">
                  <a:extLst>
                    <a:ext uri="{9D8B030D-6E8A-4147-A177-3AD203B41FA5}">
                      <a16:colId xmlns:a16="http://schemas.microsoft.com/office/drawing/2014/main" val="814628329"/>
                    </a:ext>
                  </a:extLst>
                </a:gridCol>
                <a:gridCol w="1572126">
                  <a:extLst>
                    <a:ext uri="{9D8B030D-6E8A-4147-A177-3AD203B41FA5}">
                      <a16:colId xmlns:a16="http://schemas.microsoft.com/office/drawing/2014/main" val="1803080862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817857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AWS Code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AWS Code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AWS Code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AWS CodePipeline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4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20 </a:t>
                      </a:r>
                      <a:r>
                        <a:rPr lang="es-ES" dirty="0" err="1"/>
                        <a:t>users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$ 15.00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100 </a:t>
                      </a:r>
                      <a:r>
                        <a:rPr lang="es-ES" dirty="0" err="1"/>
                        <a:t>builds</a:t>
                      </a:r>
                      <a:r>
                        <a:rPr lang="es-ES" dirty="0"/>
                        <a:t> in </a:t>
                      </a:r>
                      <a:r>
                        <a:rPr lang="es-ES" dirty="0" err="1"/>
                        <a:t>one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month</a:t>
                      </a:r>
                      <a:r>
                        <a:rPr lang="es-ES" dirty="0"/>
                        <a:t> </a:t>
                      </a:r>
                    </a:p>
                    <a:p>
                      <a:r>
                        <a:rPr lang="es-ES" dirty="0" err="1"/>
                        <a:t>Each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build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runs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for</a:t>
                      </a:r>
                      <a:r>
                        <a:rPr lang="es-ES" dirty="0"/>
                        <a:t> 5 minutes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O" dirty="0"/>
                        <a:t>100 builds * 5 min = 500 build min</a:t>
                      </a:r>
                    </a:p>
                    <a:p>
                      <a:pPr algn="l"/>
                      <a:r>
                        <a:rPr lang="en-CO" dirty="0"/>
                        <a:t>500 build min * $0.01 = $5,00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EC2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0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 active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$ 15.00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04233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1EED8630-BA59-ECEC-87E1-BDF02654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8" y="4377610"/>
            <a:ext cx="10635760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Monthly Cost: $35.00</a:t>
            </a:r>
          </a:p>
        </p:txBody>
      </p:sp>
    </p:spTree>
    <p:extLst>
      <p:ext uri="{BB962C8B-B14F-4D97-AF65-F5344CB8AC3E}">
        <p14:creationId xmlns:p14="http://schemas.microsoft.com/office/powerpoint/2010/main" val="90091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8AFA-6807-8394-44DE-5577B40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2962553"/>
            <a:ext cx="11710118" cy="644278"/>
          </a:xfrm>
        </p:spPr>
        <p:txBody>
          <a:bodyPr>
            <a:noAutofit/>
          </a:bodyPr>
          <a:lstStyle/>
          <a:p>
            <a:r>
              <a:rPr lang="en-CO" sz="6000" dirty="0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BA997-062C-AE68-D466-129B239D9D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Amazon Web Services, Inc. or its affiliates.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748C-770F-DB38-5405-BBBD5ED92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3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5FE7E3-3A91-4453-9766-49861D467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25" y="782664"/>
            <a:ext cx="11258550" cy="5292672"/>
          </a:xfrm>
        </p:spPr>
        <p:txBody>
          <a:bodyPr/>
          <a:lstStyle/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Current Situation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Goals and Benefits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Services Overview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Demo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Architecture overview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Pricing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45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9B8F6C3-1DBB-1532-ABE9-2DF456725959}"/>
              </a:ext>
            </a:extLst>
          </p:cNvPr>
          <p:cNvSpPr txBox="1">
            <a:spLocks/>
          </p:cNvSpPr>
          <p:nvPr/>
        </p:nvSpPr>
        <p:spPr>
          <a:xfrm>
            <a:off x="466725" y="782664"/>
            <a:ext cx="11258550" cy="529267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Cloud infrastructure governance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Who, where, when, how 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Costs, reutilization, naming conventions</a:t>
            </a:r>
          </a:p>
          <a:p>
            <a:pPr lvl="1"/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Have the knowledge of what is implemented on the cloud (provisioned resources)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Change control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Traceability, Security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D3D"/>
                </a:solidFill>
                <a:latin typeface="+mn-lt"/>
              </a:rPr>
              <a:t>The replication of environments (development, test, QA, production, etc.)</a:t>
            </a:r>
            <a:endParaRPr lang="en-US" dirty="0">
              <a:latin typeface="+mn-lt"/>
            </a:endParaRPr>
          </a:p>
          <a:p>
            <a:pPr marL="838185" lvl="1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78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Benefits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9B8F6C3-1DBB-1532-ABE9-2DF456725959}"/>
              </a:ext>
            </a:extLst>
          </p:cNvPr>
          <p:cNvSpPr txBox="1">
            <a:spLocks/>
          </p:cNvSpPr>
          <p:nvPr/>
        </p:nvSpPr>
        <p:spPr>
          <a:xfrm>
            <a:off x="466725" y="782664"/>
            <a:ext cx="11258550" cy="176803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Goals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D3D"/>
                </a:solidFill>
                <a:latin typeface="+mn-lt"/>
              </a:rPr>
              <a:t>Managing application infrastructure in a programmatic, descriptive, declarative way that can be reviewed, versioned, an deployed in an automated way – just like the application itself.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D3D"/>
                </a:solidFill>
                <a:latin typeface="+mn-lt"/>
              </a:rPr>
              <a:t>Using some techniques such as CI/CD, taken from software development best practices. 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1026" name="Picture 2" descr="A Step by Step Guide to Create a CI/CD Pipeline with AWS Services -">
            <a:extLst>
              <a:ext uri="{FF2B5EF4-FFF2-40B4-BE49-F238E27FC236}">
                <a16:creationId xmlns:a16="http://schemas.microsoft.com/office/drawing/2014/main" id="{DD4DAFE9-ED70-81F5-2B94-4FC9BA59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37" y="3847050"/>
            <a:ext cx="4676038" cy="220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5CB8F2B-F614-565A-68E0-1D8BEF8AD7A0}"/>
              </a:ext>
            </a:extLst>
          </p:cNvPr>
          <p:cNvSpPr txBox="1">
            <a:spLocks/>
          </p:cNvSpPr>
          <p:nvPr/>
        </p:nvSpPr>
        <p:spPr>
          <a:xfrm>
            <a:off x="466725" y="2288593"/>
            <a:ext cx="11258550" cy="257216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Benefits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/>
              <a:t>Gain agility and speed in the deployment of the infrastructure (creation/updating)</a:t>
            </a:r>
            <a:endParaRPr lang="en-US" dirty="0">
              <a:latin typeface="+mn-lt"/>
            </a:endParaRP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Reduc</a:t>
            </a:r>
            <a:r>
              <a:rPr lang="en-US" dirty="0"/>
              <a:t>tion of errors originated from prone-to-error manual tasks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/>
              <a:t>Uniformity in infrastructure and scalability 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/>
              <a:t>Improve documentation and knowledge 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dirty="0"/>
              <a:t>Improve speed for problem resolution</a:t>
            </a:r>
            <a:endParaRPr lang="en-US" alt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80985" indent="-380985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48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ACF51922-53A5-5647-B36A-FB5FF900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76" y="1292110"/>
            <a:ext cx="9695426" cy="45089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dirty="0"/>
              <a:t>Open Source, Infrastructure as Code software tool created by </a:t>
            </a:r>
            <a:r>
              <a:rPr lang="en-US" sz="2400" dirty="0" err="1"/>
              <a:t>HashiCorp</a:t>
            </a:r>
            <a:r>
              <a:rPr lang="en-US" sz="2400" dirty="0"/>
              <a:t>, released in 2014</a:t>
            </a:r>
          </a:p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dirty="0"/>
              <a:t>Supports a lot of cloud providers, such as AWS, GCP, Azure</a:t>
            </a:r>
          </a:p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dirty="0"/>
              <a:t>Write declarative configuration files using HCL (</a:t>
            </a:r>
            <a:r>
              <a:rPr lang="en-US" sz="2400" dirty="0" err="1"/>
              <a:t>HashiCorp</a:t>
            </a:r>
            <a:r>
              <a:rPr lang="en-US" sz="2400" dirty="0"/>
              <a:t> Configuration Language) (similar to </a:t>
            </a:r>
            <a:r>
              <a:rPr lang="en-US" sz="2400" dirty="0" err="1"/>
              <a:t>yml</a:t>
            </a:r>
            <a:r>
              <a:rPr lang="en-US" sz="2400" dirty="0"/>
              <a:t>)</a:t>
            </a:r>
          </a:p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D3D"/>
                </a:solidFill>
                <a:latin typeface="+mn-lt"/>
              </a:rPr>
              <a:t>Create, update, or delete resources</a:t>
            </a:r>
          </a:p>
          <a:p>
            <a:pPr marL="380985" indent="-380985" defTabSz="76197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D3D"/>
                </a:solidFill>
                <a:latin typeface="+mn-lt"/>
              </a:rPr>
              <a:t>Can have resources, variables, outputs 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400" dirty="0"/>
              <a:t>Manage the resources using 4 major commands: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sz="2400" dirty="0"/>
              <a:t>terraform </a:t>
            </a:r>
            <a:r>
              <a:rPr lang="en-US" sz="2400" dirty="0" err="1"/>
              <a:t>init</a:t>
            </a:r>
            <a:endParaRPr lang="en-US" sz="2400" dirty="0"/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sz="2400" dirty="0"/>
              <a:t>terraform plan 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sz="2400" dirty="0"/>
              <a:t>terraform apply</a:t>
            </a:r>
          </a:p>
          <a:p>
            <a:pPr marL="838185" lvl="1" indent="-380985">
              <a:buFont typeface="Arial" panose="020B0604020202020204" pitchFamily="34" charset="0"/>
              <a:buChar char="•"/>
            </a:pPr>
            <a:r>
              <a:rPr lang="en-US" sz="2400" dirty="0"/>
              <a:t>terraform destroy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Terraform 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pic>
        <p:nvPicPr>
          <p:cNvPr id="3074" name="Picture 2" descr="Terraform Logo (HashiCorp) Download Vector">
            <a:extLst>
              <a:ext uri="{FF2B5EF4-FFF2-40B4-BE49-F238E27FC236}">
                <a16:creationId xmlns:a16="http://schemas.microsoft.com/office/drawing/2014/main" id="{0F7D9458-C954-F62A-0361-C731127F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287" y="488259"/>
            <a:ext cx="1613660" cy="18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Overview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pic>
        <p:nvPicPr>
          <p:cNvPr id="3076" name="Picture 4" descr="AWS CI/CD Services &amp; AWS CodePipeline Deployment Steps">
            <a:extLst>
              <a:ext uri="{FF2B5EF4-FFF2-40B4-BE49-F238E27FC236}">
                <a16:creationId xmlns:a16="http://schemas.microsoft.com/office/drawing/2014/main" id="{97C15770-8974-6DA2-5975-0BAD5F37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3" y="940330"/>
            <a:ext cx="10799248" cy="4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8AFA-6807-8394-44DE-5577B40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2962553"/>
            <a:ext cx="11710118" cy="644278"/>
          </a:xfrm>
        </p:spPr>
        <p:txBody>
          <a:bodyPr>
            <a:noAutofit/>
          </a:bodyPr>
          <a:lstStyle/>
          <a:p>
            <a:r>
              <a:rPr lang="en-CO" sz="6000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BA997-062C-AE68-D466-129B239D9D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Amazon Web Services, Inc. or its affiliates.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748C-770F-DB38-5405-BBBD5ED92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65F85-B28F-82A8-99AF-F0B83078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53" y="802821"/>
            <a:ext cx="9731747" cy="51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BC43-AB29-4D4B-B400-16F95BB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972262C-B7A2-7C44-AFFB-94D9EBF14F18}"/>
              </a:ext>
            </a:extLst>
          </p:cNvPr>
          <p:cNvSpPr txBox="1">
            <a:spLocks/>
          </p:cNvSpPr>
          <p:nvPr/>
        </p:nvSpPr>
        <p:spPr>
          <a:xfrm>
            <a:off x="625798" y="775608"/>
            <a:ext cx="10940405" cy="5279571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3167" dirty="0"/>
          </a:p>
        </p:txBody>
      </p:sp>
      <p:pic>
        <p:nvPicPr>
          <p:cNvPr id="6146" name="Picture 2" descr="10 reasons why you should think about using an AWS Application Load Balancer  | by Florian Jakob | Ankercloud Engineering | Medium">
            <a:extLst>
              <a:ext uri="{FF2B5EF4-FFF2-40B4-BE49-F238E27FC236}">
                <a16:creationId xmlns:a16="http://schemas.microsoft.com/office/drawing/2014/main" id="{50602289-34E3-2AEE-484A-FABB506B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98" y="1057669"/>
            <a:ext cx="6139113" cy="47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80961B-6718-9743-2080-3CDA643B6246}"/>
              </a:ext>
            </a:extLst>
          </p:cNvPr>
          <p:cNvSpPr/>
          <p:nvPr/>
        </p:nvSpPr>
        <p:spPr>
          <a:xfrm>
            <a:off x="7395411" y="1684421"/>
            <a:ext cx="689810" cy="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312CC-AD70-D15F-115C-BD64F431F03E}"/>
              </a:ext>
            </a:extLst>
          </p:cNvPr>
          <p:cNvSpPr/>
          <p:nvPr/>
        </p:nvSpPr>
        <p:spPr>
          <a:xfrm>
            <a:off x="7395411" y="3092843"/>
            <a:ext cx="689810" cy="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60D7F-4420-6955-F912-681884ECAA98}"/>
              </a:ext>
            </a:extLst>
          </p:cNvPr>
          <p:cNvSpPr/>
          <p:nvPr/>
        </p:nvSpPr>
        <p:spPr>
          <a:xfrm>
            <a:off x="7395411" y="4477201"/>
            <a:ext cx="689810" cy="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0767992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66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89399</TotalTime>
  <Words>527</Words>
  <Application>Microsoft Macintosh PowerPoint</Application>
  <PresentationFormat>Widescreen</PresentationFormat>
  <Paragraphs>110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Amazon Ember</vt:lpstr>
      <vt:lpstr>Arial</vt:lpstr>
      <vt:lpstr>Calibri</vt:lpstr>
      <vt:lpstr>Title-and-Content</vt:lpstr>
      <vt:lpstr>Title-and-content_DB</vt:lpstr>
      <vt:lpstr>Infrastructure deployment automation with AWS CodePipeline using Terraform</vt:lpstr>
      <vt:lpstr>Agenda</vt:lpstr>
      <vt:lpstr>Current Situation</vt:lpstr>
      <vt:lpstr>Goals and Benefits</vt:lpstr>
      <vt:lpstr>Overview of Terraform </vt:lpstr>
      <vt:lpstr>Services Overview</vt:lpstr>
      <vt:lpstr>Demo</vt:lpstr>
      <vt:lpstr>Architecture Overview</vt:lpstr>
      <vt:lpstr>Architecture Overview</vt:lpstr>
      <vt:lpstr>Pricing</vt:lpstr>
      <vt:lpstr>Costs Drilldown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2247</cp:revision>
  <dcterms:created xsi:type="dcterms:W3CDTF">2020-03-23T21:46:17Z</dcterms:created>
  <dcterms:modified xsi:type="dcterms:W3CDTF">2022-12-07T02:32:39Z</dcterms:modified>
</cp:coreProperties>
</file>