
<file path=[Content_Types].xml><?xml version="1.0" encoding="utf-8"?>
<Types xmlns="http://schemas.openxmlformats.org/package/2006/content-types">
  <Default ContentType="image/jpeg" Extension="jpg"/>
  <Default ContentType="application/xml" Extension="xml"/>
  <Default ContentType="image/png" Extension="png"/>
  <Default ContentType="image/jpeg" Extension="jpeg"/>
  <Default ContentType="application/vnd.openxmlformats-package.relationships+xml" Extension="rels"/>
  <Override ContentType="image/png" PartName="/ppt/media/image24.jpg"/>
  <Override ContentType="image/png" PartName="/ppt/media/image31.jpg"/>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41.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44.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Lst>
  <p:sldSz cy="6858000" cx="12192000"/>
  <p:notesSz cx="6858000" cy="9144000"/>
  <p:defaultTextStyle>
    <a:defPPr lvl="0">
      <a:defRPr lang="pt-BR"/>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7.xml"/><Relationship Id="rId42" Type="http://schemas.openxmlformats.org/officeDocument/2006/relationships/slide" Target="slides/slide39.xml"/><Relationship Id="rId41" Type="http://schemas.openxmlformats.org/officeDocument/2006/relationships/slide" Target="slides/slide38.xml"/><Relationship Id="rId44" Type="http://schemas.openxmlformats.org/officeDocument/2006/relationships/slide" Target="slides/slide41.xml"/><Relationship Id="rId43" Type="http://schemas.openxmlformats.org/officeDocument/2006/relationships/slide" Target="slides/slide40.xml"/><Relationship Id="rId46" Type="http://schemas.openxmlformats.org/officeDocument/2006/relationships/slide" Target="slides/slide43.xml"/><Relationship Id="rId45" Type="http://schemas.openxmlformats.org/officeDocument/2006/relationships/slide" Target="slides/slide42.xml"/><Relationship Id="rId1" Type="http://schemas.openxmlformats.org/officeDocument/2006/relationships/theme" Target="theme/theme1.xml"/><Relationship Id="rId2" Type="http://schemas.openxmlformats.org/officeDocument/2006/relationships/presProps" Target="presProps2.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48" Type="http://schemas.openxmlformats.org/officeDocument/2006/relationships/slide" Target="slides/slide45.xml"/><Relationship Id="rId47" Type="http://schemas.openxmlformats.org/officeDocument/2006/relationships/slide" Target="slides/slide44.xml"/><Relationship Id="rId49" Type="http://schemas.openxmlformats.org/officeDocument/2006/relationships/slide" Target="slides/slide46.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1" Type="http://schemas.openxmlformats.org/officeDocument/2006/relationships/slide" Target="slides/slide28.xml"/><Relationship Id="rId30" Type="http://schemas.openxmlformats.org/officeDocument/2006/relationships/slide" Target="slides/slide27.xml"/><Relationship Id="rId33" Type="http://schemas.openxmlformats.org/officeDocument/2006/relationships/slide" Target="slides/slide30.xml"/><Relationship Id="rId32" Type="http://schemas.openxmlformats.org/officeDocument/2006/relationships/slide" Target="slides/slide29.xml"/><Relationship Id="rId35" Type="http://schemas.openxmlformats.org/officeDocument/2006/relationships/slide" Target="slides/slide32.xml"/><Relationship Id="rId34" Type="http://schemas.openxmlformats.org/officeDocument/2006/relationships/slide" Target="slides/slide31.xml"/><Relationship Id="rId37" Type="http://schemas.openxmlformats.org/officeDocument/2006/relationships/slide" Target="slides/slide34.xml"/><Relationship Id="rId36" Type="http://schemas.openxmlformats.org/officeDocument/2006/relationships/slide" Target="slides/slide33.xml"/><Relationship Id="rId39" Type="http://schemas.openxmlformats.org/officeDocument/2006/relationships/slide" Target="slides/slide36.xml"/><Relationship Id="rId38" Type="http://schemas.openxmlformats.org/officeDocument/2006/relationships/slide" Target="slides/slide35.xml"/><Relationship Id="rId20" Type="http://schemas.openxmlformats.org/officeDocument/2006/relationships/slide" Target="slides/slide17.xml"/><Relationship Id="rId22" Type="http://schemas.openxmlformats.org/officeDocument/2006/relationships/slide" Target="slides/slide19.xml"/><Relationship Id="rId21" Type="http://schemas.openxmlformats.org/officeDocument/2006/relationships/slide" Target="slides/slide18.xml"/><Relationship Id="rId24" Type="http://schemas.openxmlformats.org/officeDocument/2006/relationships/slide" Target="slides/slide21.xml"/><Relationship Id="rId23" Type="http://schemas.openxmlformats.org/officeDocument/2006/relationships/slide" Target="slides/slide20.xml"/><Relationship Id="rId26" Type="http://schemas.openxmlformats.org/officeDocument/2006/relationships/slide" Target="slides/slide23.xml"/><Relationship Id="rId25" Type="http://schemas.openxmlformats.org/officeDocument/2006/relationships/slide" Target="slides/slide22.xml"/><Relationship Id="rId28" Type="http://schemas.openxmlformats.org/officeDocument/2006/relationships/slide" Target="slides/slide25.xml"/><Relationship Id="rId27" Type="http://schemas.openxmlformats.org/officeDocument/2006/relationships/slide" Target="slides/slide24.xml"/><Relationship Id="rId29" Type="http://schemas.openxmlformats.org/officeDocument/2006/relationships/slide" Target="slides/slide26.xml"/><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5" Type="http://schemas.openxmlformats.org/officeDocument/2006/relationships/slide" Target="slides/slide12.xml"/><Relationship Id="rId14" Type="http://schemas.openxmlformats.org/officeDocument/2006/relationships/slide" Target="slides/slide11.xml"/><Relationship Id="rId17" Type="http://schemas.openxmlformats.org/officeDocument/2006/relationships/slide" Target="slides/slide14.xml"/><Relationship Id="rId16" Type="http://schemas.openxmlformats.org/officeDocument/2006/relationships/slide" Target="slides/slide13.xml"/><Relationship Id="rId19" Type="http://schemas.openxmlformats.org/officeDocument/2006/relationships/slide" Target="slides/slide16.xml"/><Relationship Id="rId18"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31E48E1-4F2D-483B-BA8C-0C9026755A21}" type="datetimeFigureOut">
              <a:rPr lang="pt-BR" smtClean="0"/>
              <a:t>06/10/2023</a:t>
            </a:fld>
            <a:endParaRPr lang="pt-BR"/>
          </a:p>
        </p:txBody>
      </p:sp>
      <p:sp>
        <p:nvSpPr>
          <p:cNvPr id="5" name="Footer Placeholder 4"/>
          <p:cNvSpPr>
            <a:spLocks noGrp="1"/>
          </p:cNvSpPr>
          <p:nvPr>
            <p:ph type="ftr" sz="quarter" idx="11"/>
          </p:nvPr>
        </p:nvSpPr>
        <p:spPr>
          <a:xfrm>
            <a:off x="2692397" y="5037663"/>
            <a:ext cx="5214635" cy="279400"/>
          </a:xfrm>
        </p:spPr>
        <p:txBody>
          <a:bodyPr/>
          <a:lstStyle/>
          <a:p>
            <a:endParaRPr lang="pt-BR"/>
          </a:p>
        </p:txBody>
      </p:sp>
      <p:sp>
        <p:nvSpPr>
          <p:cNvPr id="6" name="Slide Number Placeholder 5"/>
          <p:cNvSpPr>
            <a:spLocks noGrp="1"/>
          </p:cNvSpPr>
          <p:nvPr>
            <p:ph type="sldNum" sz="quarter" idx="12"/>
          </p:nvPr>
        </p:nvSpPr>
        <p:spPr>
          <a:xfrm>
            <a:off x="8956900" y="5037663"/>
            <a:ext cx="551167" cy="279400"/>
          </a:xfrm>
        </p:spPr>
        <p:txBody>
          <a:bodyPr/>
          <a:lstStyle/>
          <a:p>
            <a:fld id="{2CDA3977-DC52-476C-BD05-62CAE8B59F25}" type="slidenum">
              <a:rPr lang="pt-BR" smtClean="0"/>
              <a:t>‹nº›</a:t>
            </a:fld>
            <a:endParaRPr lang="pt-B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78007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A31E48E1-4F2D-483B-BA8C-0C9026755A21}" type="datetimeFigureOut">
              <a:rPr lang="pt-BR" smtClean="0"/>
              <a:t>06/10/2023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CDA3977-DC52-476C-BD05-62CAE8B59F25}" type="slidenum">
              <a:rPr lang="pt-BR" smtClean="0"/>
              <a:t>‹nº›</a:t>
            </a:fld>
            <a:endParaRPr lang="pt-BR"/>
          </a:p>
        </p:txBody>
      </p:sp>
    </p:spTree>
    <p:extLst>
      <p:ext uri="{BB962C8B-B14F-4D97-AF65-F5344CB8AC3E}">
        <p14:creationId xmlns:p14="http://schemas.microsoft.com/office/powerpoint/2010/main" val="15790466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A31E48E1-4F2D-483B-BA8C-0C9026755A21}" type="datetimeFigureOut">
              <a:rPr lang="pt-BR" smtClean="0"/>
              <a:t>06/10/2023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CDA3977-DC52-476C-BD05-62CAE8B59F25}" type="slidenum">
              <a:rPr lang="pt-BR" smtClean="0"/>
              <a:t>‹nº›</a:t>
            </a:fld>
            <a:endParaRPr lang="pt-B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90933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Editar estilos de texto Mestre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A31E48E1-4F2D-483B-BA8C-0C9026755A21}" type="datetimeFigureOut">
              <a:rPr lang="pt-BR" smtClean="0"/>
              <a:t>06/10/2023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CDA3977-DC52-476C-BD05-62CAE8B59F25}" type="slidenum">
              <a:rPr lang="pt-BR" smtClean="0"/>
              <a:t>‹nº›</a:t>
            </a:fld>
            <a:endParaRPr lang="pt-B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49046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A31E48E1-4F2D-483B-BA8C-0C9026755A21}" type="datetimeFigureOut">
              <a:rPr lang="pt-BR" smtClean="0"/>
              <a:t>06/10/2023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CDA3977-DC52-476C-BD05-62CAE8B59F25}" type="slidenum">
              <a:rPr lang="pt-BR" smtClean="0"/>
              <a:t>‹nº›</a:t>
            </a:fld>
            <a:endParaRPr lang="pt-BR"/>
          </a:p>
        </p:txBody>
      </p:sp>
    </p:spTree>
    <p:extLst>
      <p:ext uri="{BB962C8B-B14F-4D97-AF65-F5344CB8AC3E}">
        <p14:creationId xmlns:p14="http://schemas.microsoft.com/office/powerpoint/2010/main" val="39023453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pt-BR" smtClean="0"/>
              <a:t>Clique para editar o título mestre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A31E48E1-4F2D-483B-BA8C-0C9026755A21}" type="datetimeFigureOut">
              <a:rPr lang="pt-BR" smtClean="0"/>
              <a:t>06/10/2023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CDA3977-DC52-476C-BD05-62CAE8B59F25}" type="slidenum">
              <a:rPr lang="pt-BR" smtClean="0"/>
              <a:t>‹nº›</a:t>
            </a:fld>
            <a:endParaRPr lang="pt-B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39102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pt-BR" smtClean="0"/>
              <a:t>Clique para editar o título mestre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A31E48E1-4F2D-483B-BA8C-0C9026755A21}" type="datetimeFigureOut">
              <a:rPr lang="pt-BR" smtClean="0"/>
              <a:t>06/10/2023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CDA3977-DC52-476C-BD05-62CAE8B59F25}" type="slidenum">
              <a:rPr lang="pt-BR" smtClean="0"/>
              <a:t>‹nº›</a:t>
            </a:fld>
            <a:endParaRPr lang="pt-B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54711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A31E48E1-4F2D-483B-BA8C-0C9026755A21}" type="datetimeFigureOut">
              <a:rPr lang="pt-BR" smtClean="0"/>
              <a:t>06/10/2023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CDA3977-DC52-476C-BD05-62CAE8B59F25}" type="slidenum">
              <a:rPr lang="pt-BR" smtClean="0"/>
              <a:t>‹nº›</a:t>
            </a:fld>
            <a:endParaRPr lang="pt-B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84760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A31E48E1-4F2D-483B-BA8C-0C9026755A21}" type="datetimeFigureOut">
              <a:rPr lang="pt-BR" smtClean="0"/>
              <a:t>06/10/2023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CDA3977-DC52-476C-BD05-62CAE8B59F25}" type="slidenum">
              <a:rPr lang="pt-BR" smtClean="0"/>
              <a:t>‹nº›</a:t>
            </a:fld>
            <a:endParaRPr lang="pt-B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37129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A31E48E1-4F2D-483B-BA8C-0C9026755A21}" type="datetimeFigureOut">
              <a:rPr lang="pt-BR" smtClean="0"/>
              <a:t>06/10/2023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CDA3977-DC52-476C-BD05-62CAE8B59F25}" type="slidenum">
              <a:rPr lang="pt-BR" smtClean="0"/>
              <a:t>‹nº›</a:t>
            </a:fld>
            <a:endParaRPr lang="pt-BR"/>
          </a:p>
        </p:txBody>
      </p:sp>
    </p:spTree>
    <p:extLst>
      <p:ext uri="{BB962C8B-B14F-4D97-AF65-F5344CB8AC3E}">
        <p14:creationId xmlns:p14="http://schemas.microsoft.com/office/powerpoint/2010/main" val="42158416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A31E48E1-4F2D-483B-BA8C-0C9026755A21}" type="datetimeFigureOut">
              <a:rPr lang="pt-BR" smtClean="0"/>
              <a:t>06/10/2023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CDA3977-DC52-476C-BD05-62CAE8B59F25}" type="slidenum">
              <a:rPr lang="pt-BR" smtClean="0"/>
              <a:t>‹nº›</a:t>
            </a:fld>
            <a:endParaRPr lang="pt-B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3850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A31E48E1-4F2D-483B-BA8C-0C9026755A21}" type="datetimeFigureOut">
              <a:rPr lang="pt-BR" smtClean="0"/>
              <a:t>06/10/2023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CDA3977-DC52-476C-BD05-62CAE8B59F25}" type="slidenum">
              <a:rPr lang="pt-BR" smtClean="0"/>
              <a:t>‹nº›</a:t>
            </a:fld>
            <a:endParaRPr lang="pt-BR"/>
          </a:p>
        </p:txBody>
      </p:sp>
    </p:spTree>
    <p:extLst>
      <p:ext uri="{BB962C8B-B14F-4D97-AF65-F5344CB8AC3E}">
        <p14:creationId xmlns:p14="http://schemas.microsoft.com/office/powerpoint/2010/main" val="9097888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A31E48E1-4F2D-483B-BA8C-0C9026755A21}" type="datetimeFigureOut">
              <a:rPr lang="pt-BR" smtClean="0"/>
              <a:t>06/10/2023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2CDA3977-DC52-476C-BD05-62CAE8B59F25}" type="slidenum">
              <a:rPr lang="pt-BR" smtClean="0"/>
              <a:t>‹nº›</a:t>
            </a:fld>
            <a:endParaRPr lang="pt-B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67962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A31E48E1-4F2D-483B-BA8C-0C9026755A21}" type="datetimeFigureOut">
              <a:rPr lang="pt-BR" smtClean="0"/>
              <a:t>06/10/2023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CDA3977-DC52-476C-BD05-62CAE8B59F25}" type="slidenum">
              <a:rPr lang="pt-BR" smtClean="0"/>
              <a:t>‹nº›</a:t>
            </a:fld>
            <a:endParaRPr lang="pt-B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56628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1E48E1-4F2D-483B-BA8C-0C9026755A21}" type="datetimeFigureOut">
              <a:rPr lang="pt-BR" smtClean="0"/>
              <a:t>06/10/2023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2CDA3977-DC52-476C-BD05-62CAE8B59F25}" type="slidenum">
              <a:rPr lang="pt-BR" smtClean="0"/>
              <a:t>‹nº›</a:t>
            </a:fld>
            <a:endParaRPr lang="pt-BR"/>
          </a:p>
        </p:txBody>
      </p:sp>
    </p:spTree>
    <p:extLst>
      <p:ext uri="{BB962C8B-B14F-4D97-AF65-F5344CB8AC3E}">
        <p14:creationId xmlns:p14="http://schemas.microsoft.com/office/powerpoint/2010/main" val="31818308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A31E48E1-4F2D-483B-BA8C-0C9026755A21}" type="datetimeFigureOut">
              <a:rPr lang="pt-BR" smtClean="0"/>
              <a:t>06/10/2023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CDA3977-DC52-476C-BD05-62CAE8B59F25}" type="slidenum">
              <a:rPr lang="pt-BR" smtClean="0"/>
              <a:t>‹nº›</a:t>
            </a:fld>
            <a:endParaRPr lang="pt-B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35767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pt-BR" smtClean="0"/>
              <a:t>Clique para editar o título mestre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A31E48E1-4F2D-483B-BA8C-0C9026755A21}" type="datetimeFigureOut">
              <a:rPr lang="pt-BR" smtClean="0"/>
              <a:t>06/10/2023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CDA3977-DC52-476C-BD05-62CAE8B59F25}" type="slidenum">
              <a:rPr lang="pt-BR" smtClean="0"/>
              <a:t>‹nº›</a:t>
            </a:fld>
            <a:endParaRPr lang="pt-BR"/>
          </a:p>
        </p:txBody>
      </p:sp>
    </p:spTree>
    <p:extLst>
      <p:ext uri="{BB962C8B-B14F-4D97-AF65-F5344CB8AC3E}">
        <p14:creationId xmlns:p14="http://schemas.microsoft.com/office/powerpoint/2010/main" val="12024522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1E48E1-4F2D-483B-BA8C-0C9026755A21}" type="datetimeFigureOut">
              <a:rPr lang="pt-BR" smtClean="0"/>
              <a:t>06/10/2023</a:t>
            </a:fld>
            <a:endParaRPr lang="pt-B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pt-B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DA3977-DC52-476C-BD05-62CAE8B59F25}" type="slidenum">
              <a:rPr lang="pt-BR" smtClean="0"/>
              <a:t>‹nº›</a:t>
            </a:fld>
            <a:endParaRPr lang="pt-BR"/>
          </a:p>
        </p:txBody>
      </p:sp>
    </p:spTree>
    <p:extLst>
      <p:ext uri="{BB962C8B-B14F-4D97-AF65-F5344CB8AC3E}">
        <p14:creationId xmlns:p14="http://schemas.microsoft.com/office/powerpoint/2010/main" val="323626789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meuartigo.brasilescola.uol.com.br/pedagogia/desenvolvimento-infantil-de-zero-tres-anos.htm#:~:text=Podemos%20definir%20desenvolvimento%20como%20a,de%20influ%C3%AAncias%20biol%C3%B3gicas%20e%20ambientais%E2%80%9D." TargetMode="External"/><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4.xml"/><Relationship Id="rId4" Type="http://schemas.openxmlformats.org/officeDocument/2006/relationships/image" Target="../media/image22.jpg"/></Relationships>
</file>

<file path=ppt/slides/_rels/slide1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pt-BR" dirty="0" smtClean="0"/>
              <a:t>Explorando a Ética e Valores humanos</a:t>
            </a:r>
            <a:endParaRPr lang="pt-BR" dirty="0"/>
          </a:p>
        </p:txBody>
      </p:sp>
      <p:sp>
        <p:nvSpPr>
          <p:cNvPr id="3" name="Subtítulo 2"/>
          <p:cNvSpPr>
            <a:spLocks noGrp="1"/>
          </p:cNvSpPr>
          <p:nvPr>
            <p:ph type="subTitle" idx="1"/>
          </p:nvPr>
        </p:nvSpPr>
        <p:spPr/>
        <p:txBody>
          <a:bodyPr/>
          <a:lstStyle/>
          <a:p>
            <a:r>
              <a:rPr lang="pt-BR" dirty="0" smtClean="0"/>
              <a:t>Da Moral á Bioética</a:t>
            </a:r>
            <a:endParaRPr lang="pt-BR" dirty="0"/>
          </a:p>
        </p:txBody>
      </p:sp>
    </p:spTree>
    <p:extLst>
      <p:ext uri="{BB962C8B-B14F-4D97-AF65-F5344CB8AC3E}">
        <p14:creationId xmlns:p14="http://schemas.microsoft.com/office/powerpoint/2010/main" val="5109733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sz="half" idx="1"/>
          </p:nvPr>
        </p:nvSpPr>
        <p:spPr/>
        <p:txBody>
          <a:bodyPr>
            <a:normAutofit fontScale="92500" lnSpcReduction="10000"/>
          </a:bodyPr>
          <a:lstStyle/>
          <a:p>
            <a:r>
              <a:rPr lang="pt-BR" dirty="0"/>
              <a:t>O que é ética para Nietzsche?</a:t>
            </a:r>
          </a:p>
          <a:p>
            <a:r>
              <a:rPr lang="pt-BR" dirty="0"/>
              <a:t>Em seu pensamento, o homem passa a se encontrar além dos limites éticos e morais pelos quais esteve aprisionado. Assim, se há ética no pensamento de Nietzsche, ela deve ser compreendida como um processo necessariamente libertador daquilo que torna pequena a vida.7 de abr. </a:t>
            </a:r>
            <a:r>
              <a:rPr lang="pt-BR"/>
              <a:t>de 2020</a:t>
            </a:r>
          </a:p>
          <a:p>
            <a:pPr marL="0" indent="0">
              <a:buNone/>
            </a:pPr>
            <a:endParaRPr lang="pt-BR" dirty="0"/>
          </a:p>
          <a:p>
            <a:endParaRPr lang="pt-BR" dirty="0"/>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69187" y="2806262"/>
            <a:ext cx="2589213" cy="2974428"/>
          </a:xfrm>
        </p:spPr>
      </p:pic>
    </p:spTree>
    <p:extLst>
      <p:ext uri="{BB962C8B-B14F-4D97-AF65-F5344CB8AC3E}">
        <p14:creationId xmlns:p14="http://schemas.microsoft.com/office/powerpoint/2010/main" val="17411966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Desenvolvimento ao logo do tempo</a:t>
            </a:r>
            <a:endParaRPr lang="pt-BR" dirty="0"/>
          </a:p>
        </p:txBody>
      </p:sp>
      <p:sp>
        <p:nvSpPr>
          <p:cNvPr id="3" name="Espaço Reservado para Conteúdo 2"/>
          <p:cNvSpPr>
            <a:spLocks noGrp="1"/>
          </p:cNvSpPr>
          <p:nvPr>
            <p:ph sz="half" idx="1"/>
          </p:nvPr>
        </p:nvSpPr>
        <p:spPr/>
        <p:txBody>
          <a:bodyPr/>
          <a:lstStyle/>
          <a:p>
            <a:r>
              <a:rPr lang="pt-BR" dirty="0"/>
              <a:t>Podemos definir desenvolvimento como a “mudança ao longo do tempo – na estrutura, no pensamento ou no comportamento de um indivíduo que se instalam a partir de influências biológicas e ambientais”</a:t>
            </a:r>
          </a:p>
        </p:txBody>
      </p:sp>
      <p:pic>
        <p:nvPicPr>
          <p:cNvPr id="11" name="Espaço Reservado para Conteúdo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07262" y="2560320"/>
            <a:ext cx="2466975" cy="3310128"/>
          </a:xfrm>
        </p:spPr>
      </p:pic>
      <p:sp>
        <p:nvSpPr>
          <p:cNvPr id="5"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6482"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1500" b="0" i="0" u="none" strike="noStrike" cap="none" normalizeH="0" baseline="0" smtClean="0">
                <a:ln>
                  <a:noFill/>
                </a:ln>
                <a:solidFill>
                  <a:srgbClr val="202124"/>
                </a:solidFill>
                <a:effectLst/>
                <a:latin typeface="Google Sans"/>
                <a:cs typeface="Arial" panose="020B0604020202020204" pitchFamily="34" charset="0"/>
              </a:rPr>
              <a:t>Podemos definir desenvolvimento como a “</a:t>
            </a:r>
            <a:r>
              <a:rPr kumimoji="0" lang="pt-PT" altLang="pt-BR" sz="1500" b="0" i="0" u="none" strike="noStrike" cap="none" normalizeH="0" baseline="0" smtClean="0">
                <a:ln>
                  <a:noFill/>
                </a:ln>
                <a:solidFill>
                  <a:srgbClr val="040C28"/>
                </a:solidFill>
                <a:effectLst/>
                <a:latin typeface="Google Sans"/>
                <a:cs typeface="Arial" panose="020B0604020202020204" pitchFamily="34" charset="0"/>
              </a:rPr>
              <a:t>mudança ao longo do tempo – na estrutura, no pensamento ou no comportamento de um indivíduo que se instalam a partir de influências biológicas e ambientais</a:t>
            </a:r>
            <a:r>
              <a:rPr kumimoji="0" lang="pt-PT" altLang="pt-BR" sz="1500" b="0" i="0" u="none" strike="noStrike" cap="none" normalizeH="0" baseline="0" smtClean="0">
                <a:ln>
                  <a:noFill/>
                </a:ln>
                <a:solidFill>
                  <a:srgbClr val="202124"/>
                </a:solidFill>
                <a:effectLst/>
                <a:latin typeface="Google Sans"/>
                <a:cs typeface="Arial" panose="020B0604020202020204" pitchFamily="34" charset="0"/>
              </a:rPr>
              <a:t>”.</a:t>
            </a:r>
            <a:endParaRPr kumimoji="0" lang="pt-BR" altLang="pt-BR" sz="1000" b="0" i="0" u="none" strike="noStrike" cap="none" normalizeH="0" baseline="0" smtClean="0">
              <a:ln>
                <a:noFill/>
              </a:ln>
              <a:solidFill>
                <a:srgbClr val="202124"/>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1000" b="0" i="0" u="none" strike="noStrike" cap="none" normalizeH="0" baseline="0" smtClean="0">
                <a:ln>
                  <a:noFill/>
                </a:ln>
                <a:solidFill>
                  <a:srgbClr val="1A0DAB"/>
                </a:solidFill>
                <a:effectLst/>
                <a:latin typeface="Arial" panose="020B0604020202020204" pitchFamily="34" charset="0"/>
                <a:cs typeface="Arial" panose="020B0604020202020204" pitchFamily="34" charset="0"/>
                <a:hlinkClick r:id="rId3"/>
              </a:rPr>
              <a:t/>
            </a:r>
            <a:br>
              <a:rPr kumimoji="0" lang="pt-PT" altLang="pt-BR" sz="1000" b="0" i="0" u="none" strike="noStrike" cap="none" normalizeH="0" baseline="0" smtClean="0">
                <a:ln>
                  <a:noFill/>
                </a:ln>
                <a:solidFill>
                  <a:srgbClr val="1A0DAB"/>
                </a:solidFill>
                <a:effectLst/>
                <a:latin typeface="Arial" panose="020B0604020202020204" pitchFamily="34" charset="0"/>
                <a:cs typeface="Arial" panose="020B0604020202020204" pitchFamily="34" charset="0"/>
                <a:hlinkClick r:id="rId3"/>
              </a:rPr>
            </a:br>
            <a:endParaRPr kumimoji="0" lang="pt-PT" altLang="pt-BR" sz="1500" b="0" i="0" u="none" strike="noStrike" cap="none" normalizeH="0" baseline="0" smtClean="0">
              <a:ln>
                <a:noFill/>
              </a:ln>
              <a:solidFill>
                <a:srgbClr val="1A0DAB"/>
              </a:solidFill>
              <a:effectLst/>
              <a:latin typeface="Arial" panose="020B0604020202020204" pitchFamily="34" charset="0"/>
              <a:cs typeface="Arial" panose="020B0604020202020204" pitchFamily="34" charset="0"/>
              <a:hlinkClick r:id="rId3"/>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1500" b="0" i="0" u="none" strike="noStrike" cap="none" normalizeH="0" baseline="0" smtClean="0">
                <a:ln>
                  <a:noFill/>
                </a:ln>
                <a:solidFill>
                  <a:srgbClr val="1A0DAB"/>
                </a:solidFill>
                <a:effectLst/>
                <a:latin typeface="Arial" panose="020B0604020202020204" pitchFamily="34" charset="0"/>
                <a:cs typeface="Arial" panose="020B0604020202020204" pitchFamily="34" charset="0"/>
                <a:hlinkClick r:id="rId3"/>
              </a:rPr>
              <a:t>Desenvolvimento Infantil de Zero a Três Anos - Brasil Escola</a:t>
            </a:r>
          </a:p>
          <a:p>
            <a:pPr marL="0" marR="0" lvl="0" indent="0" algn="l" defTabSz="914400" rtl="0" eaLnBrk="0" fontAlgn="ctr" latinLnBrk="0" hangingPunct="0">
              <a:lnSpc>
                <a:spcPct val="100000"/>
              </a:lnSpc>
              <a:spcBef>
                <a:spcPct val="0"/>
              </a:spcBef>
              <a:spcAft>
                <a:spcPct val="0"/>
              </a:spcAft>
              <a:buClrTx/>
              <a:buSzTx/>
              <a:buFontTx/>
              <a:buNone/>
              <a:tabLst/>
            </a:pPr>
            <a:r>
              <a:rPr kumimoji="0" lang="pt-PT" altLang="pt-BR" sz="900" b="0" i="0" u="none" strike="noStrike" cap="none" normalizeH="0" baseline="0" smtClean="0">
                <a:ln>
                  <a:noFill/>
                </a:ln>
                <a:solidFill>
                  <a:srgbClr val="1A0DAB"/>
                </a:solidFill>
                <a:effectLst/>
                <a:latin typeface="Arial" panose="020B0604020202020204" pitchFamily="34" charset="0"/>
                <a:cs typeface="Arial" panose="020B0604020202020204" pitchFamily="34" charset="0"/>
                <a:hlinkClick r:id="rId3"/>
              </a:rPr>
              <a:t>  </a:t>
            </a:r>
            <a:r>
              <a:rPr kumimoji="0" lang="pt-PT" altLang="pt-BR" sz="1900" b="0" i="0" u="none" strike="noStrike" cap="none" normalizeH="0" baseline="0" smtClean="0">
                <a:ln>
                  <a:noFill/>
                </a:ln>
                <a:solidFill>
                  <a:srgbClr val="1A0DAB"/>
                </a:solidFill>
                <a:effectLst/>
                <a:latin typeface="Arial" panose="020B0604020202020204" pitchFamily="34" charset="0"/>
                <a:cs typeface="Arial" panose="020B0604020202020204" pitchFamily="34" charset="0"/>
              </a:rPr>
              <a:t> </a:t>
            </a:r>
            <a:r>
              <a:rPr kumimoji="0" lang="pt-PT" altLang="pt-BR" sz="900" b="0" i="0" u="none" strike="noStrike" cap="none" normalizeH="0" baseline="0" smtClean="0">
                <a:ln>
                  <a:noFill/>
                </a:ln>
                <a:solidFill>
                  <a:srgbClr val="1A0DAB"/>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1000" b="0" i="0" u="none" strike="noStrike" cap="none" normalizeH="0" baseline="0" smtClean="0">
                <a:ln>
                  <a:noFill/>
                </a:ln>
                <a:solidFill>
                  <a:srgbClr val="202124"/>
                </a:solidFill>
                <a:effectLst/>
                <a:latin typeface="Arial" panose="020B0604020202020204" pitchFamily="34" charset="0"/>
                <a:cs typeface="Arial" panose="020B0604020202020204" pitchFamily="34" charset="0"/>
              </a:rPr>
              <a:t>U</a:t>
            </a:r>
            <a:r>
              <a:rPr kumimoji="0" lang="pt-PT" altLang="pt-BR" sz="1000" b="0" i="0" u="none" strike="noStrike" cap="none" normalizeH="0" baseline="0" smtClean="0">
                <a:ln>
                  <a:noFill/>
                </a:ln>
                <a:solidFill>
                  <a:srgbClr val="202124"/>
                </a:solidFill>
                <a:effectLst/>
                <a:latin typeface="Arial" panose="020B0604020202020204" pitchFamily="34" charset="0"/>
                <a:cs typeface="Arial" panose="020B0604020202020204" pitchFamily="34" charset="0"/>
                <a:hlinkClick r:id="rId3"/>
              </a:rPr>
              <a:t>OL</a:t>
            </a:r>
            <a:endParaRPr kumimoji="0" lang="pt-PT" altLang="pt-BR" sz="900" b="0" i="0" u="none" strike="noStrike" cap="none" normalizeH="0" baseline="0" smtClean="0">
              <a:ln>
                <a:noFill/>
              </a:ln>
              <a:solidFill>
                <a:srgbClr val="1A0DAB"/>
              </a:solidFill>
              <a:effectLst/>
              <a:latin typeface="Arial" panose="020B0604020202020204" pitchFamily="34" charset="0"/>
              <a:cs typeface="Arial" panose="020B0604020202020204" pitchFamily="34" charset="0"/>
              <a:hlinkClick r:id="rId3"/>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900" b="0" i="0" u="none" strike="noStrike" cap="none" normalizeH="0" baseline="0" smtClean="0">
                <a:ln>
                  <a:noFill/>
                </a:ln>
                <a:solidFill>
                  <a:srgbClr val="4D5156"/>
                </a:solidFill>
                <a:effectLst/>
                <a:latin typeface="Arial" panose="020B0604020202020204" pitchFamily="34" charset="0"/>
                <a:cs typeface="Arial" panose="020B0604020202020204" pitchFamily="34" charset="0"/>
                <a:hlinkClick r:id="rId3"/>
              </a:rPr>
              <a:t>https://meuartigo.brasilescola.uol.com.br › Pedagogia</a:t>
            </a:r>
            <a:endParaRPr kumimoji="0" lang="pt-PT" altLang="pt-BR" sz="1000" b="0" i="0" u="none" strike="noStrike" cap="none" normalizeH="0" baseline="0" smtClean="0">
              <a:ln>
                <a:noFill/>
              </a:ln>
              <a:solidFill>
                <a:srgbClr val="202124"/>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1000" b="0" i="0" u="none" strike="noStrike" cap="none" normalizeH="0" baseline="0" smtClean="0">
                <a:ln>
                  <a:noFill/>
                </a:ln>
                <a:solidFill>
                  <a:srgbClr val="202124"/>
                </a:solidFill>
                <a:effectLst/>
                <a:latin typeface="Arial" panose="020B0604020202020204" pitchFamily="34" charset="0"/>
                <a:cs typeface="Arial" panose="020B0604020202020204" pitchFamily="34" charset="0"/>
              </a:rPr>
              <a:t/>
            </a:r>
            <a:br>
              <a:rPr kumimoji="0" lang="pt-PT" altLang="pt-BR" sz="1000" b="0" i="0" u="none" strike="noStrike" cap="none" normalizeH="0" baseline="0" smtClean="0">
                <a:ln>
                  <a:noFill/>
                </a:ln>
                <a:solidFill>
                  <a:srgbClr val="202124"/>
                </a:solidFill>
                <a:effectLst/>
                <a:latin typeface="Arial" panose="020B0604020202020204" pitchFamily="34" charset="0"/>
                <a:cs typeface="Arial" panose="020B0604020202020204" pitchFamily="34" charset="0"/>
              </a:rPr>
            </a:br>
            <a:endParaRPr kumimoji="0" lang="pt-PT" altLang="pt-BR" sz="900" b="0" i="0" u="none" strike="noStrike" cap="none" normalizeH="0" baseline="0" smtClean="0">
              <a:ln>
                <a:noFill/>
              </a:ln>
              <a:solidFill>
                <a:srgbClr val="1A0DAB"/>
              </a:solidFill>
              <a:effectLst/>
              <a:latin typeface="Arial" panose="020B0604020202020204" pitchFamily="34" charset="0"/>
              <a:cs typeface="Arial" panose="020B0604020202020204" pitchFamily="34" charset="0"/>
            </a:endParaRPr>
          </a:p>
        </p:txBody>
      </p:sp>
      <p:sp>
        <p:nvSpPr>
          <p:cNvPr id="6" name="AutoShape 2" descr="data:image/png;base64,iVBORw0KGgoAAAANSUhEUgAAACAAAAAaCAMAAADhRa4NAAACN1BMVEVHcEzr3LHz2Zni3JblxIf0y1XS1VvL33v5///gw5X3yUTU0Eb13ar9zEXdzja2xl30/O/h687U3/Knutz09e2HpRlblyklcCEodSYkXiRyiYiGlstDaco5cdItZc1NkON6tuJOnGsFehQXcRYYaRIXYBIUWBAJQglaflsoYcs6fdtDiuNNndYicl4STw8zUb0QSsYTaNksfeNeqfF9wvl2uvU9mewqc74/XrMMXMkLd9mKxveazvcSV7wTUTROTogPSK4Zge0kie9aq/WUyvey2Pal0/caPmgLRA0fJGwglPrC3/RCpvgHMaEKFmwuof3Q5fNTsP0EJZIFOk8iQBR/d08ACmDc6/NjuPxMWhtqVxyPVRSnWhjGaBzcgyrJiz/isWrZvYO33vmIutyJp7uCh3uGZku6VwDOYwDYbQTheQzmfg/ngxcTjeFMvPi9yr7CkT7MjjHBeB/NeRvOcBi4gTEZp+0evPlLy/p42fyS3/6vroi5jkHawn7VuXDOsGPOqlzKpFTHmUbQlTvdhyXchB7Bnk/Orl3euXBVXJMAGH0KPK4KneqnqX65nGXz5a7w4ajv3KHq2p3n1JXjy4ixhje8mEvUt2XSsl21gy8pNIMNZsxZ2f+Ou6jpzovv15irfS6jcB0hLn56tbLEiynZokvcrVrnvnK0kEsKIYcvidrRt2vBoWijpbFIUI7AkklxdZBaYIOfeUC5kUjjuGThuGLjwXPEpFexhjrgt2nivW6rhErXsGEVvvZYAAAAvXRSTlMAFV15Oc7sZwIq0PcdtfmVFSYMHAb/6c7kqi84dqrJhGC8/v/////xUfT//ev//5/o/////////6b9//////9U/P//////////nP/////C///////4hc////////bUr31dSv/////////+/ujL///////////9//////////////////////7zfGn9/////////////P////+3zv////////7Z///////y+P/5dz+Mkp3b6tPD2Oz/5KbbtNnEBXY2AAAB5UlEQVR4AX3Kw6IbYQCG4e8LZ4KDJLVt29va9g10V2y77R3Utu12V7ebenNsxRlEf3iMZ+b3S7RjWhxddAxMTNP6CGQyrqOPwME0EMLg7RpItsx1S4ElH7C2U+CSyex1GnLjf4dAsssGOylAggoJSnqnYIiHWUgaIw5FJSV0CtzjqMlxMwEVEHbWdQ1WMAsgFN3p618mYXBZx2CVSjlQhLSoUpxUHQH/YHQK1vuc5uZ+SAs7Y8ZQESOAg0+tmpYPtjcqQ6rG+CKywaUjWTkq4iLBrCtOKhq3q9VD6ofGBlQLZSJJxQ4QaQRIBsn1onkuP06P2OEkCRJAJBdAFsZGrpKbEktJgm28cAP0CqPVRvIEeX/uiCaQHuY0gAYyNJKNAzL/4OMvFxVd2NxoGMtf0xkUAgDJJtMA0RAfy/f0HBn00JtIIL5wHn+4RpNQwSCc0QaPA2H3K8J1rLjw1iI8PvRmSbkl7iVcGA3i7ziEA/pUEpLtDMP1+Nw0aaLByAbSQO9c/JiBWn1gvXUSkeY5ZSRApV4AzGiY3uTXB8I3TT9IZEkSsGm9mSwVSQEBY/MgjKS6zaQRrSTNJUJ7J86KWeKlNpQvCrivPfQDRGeeFmmnmDjLCFXfJzQARHeSo0WKme3NyEgB/LS1IalGyZQAAAAASUVORK5CYII=">
            <a:hlinkClick r:id="rId3"/>
          </p:cNvPr>
          <p:cNvSpPr>
            <a:spLocks noChangeAspect="1" noChangeArrowheads="1"/>
          </p:cNvSpPr>
          <p:nvPr/>
        </p:nvSpPr>
        <p:spPr bwMode="auto">
          <a:xfrm>
            <a:off x="31750" y="53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Rectangle 3"/>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6482"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1500" b="0" i="0" u="none" strike="noStrike" cap="none" normalizeH="0" baseline="0" dirty="0" smtClean="0">
                <a:ln>
                  <a:noFill/>
                </a:ln>
                <a:solidFill>
                  <a:srgbClr val="202124"/>
                </a:solidFill>
                <a:effectLst/>
                <a:latin typeface="Google Sans"/>
                <a:cs typeface="Arial" panose="020B0604020202020204" pitchFamily="34" charset="0"/>
              </a:rPr>
              <a:t>Podemos definir desenvolvimento como a “</a:t>
            </a:r>
            <a:r>
              <a:rPr kumimoji="0" lang="pt-PT" altLang="pt-BR" sz="1500" b="0" i="0" u="none" strike="noStrike" cap="none" normalizeH="0" baseline="0" dirty="0" smtClean="0">
                <a:ln>
                  <a:noFill/>
                </a:ln>
                <a:solidFill>
                  <a:srgbClr val="040C28"/>
                </a:solidFill>
                <a:effectLst/>
                <a:latin typeface="Google Sans"/>
                <a:cs typeface="Arial" panose="020B0604020202020204" pitchFamily="34" charset="0"/>
              </a:rPr>
              <a:t>mudança ao longo do tempo – na estrutura, no pensamento ou no comportamento de um indivíduo que se instalam a partir de influências biológicas e ambientais</a:t>
            </a:r>
            <a:r>
              <a:rPr kumimoji="0" lang="pt-PT" altLang="pt-BR" sz="1500" b="0" i="0" u="none" strike="noStrike" cap="none" normalizeH="0" baseline="0" dirty="0" smtClean="0">
                <a:ln>
                  <a:noFill/>
                </a:ln>
                <a:solidFill>
                  <a:srgbClr val="202124"/>
                </a:solidFill>
                <a:effectLst/>
                <a:latin typeface="Google Sans"/>
                <a:cs typeface="Arial" panose="020B0604020202020204" pitchFamily="34" charset="0"/>
              </a:rPr>
              <a:t>”.</a:t>
            </a:r>
            <a:endParaRPr kumimoji="0" lang="pt-BR" altLang="pt-BR" sz="10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1000" b="0" i="0" u="none" strike="noStrike" cap="none" normalizeH="0" baseline="0" dirty="0" smtClean="0">
                <a:ln>
                  <a:noFill/>
                </a:ln>
                <a:solidFill>
                  <a:srgbClr val="1A0DAB"/>
                </a:solidFill>
                <a:effectLst/>
                <a:latin typeface="Arial" panose="020B0604020202020204" pitchFamily="34" charset="0"/>
                <a:cs typeface="Arial" panose="020B0604020202020204" pitchFamily="34" charset="0"/>
                <a:hlinkClick r:id="rId3"/>
              </a:rPr>
              <a:t/>
            </a:r>
            <a:br>
              <a:rPr kumimoji="0" lang="pt-PT" altLang="pt-BR" sz="1000" b="0" i="0" u="none" strike="noStrike" cap="none" normalizeH="0" baseline="0" dirty="0" smtClean="0">
                <a:ln>
                  <a:noFill/>
                </a:ln>
                <a:solidFill>
                  <a:srgbClr val="1A0DAB"/>
                </a:solidFill>
                <a:effectLst/>
                <a:latin typeface="Arial" panose="020B0604020202020204" pitchFamily="34" charset="0"/>
                <a:cs typeface="Arial" panose="020B0604020202020204" pitchFamily="34" charset="0"/>
                <a:hlinkClick r:id="rId3"/>
              </a:rPr>
            </a:br>
            <a:endParaRPr kumimoji="0" lang="pt-PT" altLang="pt-BR" sz="1500" b="0" i="0" u="none" strike="noStrike" cap="none" normalizeH="0" baseline="0" dirty="0" smtClean="0">
              <a:ln>
                <a:noFill/>
              </a:ln>
              <a:solidFill>
                <a:srgbClr val="1A0DAB"/>
              </a:solidFill>
              <a:effectLst/>
              <a:latin typeface="Arial" panose="020B0604020202020204" pitchFamily="34" charset="0"/>
              <a:cs typeface="Arial" panose="020B0604020202020204" pitchFamily="34" charset="0"/>
              <a:hlinkClick r:id="rId3"/>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1500" b="0" i="0" u="none" strike="noStrike" cap="none" normalizeH="0" baseline="0" dirty="0" smtClean="0">
                <a:ln>
                  <a:noFill/>
                </a:ln>
                <a:solidFill>
                  <a:srgbClr val="1A0DAB"/>
                </a:solidFill>
                <a:effectLst/>
                <a:latin typeface="Arial" panose="020B0604020202020204" pitchFamily="34" charset="0"/>
                <a:cs typeface="Arial" panose="020B0604020202020204" pitchFamily="34" charset="0"/>
                <a:hlinkClick r:id="rId3"/>
              </a:rPr>
              <a:t>Desenvolvimento Infantil de Zero a Três Anos - Brasil Escola</a:t>
            </a:r>
          </a:p>
          <a:p>
            <a:pPr marL="0" marR="0" lvl="0" indent="0" algn="l" defTabSz="914400" rtl="0" eaLnBrk="0" fontAlgn="ctr" latinLnBrk="0" hangingPunct="0">
              <a:lnSpc>
                <a:spcPct val="100000"/>
              </a:lnSpc>
              <a:spcBef>
                <a:spcPct val="0"/>
              </a:spcBef>
              <a:spcAft>
                <a:spcPct val="0"/>
              </a:spcAft>
              <a:buClrTx/>
              <a:buSzTx/>
              <a:buFontTx/>
              <a:buNone/>
              <a:tabLst/>
            </a:pPr>
            <a:r>
              <a:rPr kumimoji="0" lang="pt-PT" altLang="pt-BR" sz="900" b="0" i="0" u="none" strike="noStrike" cap="none" normalizeH="0" baseline="0" dirty="0" smtClean="0">
                <a:ln>
                  <a:noFill/>
                </a:ln>
                <a:solidFill>
                  <a:srgbClr val="1A0DAB"/>
                </a:solidFill>
                <a:effectLst/>
                <a:latin typeface="Arial" panose="020B0604020202020204" pitchFamily="34" charset="0"/>
                <a:cs typeface="Arial" panose="020B0604020202020204" pitchFamily="34" charset="0"/>
                <a:hlinkClick r:id="rId3"/>
              </a:rPr>
              <a:t>  </a:t>
            </a:r>
            <a:r>
              <a:rPr kumimoji="0" lang="pt-PT" altLang="pt-BR" sz="1900" b="0" i="0" u="none" strike="noStrike" cap="none" normalizeH="0" baseline="0" dirty="0" smtClean="0">
                <a:ln>
                  <a:noFill/>
                </a:ln>
                <a:solidFill>
                  <a:srgbClr val="1A0DAB"/>
                </a:solidFill>
                <a:effectLst/>
                <a:latin typeface="Arial" panose="020B0604020202020204" pitchFamily="34" charset="0"/>
                <a:cs typeface="Arial" panose="020B0604020202020204" pitchFamily="34" charset="0"/>
              </a:rPr>
              <a:t> </a:t>
            </a:r>
            <a:r>
              <a:rPr kumimoji="0" lang="pt-PT" altLang="pt-BR" sz="900" b="0" i="0" u="none" strike="noStrike" cap="none" normalizeH="0" baseline="0" dirty="0" smtClean="0">
                <a:ln>
                  <a:noFill/>
                </a:ln>
                <a:solidFill>
                  <a:srgbClr val="1A0DAB"/>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10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U</a:t>
            </a:r>
            <a:r>
              <a:rPr kumimoji="0" lang="pt-PT" altLang="pt-BR" sz="10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hlinkClick r:id="rId3"/>
              </a:rPr>
              <a:t>OL</a:t>
            </a:r>
            <a:endParaRPr kumimoji="0" lang="pt-PT" altLang="pt-BR" sz="900" b="0" i="0" u="none" strike="noStrike" cap="none" normalizeH="0" baseline="0" dirty="0" smtClean="0">
              <a:ln>
                <a:noFill/>
              </a:ln>
              <a:solidFill>
                <a:srgbClr val="1A0DAB"/>
              </a:solidFill>
              <a:effectLst/>
              <a:latin typeface="Arial" panose="020B0604020202020204" pitchFamily="34" charset="0"/>
              <a:cs typeface="Arial" panose="020B0604020202020204" pitchFamily="34" charset="0"/>
              <a:hlinkClick r:id="rId3"/>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900" b="0" i="0" u="none" strike="noStrike" cap="none" normalizeH="0" baseline="0" dirty="0" smtClean="0">
                <a:ln>
                  <a:noFill/>
                </a:ln>
                <a:solidFill>
                  <a:srgbClr val="4D5156"/>
                </a:solidFill>
                <a:effectLst/>
                <a:latin typeface="Arial" panose="020B0604020202020204" pitchFamily="34" charset="0"/>
                <a:cs typeface="Arial" panose="020B0604020202020204" pitchFamily="34" charset="0"/>
                <a:hlinkClick r:id="rId3"/>
              </a:rPr>
              <a:t>https://meuartigo.brasilescola.uol.com.br › Pedagogia</a:t>
            </a:r>
            <a:endParaRPr kumimoji="0" lang="pt-PT" altLang="pt-BR" sz="10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10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a:r>
            <a:br>
              <a:rPr kumimoji="0" lang="pt-PT" altLang="pt-BR" sz="10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br>
            <a:endParaRPr kumimoji="0" lang="pt-PT" altLang="pt-BR" sz="900" b="0" i="0" u="none" strike="noStrike" cap="none" normalizeH="0" baseline="0" dirty="0" smtClean="0">
              <a:ln>
                <a:noFill/>
              </a:ln>
              <a:solidFill>
                <a:srgbClr val="1A0DAB"/>
              </a:solidFill>
              <a:effectLst/>
              <a:latin typeface="Arial" panose="020B0604020202020204" pitchFamily="34" charset="0"/>
              <a:cs typeface="Arial" panose="020B0604020202020204" pitchFamily="34" charset="0"/>
            </a:endParaRPr>
          </a:p>
        </p:txBody>
      </p:sp>
      <p:sp>
        <p:nvSpPr>
          <p:cNvPr id="8" name="AutoShape 4" descr="data:image/png;base64,iVBORw0KGgoAAAANSUhEUgAAACAAAAAaCAMAAADhRa4NAAACN1BMVEVHcEzr3LHz2Zni3JblxIf0y1XS1VvL33v5///gw5X3yUTU0Eb13ar9zEXdzja2xl30/O/h687U3/Knutz09e2HpRlblyklcCEodSYkXiRyiYiGlstDaco5cdItZc1NkON6tuJOnGsFehQXcRYYaRIXYBIUWBAJQglaflsoYcs6fdtDiuNNndYicl4STw8zUb0QSsYTaNksfeNeqfF9wvl2uvU9mewqc74/XrMMXMkLd9mKxveazvcSV7wTUTROTogPSK4Zge0kie9aq/WUyvey2Pal0/caPmgLRA0fJGwglPrC3/RCpvgHMaEKFmwuof3Q5fNTsP0EJZIFOk8iQBR/d08ACmDc6/NjuPxMWhtqVxyPVRSnWhjGaBzcgyrJiz/isWrZvYO33vmIutyJp7uCh3uGZku6VwDOYwDYbQTheQzmfg/ngxcTjeFMvPi9yr7CkT7MjjHBeB/NeRvOcBi4gTEZp+0evPlLy/p42fyS3/6vroi5jkHawn7VuXDOsGPOqlzKpFTHmUbQlTvdhyXchB7Bnk/Orl3euXBVXJMAGH0KPK4KneqnqX65nGXz5a7w4ajv3KHq2p3n1JXjy4ixhje8mEvUt2XSsl21gy8pNIMNZsxZ2f+Ou6jpzovv15irfS6jcB0hLn56tbLEiynZokvcrVrnvnK0kEsKIYcvidrRt2vBoWijpbFIUI7AkklxdZBaYIOfeUC5kUjjuGThuGLjwXPEpFexhjrgt2nivW6rhErXsGEVvvZYAAAAvXRSTlMAFV15Oc7sZwIq0PcdtfmVFSYMHAb/6c7kqi84dqrJhGC8/v/////xUfT//ev//5/o/////////6b9//////9U/P//////////nP/////C///////4hc////////bUr31dSv/////////+/ujL///////////9//////////////////////7zfGn9/////////////P////+3zv////////7Z///////y+P/5dz+Mkp3b6tPD2Oz/5KbbtNnEBXY2AAAB5UlEQVR4AX3Kw6IbYQCG4e8LZ4KDJLVt29va9g10V2y77R3Utu12V7ebenNsxRlEf3iMZ+b3S7RjWhxddAxMTNP6CGQyrqOPwME0EMLg7RpItsx1S4ElH7C2U+CSyex1GnLjf4dAsssGOylAggoJSnqnYIiHWUgaIw5FJSV0CtzjqMlxMwEVEHbWdQ1WMAsgFN3p618mYXBZx2CVSjlQhLSoUpxUHQH/YHQK1vuc5uZ+SAs7Y8ZQESOAg0+tmpYPtjcqQ6rG+CKywaUjWTkq4iLBrCtOKhq3q9VD6ofGBlQLZSJJxQ4QaQRIBsn1onkuP06P2OEkCRJAJBdAFsZGrpKbEktJgm28cAP0CqPVRvIEeX/uiCaQHuY0gAYyNJKNAzL/4OMvFxVd2NxoGMtf0xkUAgDJJtMA0RAfy/f0HBn00JtIIL5wHn+4RpNQwSCc0QaPA2H3K8J1rLjw1iI8PvRmSbkl7iVcGA3i7ziEA/pUEpLtDMP1+Nw0aaLByAbSQO9c/JiBWn1gvXUSkeY5ZSRApV4AzGiY3uTXB8I3TT9IZEkSsGm9mSwVSQEBY/MgjKS6zaQRrSTNJUJ7J86KWeKlNpQvCrivPfQDRGeeFmmnmDjLCFXfJzQARHeSo0WKme3NyEgB/LS1IalGyZQAAAAASUVORK5CYII=">
            <a:hlinkClick r:id="rId3"/>
          </p:cNvPr>
          <p:cNvSpPr>
            <a:spLocks noChangeAspect="1" noChangeArrowheads="1"/>
          </p:cNvSpPr>
          <p:nvPr/>
        </p:nvSpPr>
        <p:spPr bwMode="auto">
          <a:xfrm>
            <a:off x="184150" y="2063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Rectangle 5"/>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6482"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1500" b="0" i="0" u="none" strike="noStrike" cap="none" normalizeH="0" baseline="0" smtClean="0">
                <a:ln>
                  <a:noFill/>
                </a:ln>
                <a:solidFill>
                  <a:srgbClr val="040C28"/>
                </a:solidFill>
                <a:effectLst/>
                <a:latin typeface="Google Sans"/>
                <a:cs typeface="Arial" panose="020B0604020202020204" pitchFamily="34" charset="0"/>
              </a:rPr>
              <a:t>e instalam a partir de influências biológicas e ambientais</a:t>
            </a:r>
            <a:r>
              <a:rPr kumimoji="0" lang="pt-PT" altLang="pt-BR" sz="1500" b="0" i="0" u="none" strike="noStrike" cap="none" normalizeH="0" baseline="0" smtClean="0">
                <a:ln>
                  <a:noFill/>
                </a:ln>
                <a:solidFill>
                  <a:srgbClr val="202124"/>
                </a:solidFill>
                <a:effectLst/>
                <a:latin typeface="Google Sans"/>
                <a:cs typeface="Arial" panose="020B0604020202020204" pitchFamily="34" charset="0"/>
              </a:rPr>
              <a:t>”.</a:t>
            </a:r>
            <a:endParaRPr kumimoji="0" lang="pt-PT" altLang="pt-BR" sz="9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1000" b="0" i="0" u="none" strike="noStrike" cap="none" normalizeH="0" baseline="0" smtClean="0">
                <a:ln>
                  <a:noFill/>
                </a:ln>
                <a:solidFill>
                  <a:srgbClr val="1A0DAB"/>
                </a:solidFill>
                <a:effectLst/>
                <a:latin typeface="Arial" panose="020B0604020202020204" pitchFamily="34" charset="0"/>
                <a:cs typeface="Arial" panose="020B0604020202020204" pitchFamily="34" charset="0"/>
                <a:hlinkClick r:id="rId3"/>
              </a:rPr>
              <a:t/>
            </a:r>
            <a:br>
              <a:rPr kumimoji="0" lang="pt-PT" altLang="pt-BR" sz="1000" b="0" i="0" u="none" strike="noStrike" cap="none" normalizeH="0" baseline="0" smtClean="0">
                <a:ln>
                  <a:noFill/>
                </a:ln>
                <a:solidFill>
                  <a:srgbClr val="1A0DAB"/>
                </a:solidFill>
                <a:effectLst/>
                <a:latin typeface="Arial" panose="020B0604020202020204" pitchFamily="34" charset="0"/>
                <a:cs typeface="Arial" panose="020B0604020202020204" pitchFamily="34" charset="0"/>
                <a:hlinkClick r:id="rId3"/>
              </a:rPr>
            </a:br>
            <a:endParaRPr kumimoji="0" lang="pt-PT" altLang="pt-BR" sz="1500" b="0" i="0" u="sng" strike="noStrike" cap="none" normalizeH="0" baseline="0" smtClean="0">
              <a:ln>
                <a:noFill/>
              </a:ln>
              <a:solidFill>
                <a:srgbClr val="1A0DAB"/>
              </a:solidFill>
              <a:effectLst/>
              <a:latin typeface="Arial" panose="020B0604020202020204" pitchFamily="34" charset="0"/>
              <a:cs typeface="Arial" panose="020B0604020202020204" pitchFamily="34" charset="0"/>
              <a:hlinkClick r:id="rId3"/>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1500" b="0" i="0" u="sng" strike="noStrike" cap="none" normalizeH="0" baseline="0" smtClean="0">
                <a:ln>
                  <a:noFill/>
                </a:ln>
                <a:solidFill>
                  <a:srgbClr val="1A0DAB"/>
                </a:solidFill>
                <a:effectLst/>
                <a:latin typeface="Arial" panose="020B0604020202020204" pitchFamily="34" charset="0"/>
                <a:cs typeface="Arial" panose="020B0604020202020204" pitchFamily="34" charset="0"/>
                <a:hlinkClick r:id="rId3"/>
              </a:rPr>
              <a:t>Desenvolvimento Infantil de Zero a Três Anos - Brasil Escola</a:t>
            </a:r>
          </a:p>
          <a:p>
            <a:pPr marL="0" marR="0" lvl="0" indent="0" algn="l" defTabSz="914400" rtl="0" eaLnBrk="0" fontAlgn="ctr" latinLnBrk="0" hangingPunct="0">
              <a:lnSpc>
                <a:spcPct val="100000"/>
              </a:lnSpc>
              <a:spcBef>
                <a:spcPct val="0"/>
              </a:spcBef>
              <a:spcAft>
                <a:spcPct val="0"/>
              </a:spcAft>
              <a:buClrTx/>
              <a:buSzTx/>
              <a:buFontTx/>
              <a:buNone/>
              <a:tabLst/>
            </a:pPr>
            <a:r>
              <a:rPr kumimoji="0" lang="pt-PT" altLang="pt-BR" sz="900" b="0" i="0" u="none" strike="noStrike" cap="none" normalizeH="0" baseline="0" smtClean="0">
                <a:ln>
                  <a:noFill/>
                </a:ln>
                <a:solidFill>
                  <a:srgbClr val="1A0DAB"/>
                </a:solidFill>
                <a:effectLst/>
                <a:latin typeface="Arial" panose="020B0604020202020204" pitchFamily="34" charset="0"/>
                <a:cs typeface="Arial" panose="020B0604020202020204" pitchFamily="34" charset="0"/>
                <a:hlinkClick r:id="rId3"/>
              </a:rPr>
              <a:t>  </a:t>
            </a:r>
            <a:r>
              <a:rPr kumimoji="0" lang="pt-PT" altLang="pt-BR" sz="1900" b="0" i="0" u="none" strike="noStrike" cap="none" normalizeH="0" baseline="0" smtClean="0">
                <a:ln>
                  <a:noFill/>
                </a:ln>
                <a:solidFill>
                  <a:srgbClr val="1A0DAB"/>
                </a:solidFill>
                <a:effectLst/>
                <a:latin typeface="Arial" panose="020B0604020202020204" pitchFamily="34" charset="0"/>
                <a:cs typeface="Arial" panose="020B0604020202020204" pitchFamily="34" charset="0"/>
              </a:rPr>
              <a:t> </a:t>
            </a:r>
            <a:r>
              <a:rPr kumimoji="0" lang="pt-PT" altLang="pt-BR" sz="900" b="0" i="0" u="none" strike="noStrike" cap="none" normalizeH="0" baseline="0" smtClean="0">
                <a:ln>
                  <a:noFill/>
                </a:ln>
                <a:solidFill>
                  <a:srgbClr val="1A0DAB"/>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1000" b="0" i="0" u="none" strike="noStrike" cap="none" normalizeH="0" baseline="0" smtClean="0">
                <a:ln>
                  <a:noFill/>
                </a:ln>
                <a:solidFill>
                  <a:srgbClr val="202124"/>
                </a:solidFill>
                <a:effectLst/>
                <a:latin typeface="Arial" panose="020B0604020202020204" pitchFamily="34" charset="0"/>
                <a:cs typeface="Arial" panose="020B0604020202020204" pitchFamily="34" charset="0"/>
              </a:rPr>
              <a:t>U</a:t>
            </a:r>
            <a:r>
              <a:rPr kumimoji="0" lang="pt-PT" altLang="pt-BR" sz="1000" b="0" i="0" u="none" strike="noStrike" cap="none" normalizeH="0" baseline="0" smtClean="0">
                <a:ln>
                  <a:noFill/>
                </a:ln>
                <a:solidFill>
                  <a:srgbClr val="202124"/>
                </a:solidFill>
                <a:effectLst/>
                <a:latin typeface="Arial" panose="020B0604020202020204" pitchFamily="34" charset="0"/>
                <a:cs typeface="Arial" panose="020B0604020202020204" pitchFamily="34" charset="0"/>
                <a:hlinkClick r:id="rId3"/>
              </a:rPr>
              <a:t>OL</a:t>
            </a:r>
            <a:endParaRPr kumimoji="0" lang="pt-PT" altLang="pt-BR" sz="900" b="0" i="0" u="none" strike="noStrike" cap="none" normalizeH="0" baseline="0" smtClean="0">
              <a:ln>
                <a:noFill/>
              </a:ln>
              <a:solidFill>
                <a:srgbClr val="1A0DAB"/>
              </a:solidFill>
              <a:effectLst/>
              <a:latin typeface="Arial" panose="020B0604020202020204" pitchFamily="34" charset="0"/>
              <a:cs typeface="Arial" panose="020B0604020202020204" pitchFamily="34" charset="0"/>
              <a:hlinkClick r:id="rId3"/>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900" b="0" i="0" u="none" strike="noStrike" cap="none" normalizeH="0" baseline="0" smtClean="0">
                <a:ln>
                  <a:noFill/>
                </a:ln>
                <a:solidFill>
                  <a:srgbClr val="4D5156"/>
                </a:solidFill>
                <a:effectLst/>
                <a:latin typeface="Arial" panose="020B0604020202020204" pitchFamily="34" charset="0"/>
                <a:cs typeface="Arial" panose="020B0604020202020204" pitchFamily="34" charset="0"/>
                <a:hlinkClick r:id="rId3"/>
              </a:rPr>
              <a:t>https://meuartigo.brasilescola.uol.com.br › Pedagogia</a:t>
            </a:r>
            <a:endParaRPr kumimoji="0" lang="pt-PT" altLang="pt-BR" sz="900" b="0" i="0" u="none" strike="noStrike" cap="none" normalizeH="0" baseline="0" smtClean="0">
              <a:ln>
                <a:noFill/>
              </a:ln>
              <a:solidFill>
                <a:srgbClr val="1A0DAB"/>
              </a:solidFill>
              <a:effectLst/>
              <a:latin typeface="Arial" panose="020B0604020202020204" pitchFamily="34" charset="0"/>
              <a:cs typeface="Arial" panose="020B0604020202020204" pitchFamily="34" charset="0"/>
            </a:endParaRPr>
          </a:p>
        </p:txBody>
      </p:sp>
      <p:sp>
        <p:nvSpPr>
          <p:cNvPr id="10" name="AutoShape 6" descr="data:image/png;base64,iVBORw0KGgoAAAANSUhEUgAAACAAAAAaCAMAAADhRa4NAAACN1BMVEVHcEzr3LHz2Zni3JblxIf0y1XS1VvL33v5///gw5X3yUTU0Eb13ar9zEXdzja2xl30/O/h687U3/Knutz09e2HpRlblyklcCEodSYkXiRyiYiGlstDaco5cdItZc1NkON6tuJOnGsFehQXcRYYaRIXYBIUWBAJQglaflsoYcs6fdtDiuNNndYicl4STw8zUb0QSsYTaNksfeNeqfF9wvl2uvU9mewqc74/XrMMXMkLd9mKxveazvcSV7wTUTROTogPSK4Zge0kie9aq/WUyvey2Pal0/caPmgLRA0fJGwglPrC3/RCpvgHMaEKFmwuof3Q5fNTsP0EJZIFOk8iQBR/d08ACmDc6/NjuPxMWhtqVxyPVRSnWhjGaBzcgyrJiz/isWrZvYO33vmIutyJp7uCh3uGZku6VwDOYwDYbQTheQzmfg/ngxcTjeFMvPi9yr7CkT7MjjHBeB/NeRvOcBi4gTEZp+0evPlLy/p42fyS3/6vroi5jkHawn7VuXDOsGPOqlzKpFTHmUbQlTvdhyXchB7Bnk/Orl3euXBVXJMAGH0KPK4KneqnqX65nGXz5a7w4ajv3KHq2p3n1JXjy4ixhje8mEvUt2XSsl21gy8pNIMNZsxZ2f+Ou6jpzovv15irfS6jcB0hLn56tbLEiynZokvcrVrnvnK0kEsKIYcvidrRt2vBoWijpbFIUI7AkklxdZBaYIOfeUC5kUjjuGThuGLjwXPEpFexhjrgt2nivW6rhErXsGEVvvZYAAAAvXRSTlMAFV15Oc7sZwIq0PcdtfmVFSYMHAb/6c7kqi84dqrJhGC8/v/////xUfT//ev//5/o/////////6b9//////9U/P//////////nP/////C///////4hc////////bUr31dSv/////////+/ujL///////////9//////////////////////7zfGn9/////////////P////+3zv////////7Z///////y+P/5dz+Mkp3b6tPD2Oz/5KbbtNnEBXY2AAAB5UlEQVR4AX3Kw6IbYQCG4e8LZ4KDJLVt29va9g10V2y77R3Utu12V7ebenNsxRlEf3iMZ+b3S7RjWhxddAxMTNP6CGQyrqOPwME0EMLg7RpItsx1S4ElH7C2U+CSyex1GnLjf4dAsssGOylAggoJSnqnYIiHWUgaIw5FJSV0CtzjqMlxMwEVEHbWdQ1WMAsgFN3p618mYXBZx2CVSjlQhLSoUpxUHQH/YHQK1vuc5uZ+SAs7Y8ZQESOAg0+tmpYPtjcqQ6rG+CKywaUjWTkq4iLBrCtOKhq3q9VD6ofGBlQLZSJJxQ4QaQRIBsn1onkuP06P2OEkCRJAJBdAFsZGrpKbEktJgm28cAP0CqPVRvIEeX/uiCaQHuY0gAYyNJKNAzL/4OMvFxVd2NxoGMtf0xkUAgDJJtMA0RAfy/f0HBn00JtIIL5wHn+4RpNQwSCc0QaPA2H3K8J1rLjw1iI8PvRmSbkl7iVcGA3i7ziEA/pUEpLtDMP1+Nw0aaLByAbSQO9c/JiBWn1gvXUSkeY5ZSRApV4AzGiY3uTXB8I3TT9IZEkSsGm9mSwVSQEBY/MgjKS6zaQRrSTNJUJ7J86KWeKlNpQvCrivPfQDRGeeFmmnmDjLCFXfJzQARHeSo0WKme3NyEgB/LS1IalGyZQAAAAASUVORK5CYII=">
            <a:hlinkClick r:id="rId3"/>
          </p:cNvPr>
          <p:cNvSpPr>
            <a:spLocks noChangeAspect="1" noChangeArrowheads="1"/>
          </p:cNvSpPr>
          <p:nvPr/>
        </p:nvSpPr>
        <p:spPr bwMode="auto">
          <a:xfrm>
            <a:off x="31750" y="1984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2742480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 Ética Social</a:t>
            </a:r>
            <a:endParaRPr lang="pt-BR" dirty="0"/>
          </a:p>
        </p:txBody>
      </p:sp>
      <p:sp>
        <p:nvSpPr>
          <p:cNvPr id="3" name="Espaço Reservado para Conteúdo 2"/>
          <p:cNvSpPr>
            <a:spLocks noGrp="1"/>
          </p:cNvSpPr>
          <p:nvPr>
            <p:ph sz="half" idx="1"/>
          </p:nvPr>
        </p:nvSpPr>
        <p:spPr/>
        <p:txBody>
          <a:bodyPr/>
          <a:lstStyle/>
          <a:p>
            <a:r>
              <a:rPr lang="pt-BR" dirty="0"/>
              <a:t> Ética social é um conjunto de normas, princípios e valores que servem como guia para conduzir os indivíduos de uma sociedade, ao que é certo ou errado, uma espécie de código de conduta que resguarda o bem-estar da coletividade.</a:t>
            </a:r>
          </a:p>
        </p:txBody>
      </p:sp>
      <p:pic>
        <p:nvPicPr>
          <p:cNvPr id="5" name="Espaço Reservado para Conteúdo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81725" y="2648607"/>
            <a:ext cx="4718050" cy="3310759"/>
          </a:xfrm>
        </p:spPr>
      </p:pic>
    </p:spTree>
    <p:extLst>
      <p:ext uri="{BB962C8B-B14F-4D97-AF65-F5344CB8AC3E}">
        <p14:creationId xmlns:p14="http://schemas.microsoft.com/office/powerpoint/2010/main" val="4479879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Definição de Ética Social</a:t>
            </a:r>
            <a:endParaRPr lang="pt-BR" dirty="0"/>
          </a:p>
        </p:txBody>
      </p:sp>
      <p:sp>
        <p:nvSpPr>
          <p:cNvPr id="3" name="Espaço Reservado para Conteúdo 2"/>
          <p:cNvSpPr>
            <a:spLocks noGrp="1"/>
          </p:cNvSpPr>
          <p:nvPr>
            <p:ph sz="half" idx="1"/>
          </p:nvPr>
        </p:nvSpPr>
        <p:spPr/>
        <p:txBody>
          <a:bodyPr/>
          <a:lstStyle/>
          <a:p>
            <a:r>
              <a:rPr lang="pt-BR" dirty="0"/>
              <a:t> Dignidade da Pessoa, Direito de Propriedade, Primazia do Trabalho, Primazia do Bem Comum, Solidariedade e </a:t>
            </a:r>
            <a:r>
              <a:rPr lang="pt-BR" dirty="0" smtClean="0"/>
              <a:t>Subsidiariedade.</a:t>
            </a:r>
            <a:endParaRPr lang="pt-BR" dirty="0"/>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35812" y="2701159"/>
            <a:ext cx="2809875" cy="2328835"/>
          </a:xfrm>
        </p:spPr>
      </p:pic>
    </p:spTree>
    <p:extLst>
      <p:ext uri="{BB962C8B-B14F-4D97-AF65-F5344CB8AC3E}">
        <p14:creationId xmlns:p14="http://schemas.microsoft.com/office/powerpoint/2010/main" val="4767275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Responsabilidade Social</a:t>
            </a:r>
            <a:endParaRPr lang="pt-BR" dirty="0"/>
          </a:p>
        </p:txBody>
      </p:sp>
      <p:sp>
        <p:nvSpPr>
          <p:cNvPr id="3" name="Espaço Reservado para Conteúdo 2"/>
          <p:cNvSpPr>
            <a:spLocks noGrp="1"/>
          </p:cNvSpPr>
          <p:nvPr>
            <p:ph sz="half" idx="1"/>
          </p:nvPr>
        </p:nvSpPr>
        <p:spPr/>
        <p:txBody>
          <a:bodyPr/>
          <a:lstStyle/>
          <a:p>
            <a:r>
              <a:rPr lang="pt-BR" dirty="0"/>
              <a:t> Responsabilidade social (RS) é o termo que define as iniciativas voluntárias de cidadãos e empresas em prol do bem-estar e desenvolvimento da sociedade e do meio ambiente.</a:t>
            </a:r>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31062" y="2638097"/>
            <a:ext cx="2619375" cy="2638096"/>
          </a:xfrm>
        </p:spPr>
      </p:pic>
    </p:spTree>
    <p:extLst>
      <p:ext uri="{BB962C8B-B14F-4D97-AF65-F5344CB8AC3E}">
        <p14:creationId xmlns:p14="http://schemas.microsoft.com/office/powerpoint/2010/main" val="4577123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Exemplos de questões éticas</a:t>
            </a:r>
            <a:br>
              <a:rPr lang="pt-BR" dirty="0" smtClean="0"/>
            </a:br>
            <a:r>
              <a:rPr lang="pt-BR" dirty="0" smtClean="0"/>
              <a:t>sociais</a:t>
            </a:r>
            <a:endParaRPr lang="pt-BR" dirty="0"/>
          </a:p>
        </p:txBody>
      </p:sp>
      <p:sp>
        <p:nvSpPr>
          <p:cNvPr id="3" name="Espaço Reservado para Conteúdo 2"/>
          <p:cNvSpPr>
            <a:spLocks noGrp="1"/>
          </p:cNvSpPr>
          <p:nvPr>
            <p:ph sz="half" idx="1"/>
          </p:nvPr>
        </p:nvSpPr>
        <p:spPr/>
        <p:txBody>
          <a:bodyPr/>
          <a:lstStyle/>
          <a:p>
            <a:r>
              <a:rPr lang="pt-BR" dirty="0"/>
              <a:t>Dignidade da Pessoa, Direito de Propriedade, Primazia do Trabalho, Primazia do Bem Comum, Solidariedade e Subsidiariedade</a:t>
            </a:r>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21214" y="2560639"/>
            <a:ext cx="3374504" cy="1664520"/>
          </a:xfrm>
        </p:spPr>
      </p:pic>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499799"/>
            <a:ext cx="2628900" cy="1450427"/>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5816" y="4499799"/>
            <a:ext cx="2274832" cy="1540785"/>
          </a:xfrm>
          <a:prstGeom prst="rect">
            <a:avLst/>
          </a:prstGeom>
        </p:spPr>
      </p:pic>
    </p:spTree>
    <p:extLst>
      <p:ext uri="{BB962C8B-B14F-4D97-AF65-F5344CB8AC3E}">
        <p14:creationId xmlns:p14="http://schemas.microsoft.com/office/powerpoint/2010/main" val="35573971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Éticas Global</a:t>
            </a:r>
            <a:endParaRPr lang="pt-BR" dirty="0"/>
          </a:p>
        </p:txBody>
      </p:sp>
      <p:sp>
        <p:nvSpPr>
          <p:cNvPr id="3" name="Espaço Reservado para Conteúdo 2"/>
          <p:cNvSpPr>
            <a:spLocks noGrp="1"/>
          </p:cNvSpPr>
          <p:nvPr>
            <p:ph sz="half" idx="1"/>
          </p:nvPr>
        </p:nvSpPr>
        <p:spPr/>
        <p:txBody>
          <a:bodyPr/>
          <a:lstStyle/>
          <a:p>
            <a:r>
              <a:rPr lang="pt-BR" dirty="0"/>
              <a:t>Se sob ética global entende-se a tentativa da universalização da moral, não pode haver adaptação, expurgo ou a criação de guetos, uma vez que ela tem a necessidade de legitimar seus fundamentos diante de todos.</a:t>
            </a:r>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57546" y="2711669"/>
            <a:ext cx="2711942" cy="2858814"/>
          </a:xfrm>
        </p:spPr>
      </p:pic>
    </p:spTree>
    <p:extLst>
      <p:ext uri="{BB962C8B-B14F-4D97-AF65-F5344CB8AC3E}">
        <p14:creationId xmlns:p14="http://schemas.microsoft.com/office/powerpoint/2010/main" val="19664534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 que é Ética Global</a:t>
            </a:r>
            <a:endParaRPr lang="pt-BR" dirty="0"/>
          </a:p>
        </p:txBody>
      </p:sp>
      <p:sp>
        <p:nvSpPr>
          <p:cNvPr id="3" name="Espaço Reservado para Conteúdo 2"/>
          <p:cNvSpPr>
            <a:spLocks noGrp="1"/>
          </p:cNvSpPr>
          <p:nvPr>
            <p:ph sz="half" idx="1"/>
          </p:nvPr>
        </p:nvSpPr>
        <p:spPr/>
        <p:txBody>
          <a:bodyPr>
            <a:normAutofit fontScale="70000" lnSpcReduction="20000"/>
          </a:bodyPr>
          <a:lstStyle/>
          <a:p>
            <a:r>
              <a:rPr lang="pt-BR" dirty="0"/>
              <a:t> o presente artigo busca discutir uma relação ético-dialética, que reconstrói tanto a diferença entre éticas locais ante o pano de fundo de pretensões de validade universais quanto, inversamente, estas pretensões de validade pela via do reconhecimento das éticas locais. A partir dos exemplos das estruturas de fundamentação moral e implicações do </a:t>
            </a:r>
            <a:r>
              <a:rPr lang="pt-BR" dirty="0" err="1"/>
              <a:t>neoracismo</a:t>
            </a:r>
            <a:r>
              <a:rPr lang="pt-BR" dirty="0"/>
              <a:t>, dos direitos humanos, do debate acerca do pluralismo ético, bem como da formação intercultural, fica claro que uma ética global como ética </a:t>
            </a:r>
            <a:r>
              <a:rPr lang="pt-BR" dirty="0" err="1"/>
              <a:t>glocal</a:t>
            </a:r>
            <a:r>
              <a:rPr lang="pt-BR" dirty="0"/>
              <a:t> evoca uma ética do reconhecimento simétrico e da justiça.</a:t>
            </a:r>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36511" y="2560638"/>
            <a:ext cx="2208478" cy="3309937"/>
          </a:xfrm>
        </p:spPr>
      </p:pic>
    </p:spTree>
    <p:extLst>
      <p:ext uri="{BB962C8B-B14F-4D97-AF65-F5344CB8AC3E}">
        <p14:creationId xmlns:p14="http://schemas.microsoft.com/office/powerpoint/2010/main" val="27318060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Desafios éticos globais</a:t>
            </a:r>
            <a:endParaRPr lang="pt-BR" dirty="0"/>
          </a:p>
        </p:txBody>
      </p:sp>
      <p:sp>
        <p:nvSpPr>
          <p:cNvPr id="3" name="Espaço Reservado para Conteúdo 2"/>
          <p:cNvSpPr>
            <a:spLocks noGrp="1"/>
          </p:cNvSpPr>
          <p:nvPr>
            <p:ph sz="half" idx="1"/>
          </p:nvPr>
        </p:nvSpPr>
        <p:spPr/>
        <p:txBody>
          <a:bodyPr/>
          <a:lstStyle/>
          <a:p>
            <a:r>
              <a:rPr lang="pt-BR" dirty="0"/>
              <a:t>a aplicação dos princípios morais às relações interpessoais modificadas pela tecnologia, bem como o equilíbrio entre o capital e as necessidades individuais são exemplos dos maiores desafios encontrados pela ética moderna.</a:t>
            </a:r>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73766" y="2932386"/>
            <a:ext cx="4099034" cy="2164283"/>
          </a:xfrm>
        </p:spPr>
      </p:pic>
    </p:spTree>
    <p:extLst>
      <p:ext uri="{BB962C8B-B14F-4D97-AF65-F5344CB8AC3E}">
        <p14:creationId xmlns:p14="http://schemas.microsoft.com/office/powerpoint/2010/main" val="11185385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Exemplos de questões éticas globais</a:t>
            </a:r>
            <a:endParaRPr lang="pt-BR" dirty="0"/>
          </a:p>
        </p:txBody>
      </p:sp>
      <p:sp>
        <p:nvSpPr>
          <p:cNvPr id="3" name="Espaço Reservado para Conteúdo 2"/>
          <p:cNvSpPr>
            <a:spLocks noGrp="1"/>
          </p:cNvSpPr>
          <p:nvPr>
            <p:ph sz="half" idx="1"/>
          </p:nvPr>
        </p:nvSpPr>
        <p:spPr/>
        <p:txBody>
          <a:bodyPr/>
          <a:lstStyle/>
          <a:p>
            <a:r>
              <a:rPr lang="pt-BR" dirty="0"/>
              <a:t>A globalização requer a Ética porque coloca vários valores morais de culturas diversas em maior contato. Sendo assim, é necessário assumir condutas que consigam lidar bem com essa diferença de valores, ou seja, condutas éticas.</a:t>
            </a:r>
          </a:p>
        </p:txBody>
      </p:sp>
      <p:pic>
        <p:nvPicPr>
          <p:cNvPr id="7" name="Espaço Reservado para Conteúdo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052441" y="2560638"/>
            <a:ext cx="2559073" cy="3451279"/>
          </a:xfrm>
        </p:spPr>
      </p:pic>
    </p:spTree>
    <p:extLst>
      <p:ext uri="{BB962C8B-B14F-4D97-AF65-F5344CB8AC3E}">
        <p14:creationId xmlns:p14="http://schemas.microsoft.com/office/powerpoint/2010/main" val="22315639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 que são Valores Humanos?</a:t>
            </a:r>
            <a:endParaRPr lang="pt-BR" dirty="0"/>
          </a:p>
        </p:txBody>
      </p:sp>
      <p:sp>
        <p:nvSpPr>
          <p:cNvPr id="3" name="Espaço Reservado para Conteúdo 2"/>
          <p:cNvSpPr>
            <a:spLocks noGrp="1"/>
          </p:cNvSpPr>
          <p:nvPr>
            <p:ph sz="half" idx="1"/>
          </p:nvPr>
        </p:nvSpPr>
        <p:spPr/>
        <p:txBody>
          <a:bodyPr>
            <a:normAutofit fontScale="47500" lnSpcReduction="20000"/>
          </a:bodyPr>
          <a:lstStyle/>
          <a:p>
            <a:r>
              <a:rPr lang="pt-BR" dirty="0"/>
              <a:t>O Que São Valores Humanos? Cada indivíduo tem os seus próprios valores, que são o conjunto de regras que consideram importantes. Eles podem variar de pessoa para pessoa, entretanto, existem aqueles que devem estar sempre presentes na mentalidade de todos, que são os chamados valores humanos. Os animais, por exemplo, por mais que tenham uma forma de se organizar de acordo com sua espécie, são seres irracionais, e, portanto, não possuem valores como os seres humanos. Imagine que você está na rua, vê uma pessoa passar que, sem perceber, deixa cair a sua carteira no chão. Se a sua primeira reação for pegar o objeto caído e chamá-la imediatamente para devolver, é sinal de que possui um valor humano muito importante, que é a honestidade. O mesmo vale para tantas outras situações do dia a dia, como ajudar um idoso a atravessar a rua, ceder o seu assento no transporte público para uma gestante e daí por diante. Esses valores possuem um importante papel no contexto social. Anal de contas, são eles os responsáveis por orientar nossas ações no cotidiano. Assim, eles terão total </a:t>
            </a:r>
            <a:r>
              <a:rPr lang="pt-BR" dirty="0" err="1"/>
              <a:t>inuência</a:t>
            </a:r>
            <a:r>
              <a:rPr lang="pt-BR" dirty="0"/>
              <a:t> em nossos relacionamentos, sejam Valores Humanos – Uma Referência Que Devemos Possuir no Dia a Dia Por: José Roberto Marques. eles pessoais ou </a:t>
            </a:r>
            <a:r>
              <a:rPr lang="pt-BR" dirty="0" err="1"/>
              <a:t>prossionais</a:t>
            </a:r>
            <a:r>
              <a:rPr lang="pt-BR" dirty="0"/>
              <a:t>. Aula de Religião 012 - 9º anos - Data: 16/07/2020 Orientações: Leia todo o artigo . </a:t>
            </a:r>
            <a:r>
              <a:rPr lang="pt-BR" dirty="0" err="1"/>
              <a:t>Anoteas</a:t>
            </a:r>
            <a:r>
              <a:rPr lang="pt-BR" dirty="0"/>
              <a:t> </a:t>
            </a:r>
            <a:r>
              <a:rPr lang="pt-BR" dirty="0" err="1"/>
              <a:t>ideiasdestacadas</a:t>
            </a:r>
            <a:r>
              <a:rPr lang="pt-BR" dirty="0"/>
              <a:t> em seu caderno de religião. Responda em seu caderno a questão que está no final </a:t>
            </a:r>
            <a:r>
              <a:rPr lang="pt-BR" dirty="0" err="1"/>
              <a:t>doartigo</a:t>
            </a:r>
            <a:r>
              <a:rPr lang="pt-BR" dirty="0"/>
              <a:t>. Não é necessário enviar por e-mail. E</a:t>
            </a:r>
            <a:endParaRPr lang="pt-BR" dirty="0">
              <a:latin typeface="O Que São Valores Humanos?"/>
            </a:endParaRPr>
          </a:p>
        </p:txBody>
      </p:sp>
      <p:sp>
        <p:nvSpPr>
          <p:cNvPr id="8" name="Espaço Reservado para Conteúdo 7"/>
          <p:cNvSpPr>
            <a:spLocks noGrp="1"/>
          </p:cNvSpPr>
          <p:nvPr>
            <p:ph sz="half" idx="2"/>
          </p:nvPr>
        </p:nvSpPr>
        <p:spPr/>
        <p:txBody>
          <a:bodyPr>
            <a:normAutofit fontScale="47500" lnSpcReduction="20000"/>
          </a:bodyPr>
          <a:lstStyle/>
          <a:p>
            <a:endParaRPr lang="pt-BR" dirty="0"/>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9295" y="3090041"/>
            <a:ext cx="3009408" cy="2217683"/>
          </a:xfrm>
          <a:prstGeom prst="rect">
            <a:avLst/>
          </a:prstGeom>
        </p:spPr>
      </p:pic>
    </p:spTree>
    <p:extLst>
      <p:ext uri="{BB962C8B-B14F-4D97-AF65-F5344CB8AC3E}">
        <p14:creationId xmlns:p14="http://schemas.microsoft.com/office/powerpoint/2010/main" val="32267241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Bioética</a:t>
            </a:r>
            <a:endParaRPr lang="pt-BR" dirty="0"/>
          </a:p>
        </p:txBody>
      </p:sp>
      <p:sp>
        <p:nvSpPr>
          <p:cNvPr id="3" name="Espaço Reservado para Conteúdo 2"/>
          <p:cNvSpPr>
            <a:spLocks noGrp="1"/>
          </p:cNvSpPr>
          <p:nvPr>
            <p:ph sz="half" idx="1"/>
          </p:nvPr>
        </p:nvSpPr>
        <p:spPr/>
        <p:txBody>
          <a:bodyPr/>
          <a:lstStyle/>
          <a:p>
            <a:r>
              <a:rPr lang="pt-BR" dirty="0"/>
              <a:t>A Bioética é uma área de estudo interdisciplinar que envolve a Ética e a Biologia, fundamentando os princípios éticos que regem a vida quando essa é colocada em risco pela Medicina ou pelas ciências.</a:t>
            </a:r>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26275" y="2942897"/>
            <a:ext cx="3028950" cy="2165131"/>
          </a:xfrm>
        </p:spPr>
      </p:pic>
    </p:spTree>
    <p:extLst>
      <p:ext uri="{BB962C8B-B14F-4D97-AF65-F5344CB8AC3E}">
        <p14:creationId xmlns:p14="http://schemas.microsoft.com/office/powerpoint/2010/main" val="17784581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Introdução á Bioética</a:t>
            </a:r>
            <a:endParaRPr lang="pt-BR" dirty="0"/>
          </a:p>
        </p:txBody>
      </p:sp>
      <p:sp>
        <p:nvSpPr>
          <p:cNvPr id="3" name="Espaço Reservado para Conteúdo 2"/>
          <p:cNvSpPr>
            <a:spLocks noGrp="1"/>
          </p:cNvSpPr>
          <p:nvPr>
            <p:ph sz="half" idx="1"/>
          </p:nvPr>
        </p:nvSpPr>
        <p:spPr/>
        <p:txBody>
          <a:bodyPr/>
          <a:lstStyle/>
          <a:p>
            <a:r>
              <a:rPr lang="pt-BR" dirty="0"/>
              <a:t>Bioética é o estudo sistemático das dimensões morais - incluindo visão moral, decisões, conduta e políticas - das ciências da vida e atenção à saúde, utilizando uma variedade de metodologias éticas em um cenário interdisciplinar”.</a:t>
            </a:r>
          </a:p>
        </p:txBody>
      </p:sp>
      <p:pic>
        <p:nvPicPr>
          <p:cNvPr id="5" name="Espaço Reservado para Conteúdo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104993" y="2560638"/>
            <a:ext cx="2605241" cy="3309937"/>
          </a:xfrm>
        </p:spPr>
      </p:pic>
    </p:spTree>
    <p:extLst>
      <p:ext uri="{BB962C8B-B14F-4D97-AF65-F5344CB8AC3E}">
        <p14:creationId xmlns:p14="http://schemas.microsoft.com/office/powerpoint/2010/main" val="8134545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Princípios da Bioética</a:t>
            </a:r>
            <a:endParaRPr lang="pt-BR" dirty="0"/>
          </a:p>
        </p:txBody>
      </p:sp>
      <p:sp>
        <p:nvSpPr>
          <p:cNvPr id="3" name="Espaço Reservado para Conteúdo 2"/>
          <p:cNvSpPr>
            <a:spLocks noGrp="1"/>
          </p:cNvSpPr>
          <p:nvPr>
            <p:ph sz="half" idx="1"/>
          </p:nvPr>
        </p:nvSpPr>
        <p:spPr/>
        <p:txBody>
          <a:bodyPr/>
          <a:lstStyle/>
          <a:p>
            <a:r>
              <a:rPr lang="pt-BR" dirty="0"/>
              <a:t>A Bioética, tendo a vida como objeto de estudo, trata também da morte (inerente à vida).". Em 1979, Tom </a:t>
            </a:r>
            <a:r>
              <a:rPr lang="pt-BR" dirty="0" err="1"/>
              <a:t>Beauchamp</a:t>
            </a:r>
            <a:r>
              <a:rPr lang="pt-BR" dirty="0"/>
              <a:t> e James </a:t>
            </a:r>
            <a:r>
              <a:rPr lang="pt-BR" dirty="0" err="1"/>
              <a:t>Childress</a:t>
            </a:r>
            <a:r>
              <a:rPr lang="pt-BR" dirty="0"/>
              <a:t> apresentam, pela primeira vez, os quatro princípios </a:t>
            </a:r>
            <a:r>
              <a:rPr lang="pt-BR" dirty="0" err="1"/>
              <a:t>bioéticos</a:t>
            </a:r>
            <a:r>
              <a:rPr lang="pt-BR" dirty="0"/>
              <a:t>: Beneficência, Não Maleficência, Autonomia e Justiça.</a:t>
            </a:r>
          </a:p>
        </p:txBody>
      </p:sp>
      <p:pic>
        <p:nvPicPr>
          <p:cNvPr id="5" name="Espaço Reservado para Conteúdo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885781" y="2560638"/>
            <a:ext cx="3309937" cy="3451279"/>
          </a:xfrm>
        </p:spPr>
      </p:pic>
    </p:spTree>
    <p:extLst>
      <p:ext uri="{BB962C8B-B14F-4D97-AF65-F5344CB8AC3E}">
        <p14:creationId xmlns:p14="http://schemas.microsoft.com/office/powerpoint/2010/main" val="2867740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Aplicações da Bioética na medicina e pesquisa</a:t>
            </a:r>
            <a:endParaRPr lang="pt-BR" dirty="0"/>
          </a:p>
        </p:txBody>
      </p:sp>
      <p:sp>
        <p:nvSpPr>
          <p:cNvPr id="3" name="Espaço Reservado para Conteúdo 2"/>
          <p:cNvSpPr>
            <a:spLocks noGrp="1"/>
          </p:cNvSpPr>
          <p:nvPr>
            <p:ph sz="half" idx="1"/>
          </p:nvPr>
        </p:nvSpPr>
        <p:spPr/>
        <p:txBody>
          <a:bodyPr>
            <a:normAutofit fontScale="85000" lnSpcReduction="20000"/>
          </a:bodyPr>
          <a:lstStyle/>
          <a:p>
            <a:r>
              <a:rPr lang="pt-BR" dirty="0"/>
              <a:t>Aborto;</a:t>
            </a:r>
          </a:p>
          <a:p>
            <a:r>
              <a:rPr lang="pt-BR" dirty="0"/>
              <a:t>Clonagem;</a:t>
            </a:r>
          </a:p>
          <a:p>
            <a:r>
              <a:rPr lang="pt-BR" dirty="0"/>
              <a:t>Engenharia genética;</a:t>
            </a:r>
          </a:p>
          <a:p>
            <a:r>
              <a:rPr lang="pt-BR" dirty="0"/>
              <a:t>Eutanásia;</a:t>
            </a:r>
          </a:p>
          <a:p>
            <a:r>
              <a:rPr lang="pt-BR" dirty="0"/>
              <a:t>Fertilização in vitro;</a:t>
            </a:r>
          </a:p>
          <a:p>
            <a:r>
              <a:rPr lang="pt-BR" b="1" dirty="0"/>
              <a:t>Uso</a:t>
            </a:r>
            <a:r>
              <a:rPr lang="pt-BR" dirty="0"/>
              <a:t> de células-tronco;</a:t>
            </a:r>
          </a:p>
          <a:p>
            <a:r>
              <a:rPr lang="pt-BR" b="1" dirty="0"/>
              <a:t>Uso</a:t>
            </a:r>
            <a:r>
              <a:rPr lang="pt-BR" dirty="0"/>
              <a:t> de animais em experimentos;</a:t>
            </a:r>
          </a:p>
          <a:p>
            <a:r>
              <a:rPr lang="pt-BR" dirty="0"/>
              <a:t>Suicídio.</a:t>
            </a:r>
          </a:p>
          <a:p>
            <a:endParaRPr lang="pt-BR" dirty="0"/>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74070" y="2711669"/>
            <a:ext cx="3176368" cy="2648607"/>
          </a:xfrm>
        </p:spPr>
      </p:pic>
    </p:spTree>
    <p:extLst>
      <p:ext uri="{BB962C8B-B14F-4D97-AF65-F5344CB8AC3E}">
        <p14:creationId xmlns:p14="http://schemas.microsoft.com/office/powerpoint/2010/main" val="10018676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Ética Profissional</a:t>
            </a:r>
            <a:endParaRPr lang="pt-BR" dirty="0"/>
          </a:p>
        </p:txBody>
      </p:sp>
      <p:sp>
        <p:nvSpPr>
          <p:cNvPr id="3" name="Espaço Reservado para Conteúdo 2"/>
          <p:cNvSpPr>
            <a:spLocks noGrp="1"/>
          </p:cNvSpPr>
          <p:nvPr>
            <p:ph sz="half" idx="1"/>
          </p:nvPr>
        </p:nvSpPr>
        <p:spPr/>
        <p:txBody>
          <a:bodyPr>
            <a:normAutofit lnSpcReduction="10000"/>
          </a:bodyPr>
          <a:lstStyle/>
          <a:p>
            <a:r>
              <a:rPr lang="pt-BR" dirty="0"/>
              <a:t>O que é a ética profissional? A ética profissional refere-se a princípios que regem o comportamento de um trabalhador e da sua equipe no ambiente de trabalho. São “caminhos” de como uma pessoa deve agir em relação a outras pessoas e instituições, incluindo a própria empresa onde trabalha</a:t>
            </a:r>
          </a:p>
        </p:txBody>
      </p:sp>
      <p:pic>
        <p:nvPicPr>
          <p:cNvPr id="6" name="Espaço Reservado para Conteúdo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31117" y="2827283"/>
            <a:ext cx="2381195" cy="2753709"/>
          </a:xfrm>
        </p:spPr>
      </p:pic>
    </p:spTree>
    <p:extLst>
      <p:ext uri="{BB962C8B-B14F-4D97-AF65-F5344CB8AC3E}">
        <p14:creationId xmlns:p14="http://schemas.microsoft.com/office/powerpoint/2010/main" val="8340075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Definição de Ética Profissional</a:t>
            </a:r>
            <a:endParaRPr lang="pt-BR" dirty="0"/>
          </a:p>
        </p:txBody>
      </p:sp>
      <p:sp>
        <p:nvSpPr>
          <p:cNvPr id="3" name="Espaço Reservado para Conteúdo 2"/>
          <p:cNvSpPr>
            <a:spLocks noGrp="1"/>
          </p:cNvSpPr>
          <p:nvPr>
            <p:ph sz="half" idx="1"/>
          </p:nvPr>
        </p:nvSpPr>
        <p:spPr/>
        <p:txBody>
          <a:bodyPr>
            <a:normAutofit lnSpcReduction="10000"/>
          </a:bodyPr>
          <a:lstStyle/>
          <a:p>
            <a:r>
              <a:rPr lang="pt-BR" dirty="0"/>
              <a:t>Ética profissional é a aplicação de valores humanos sobre o comportamento, resultando em uma postura transparente nas atividades produtivas. É também o respeito às regras, convenções e limites, sejam eles impostos por leis ou sugeridos pelas convenções sociais no trabalho.</a:t>
            </a:r>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52745" y="2858814"/>
            <a:ext cx="3116755" cy="2690648"/>
          </a:xfrm>
        </p:spPr>
      </p:pic>
    </p:spTree>
    <p:extLst>
      <p:ext uri="{BB962C8B-B14F-4D97-AF65-F5344CB8AC3E}">
        <p14:creationId xmlns:p14="http://schemas.microsoft.com/office/powerpoint/2010/main" val="23034835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Códigos de Ética em diversas profissões</a:t>
            </a:r>
            <a:endParaRPr lang="pt-BR" dirty="0"/>
          </a:p>
        </p:txBody>
      </p:sp>
      <p:sp>
        <p:nvSpPr>
          <p:cNvPr id="3" name="Espaço Reservado para Conteúdo 2"/>
          <p:cNvSpPr>
            <a:spLocks noGrp="1"/>
          </p:cNvSpPr>
          <p:nvPr>
            <p:ph sz="half" idx="1"/>
          </p:nvPr>
        </p:nvSpPr>
        <p:spPr/>
        <p:txBody>
          <a:bodyPr>
            <a:normAutofit fontScale="92500" lnSpcReduction="10000"/>
          </a:bodyPr>
          <a:lstStyle/>
          <a:p>
            <a:r>
              <a:rPr lang="pt-BR" dirty="0"/>
              <a:t>Quais são os 5 códigos de ética?</a:t>
            </a:r>
          </a:p>
          <a:p>
            <a:r>
              <a:rPr lang="pt-BR" b="1" dirty="0"/>
              <a:t>Ética Profissional</a:t>
            </a:r>
            <a:endParaRPr lang="pt-BR" dirty="0"/>
          </a:p>
          <a:p>
            <a:r>
              <a:rPr lang="pt-BR" dirty="0"/>
              <a:t>Competência;</a:t>
            </a:r>
          </a:p>
          <a:p>
            <a:r>
              <a:rPr lang="pt-BR" dirty="0"/>
              <a:t>Honestidade;</a:t>
            </a:r>
          </a:p>
          <a:p>
            <a:r>
              <a:rPr lang="pt-BR" dirty="0"/>
              <a:t>Tratamento imparcial profissional;</a:t>
            </a:r>
          </a:p>
          <a:p>
            <a:r>
              <a:rPr lang="pt-BR" dirty="0"/>
              <a:t>Respeito;</a:t>
            </a:r>
          </a:p>
          <a:p>
            <a:r>
              <a:rPr lang="pt-BR" dirty="0"/>
              <a:t>Sigilo.</a:t>
            </a:r>
          </a:p>
          <a:p>
            <a:endParaRPr lang="pt-BR" dirty="0"/>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81725" y="2560320"/>
            <a:ext cx="4718050" cy="3157308"/>
          </a:xfrm>
        </p:spPr>
      </p:pic>
    </p:spTree>
    <p:extLst>
      <p:ext uri="{BB962C8B-B14F-4D97-AF65-F5344CB8AC3E}">
        <p14:creationId xmlns:p14="http://schemas.microsoft.com/office/powerpoint/2010/main" val="13724931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A </a:t>
            </a:r>
            <a:r>
              <a:rPr lang="pt-BR" dirty="0" err="1" smtClean="0"/>
              <a:t>impotância</a:t>
            </a:r>
            <a:r>
              <a:rPr lang="pt-BR" dirty="0" smtClean="0"/>
              <a:t> da Ética no Ambiente de Trabalho</a:t>
            </a:r>
            <a:endParaRPr lang="pt-BR" dirty="0"/>
          </a:p>
        </p:txBody>
      </p:sp>
      <p:sp>
        <p:nvSpPr>
          <p:cNvPr id="3" name="Espaço Reservado para Conteúdo 2"/>
          <p:cNvSpPr>
            <a:spLocks noGrp="1"/>
          </p:cNvSpPr>
          <p:nvPr>
            <p:ph sz="half" idx="1"/>
          </p:nvPr>
        </p:nvSpPr>
        <p:spPr/>
        <p:txBody>
          <a:bodyPr>
            <a:normAutofit fontScale="92500" lnSpcReduction="10000"/>
          </a:bodyPr>
          <a:lstStyle/>
          <a:p>
            <a:r>
              <a:rPr lang="pt-BR" dirty="0"/>
              <a:t>A ética contribui para o bom funcionamento da empresa, aumenta o nível de confiança e o comprometimento entre os funcionários. Logo, reflete na produção e no desenvolvimento do negócio. Por outro lado, comportamentos antiéticos prejudicam o clima organizacional e a produtividade dos colaboradores.</a:t>
            </a:r>
          </a:p>
        </p:txBody>
      </p:sp>
      <p:pic>
        <p:nvPicPr>
          <p:cNvPr id="5" name="Espaço Reservado para Conteúdo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136525" y="2560638"/>
            <a:ext cx="3426372" cy="3309937"/>
          </a:xfrm>
        </p:spPr>
      </p:pic>
    </p:spTree>
    <p:extLst>
      <p:ext uri="{BB962C8B-B14F-4D97-AF65-F5344CB8AC3E}">
        <p14:creationId xmlns:p14="http://schemas.microsoft.com/office/powerpoint/2010/main" val="9291242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Implicações da Ética Profissional</a:t>
            </a:r>
            <a:endParaRPr lang="pt-BR" dirty="0"/>
          </a:p>
        </p:txBody>
      </p:sp>
      <p:sp>
        <p:nvSpPr>
          <p:cNvPr id="3" name="Espaço Reservado para Conteúdo 2"/>
          <p:cNvSpPr>
            <a:spLocks noGrp="1"/>
          </p:cNvSpPr>
          <p:nvPr>
            <p:ph sz="half" idx="1"/>
          </p:nvPr>
        </p:nvSpPr>
        <p:spPr/>
        <p:txBody>
          <a:bodyPr>
            <a:normAutofit lnSpcReduction="10000"/>
          </a:bodyPr>
          <a:lstStyle/>
          <a:p>
            <a:r>
              <a:rPr lang="pt-BR" dirty="0"/>
              <a:t>Ética profissional é a aplicação de valores humanos sobre o comportamento, resultando em uma postura transparente nas atividades produtivas. É também o respeito às regras, convenções e limites, sejam eles impostos por leis ou sugeridos pelas convenções sociais no trabalho.</a:t>
            </a:r>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35918" y="2848303"/>
            <a:ext cx="2764642" cy="3022145"/>
          </a:xfrm>
          <a:prstGeom prst="rect">
            <a:avLst/>
          </a:prstGeom>
        </p:spPr>
      </p:pic>
    </p:spTree>
    <p:extLst>
      <p:ext uri="{BB962C8B-B14F-4D97-AF65-F5344CB8AC3E}">
        <p14:creationId xmlns:p14="http://schemas.microsoft.com/office/powerpoint/2010/main" val="22386352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Consequências de comportamento antiético</a:t>
            </a:r>
            <a:endParaRPr lang="pt-BR" dirty="0"/>
          </a:p>
        </p:txBody>
      </p:sp>
      <p:sp>
        <p:nvSpPr>
          <p:cNvPr id="3" name="Espaço Reservado para Conteúdo 2"/>
          <p:cNvSpPr>
            <a:spLocks noGrp="1"/>
          </p:cNvSpPr>
          <p:nvPr>
            <p:ph sz="half" idx="1"/>
          </p:nvPr>
        </p:nvSpPr>
        <p:spPr/>
        <p:txBody>
          <a:bodyPr>
            <a:normAutofit fontScale="92500" lnSpcReduction="10000"/>
          </a:bodyPr>
          <a:lstStyle/>
          <a:p>
            <a:r>
              <a:rPr lang="pt-BR" dirty="0"/>
              <a:t>O comportamento antiético pode acarretar diversos problemas para a empresa, alguns comportamentos podem gerar problemas judiciais e punições legais. Portanto, esses comportamentos além de impactos judiciais, podem acarretar em impactos financeiros, desgastes emocionais, impacto na reputação da empresa e outros.</a:t>
            </a:r>
            <a:endParaRPr lang="pt-BR" dirty="0"/>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31062" y="2680138"/>
            <a:ext cx="2619375" cy="3047999"/>
          </a:xfrm>
        </p:spPr>
      </p:pic>
    </p:spTree>
    <p:extLst>
      <p:ext uri="{BB962C8B-B14F-4D97-AF65-F5344CB8AC3E}">
        <p14:creationId xmlns:p14="http://schemas.microsoft.com/office/powerpoint/2010/main" val="10885235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Conceito de Moral</a:t>
            </a:r>
            <a:endParaRPr lang="pt-BR" dirty="0"/>
          </a:p>
        </p:txBody>
      </p:sp>
      <p:sp>
        <p:nvSpPr>
          <p:cNvPr id="5" name="AutoShape 2" descr="Diferença entre ética e moral: o que são e exemplos"/>
          <p:cNvSpPr>
            <a:spLocks noGrp="1" noChangeAspect="1" noChangeArrowheads="1"/>
          </p:cNvSpPr>
          <p:nvPr>
            <p:ph sz="half" idx="2"/>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dirty="0"/>
          </a:p>
        </p:txBody>
      </p:sp>
      <p:pic>
        <p:nvPicPr>
          <p:cNvPr id="1028" name="Picture 4" descr="Diferença entre ética e moral: o que são e exemplos"/>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210098" y="3163614"/>
            <a:ext cx="2394880" cy="1813770"/>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p:cNvSpPr/>
          <p:nvPr/>
        </p:nvSpPr>
        <p:spPr>
          <a:xfrm>
            <a:off x="893379" y="2828836"/>
            <a:ext cx="4656083" cy="1200329"/>
          </a:xfrm>
          <a:prstGeom prst="rect">
            <a:avLst/>
          </a:prstGeom>
        </p:spPr>
        <p:txBody>
          <a:bodyPr wrap="square">
            <a:spAutoFit/>
          </a:bodyPr>
          <a:lstStyle/>
          <a:p>
            <a:r>
              <a:rPr lang="pt-BR" b="0" i="0" dirty="0" smtClean="0">
                <a:solidFill>
                  <a:srgbClr val="202124"/>
                </a:solidFill>
                <a:effectLst/>
                <a:latin typeface="Google Sans"/>
              </a:rPr>
              <a:t>“</a:t>
            </a:r>
            <a:r>
              <a:rPr lang="pt-BR" b="0" i="0" dirty="0" smtClean="0">
                <a:solidFill>
                  <a:srgbClr val="040C28"/>
                </a:solidFill>
                <a:effectLst/>
                <a:latin typeface="Google Sans"/>
              </a:rPr>
              <a:t>conjunto de valores, como a honestidade, a bondade, a virtude etc., considerados universalmente como norteadores das relações sociais e da conduta dos homens</a:t>
            </a:r>
            <a:r>
              <a:rPr lang="pt-BR" b="0" i="0" dirty="0" smtClean="0">
                <a:solidFill>
                  <a:srgbClr val="202124"/>
                </a:solidFill>
                <a:effectLst/>
                <a:latin typeface="Google Sans"/>
              </a:rPr>
              <a:t>”</a:t>
            </a:r>
            <a:endParaRPr lang="pt-BR" dirty="0"/>
          </a:p>
        </p:txBody>
      </p:sp>
    </p:spTree>
    <p:extLst>
      <p:ext uri="{BB962C8B-B14F-4D97-AF65-F5344CB8AC3E}">
        <p14:creationId xmlns:p14="http://schemas.microsoft.com/office/powerpoint/2010/main" val="33861219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Benefícios de </a:t>
            </a:r>
            <a:r>
              <a:rPr lang="pt-BR" dirty="0" err="1" smtClean="0"/>
              <a:t>pratícas</a:t>
            </a:r>
            <a:r>
              <a:rPr lang="pt-BR" dirty="0" smtClean="0"/>
              <a:t> éticas no trabalho</a:t>
            </a:r>
            <a:endParaRPr lang="pt-BR" dirty="0"/>
          </a:p>
        </p:txBody>
      </p:sp>
      <p:sp>
        <p:nvSpPr>
          <p:cNvPr id="3" name="Espaço Reservado para Conteúdo 2"/>
          <p:cNvSpPr>
            <a:spLocks noGrp="1"/>
          </p:cNvSpPr>
          <p:nvPr>
            <p:ph sz="half" idx="1"/>
          </p:nvPr>
        </p:nvSpPr>
        <p:spPr/>
        <p:txBody>
          <a:bodyPr/>
          <a:lstStyle/>
          <a:p>
            <a:r>
              <a:rPr lang="pt-BR" dirty="0"/>
              <a:t>Maior produtividade; Aumento do compromisso entre os colaboradores; Clima organizacional respeitoso, impulsionador e de qualidade; Oportunidades maiores de um desenvolvimento qualificado da sua carreira.</a:t>
            </a:r>
            <a:endParaRPr lang="pt-BR" dirty="0"/>
          </a:p>
        </p:txBody>
      </p:sp>
      <p:pic>
        <p:nvPicPr>
          <p:cNvPr id="7" name="Espaço Reservado para Conteúdo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31724" y="2921876"/>
            <a:ext cx="3018713" cy="2543503"/>
          </a:xfrm>
        </p:spPr>
      </p:pic>
    </p:spTree>
    <p:extLst>
      <p:ext uri="{BB962C8B-B14F-4D97-AF65-F5344CB8AC3E}">
        <p14:creationId xmlns:p14="http://schemas.microsoft.com/office/powerpoint/2010/main" val="36845444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Estudos de caso</a:t>
            </a:r>
            <a:endParaRPr lang="pt-BR" dirty="0"/>
          </a:p>
        </p:txBody>
      </p:sp>
      <p:sp>
        <p:nvSpPr>
          <p:cNvPr id="3" name="Espaço Reservado para Conteúdo 2"/>
          <p:cNvSpPr>
            <a:spLocks noGrp="1"/>
          </p:cNvSpPr>
          <p:nvPr>
            <p:ph sz="half" idx="1"/>
          </p:nvPr>
        </p:nvSpPr>
        <p:spPr/>
        <p:txBody>
          <a:bodyPr>
            <a:normAutofit lnSpcReduction="10000"/>
          </a:bodyPr>
          <a:lstStyle/>
          <a:p>
            <a:r>
              <a:rPr lang="pt-BR" dirty="0"/>
              <a:t>Estudos de caso são um método de pesquisa ampla sobre um assunto específico, permitindo aprofundar o conhecimento sobre ele e, assim, oferecer subsídios para novas investigações sobre a mesma temática. No livro Estudo de Caso Planejamento e Métodos, o cientista social Robert K.</a:t>
            </a:r>
            <a:endParaRPr lang="pt-BR" dirty="0"/>
          </a:p>
        </p:txBody>
      </p:sp>
      <p:pic>
        <p:nvPicPr>
          <p:cNvPr id="7" name="Espaço Reservado para Conteúdo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50087" y="2764222"/>
            <a:ext cx="2981325" cy="2722178"/>
          </a:xfrm>
        </p:spPr>
      </p:pic>
    </p:spTree>
    <p:extLst>
      <p:ext uri="{BB962C8B-B14F-4D97-AF65-F5344CB8AC3E}">
        <p14:creationId xmlns:p14="http://schemas.microsoft.com/office/powerpoint/2010/main" val="14395593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Inserção de imagem- Valores Humanos</a:t>
            </a:r>
            <a:endParaRPr lang="pt-BR" dirty="0"/>
          </a:p>
        </p:txBody>
      </p:sp>
      <p:pic>
        <p:nvPicPr>
          <p:cNvPr id="7" name="Espaço Reservado para Conteúdo 6"/>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298574" y="2560320"/>
            <a:ext cx="9674225" cy="3462108"/>
          </a:xfrm>
        </p:spPr>
      </p:pic>
    </p:spTree>
    <p:extLst>
      <p:ext uri="{BB962C8B-B14F-4D97-AF65-F5344CB8AC3E}">
        <p14:creationId xmlns:p14="http://schemas.microsoft.com/office/powerpoint/2010/main" val="9921606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Inserir uma imagem relacionada a valores humanos</a:t>
            </a:r>
            <a:endParaRPr lang="pt-BR" dirty="0"/>
          </a:p>
        </p:txBody>
      </p:sp>
      <p:pic>
        <p:nvPicPr>
          <p:cNvPr id="5" name="Espaço Reservado para Conteúdo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08690" y="2438400"/>
            <a:ext cx="8860219" cy="3783724"/>
          </a:xfrm>
        </p:spPr>
      </p:pic>
    </p:spTree>
    <p:extLst>
      <p:ext uri="{BB962C8B-B14F-4D97-AF65-F5344CB8AC3E}">
        <p14:creationId xmlns:p14="http://schemas.microsoft.com/office/powerpoint/2010/main" val="9594670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Inserção de Imagem - Bioética</a:t>
            </a:r>
            <a:endParaRPr lang="pt-BR" dirty="0"/>
          </a:p>
        </p:txBody>
      </p:sp>
      <p:pic>
        <p:nvPicPr>
          <p:cNvPr id="5" name="Espaço Reservado para Conteúdo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8575" y="2575034"/>
            <a:ext cx="7645728" cy="3909849"/>
          </a:xfrm>
        </p:spPr>
      </p:pic>
    </p:spTree>
    <p:extLst>
      <p:ext uri="{BB962C8B-B14F-4D97-AF65-F5344CB8AC3E}">
        <p14:creationId xmlns:p14="http://schemas.microsoft.com/office/powerpoint/2010/main" val="11081327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Inserir uma imagem relacionada á bioética</a:t>
            </a:r>
            <a:endParaRPr lang="pt-BR" dirty="0"/>
          </a:p>
        </p:txBody>
      </p:sp>
      <p:pic>
        <p:nvPicPr>
          <p:cNvPr id="7" name="Espaço Reservado para Conteúdo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70234" y="2480440"/>
            <a:ext cx="7704083" cy="3678621"/>
          </a:xfrm>
        </p:spPr>
      </p:pic>
    </p:spTree>
    <p:extLst>
      <p:ext uri="{BB962C8B-B14F-4D97-AF65-F5344CB8AC3E}">
        <p14:creationId xmlns:p14="http://schemas.microsoft.com/office/powerpoint/2010/main" val="6886341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Inserção de Imagem- Ética Profissional</a:t>
            </a:r>
            <a:endParaRPr lang="pt-BR" dirty="0"/>
          </a:p>
        </p:txBody>
      </p:sp>
      <p:pic>
        <p:nvPicPr>
          <p:cNvPr id="5" name="Espaço Reservado para Conteúdo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724911" y="2858814"/>
            <a:ext cx="5231419" cy="3111062"/>
          </a:xfrm>
        </p:spPr>
      </p:pic>
    </p:spTree>
    <p:extLst>
      <p:ext uri="{BB962C8B-B14F-4D97-AF65-F5344CB8AC3E}">
        <p14:creationId xmlns:p14="http://schemas.microsoft.com/office/powerpoint/2010/main" val="38691791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Inserir uma imagem relacionada á ética profissional</a:t>
            </a:r>
            <a:endParaRPr lang="pt-BR" dirty="0"/>
          </a:p>
        </p:txBody>
      </p:sp>
      <p:pic>
        <p:nvPicPr>
          <p:cNvPr id="5" name="Espaço Reservado para Conteúdo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43150" y="2785241"/>
            <a:ext cx="5707774" cy="2932387"/>
          </a:xfrm>
        </p:spPr>
      </p:pic>
    </p:spTree>
    <p:extLst>
      <p:ext uri="{BB962C8B-B14F-4D97-AF65-F5344CB8AC3E}">
        <p14:creationId xmlns:p14="http://schemas.microsoft.com/office/powerpoint/2010/main" val="29565763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Exercicío</a:t>
            </a:r>
            <a:r>
              <a:rPr lang="pt-BR" dirty="0" smtClean="0"/>
              <a:t> Interativo</a:t>
            </a:r>
            <a:endParaRPr lang="pt-BR" dirty="0"/>
          </a:p>
        </p:txBody>
      </p:sp>
      <p:sp>
        <p:nvSpPr>
          <p:cNvPr id="3" name="Espaço Reservado para Conteúdo 2"/>
          <p:cNvSpPr>
            <a:spLocks noGrp="1"/>
          </p:cNvSpPr>
          <p:nvPr>
            <p:ph sz="half" idx="1"/>
          </p:nvPr>
        </p:nvSpPr>
        <p:spPr>
          <a:xfrm>
            <a:off x="2249214" y="2560320"/>
            <a:ext cx="6789682" cy="3310128"/>
          </a:xfrm>
        </p:spPr>
        <p:txBody>
          <a:bodyPr>
            <a:normAutofit/>
          </a:bodyPr>
          <a:lstStyle/>
          <a:p>
            <a:r>
              <a:rPr lang="pt-BR" b="1" u="sng" dirty="0">
                <a:effectLst>
                  <a:outerShdw blurRad="38100" dist="38100" dir="2700000" algn="tl">
                    <a:srgbClr val="000000">
                      <a:alpha val="43137"/>
                    </a:srgbClr>
                  </a:outerShdw>
                </a:effectLst>
              </a:rPr>
              <a:t>Como pode ser definido um dilema ético?</a:t>
            </a:r>
          </a:p>
          <a:p>
            <a:r>
              <a:rPr lang="pt-BR" dirty="0"/>
              <a:t>Os dilemas éticos podem ser entendidos como a </a:t>
            </a:r>
            <a:r>
              <a:rPr lang="pt-BR" dirty="0" smtClean="0"/>
              <a:t>necessidade </a:t>
            </a:r>
            <a:r>
              <a:rPr lang="pt-BR" dirty="0"/>
              <a:t>de escolha entre duas ou mais alternativas, igualmente desejáveis ou indesejáveis, passíveis de questionamento </a:t>
            </a:r>
            <a:r>
              <a:rPr lang="pt-BR" dirty="0" smtClean="0"/>
              <a:t>moral</a:t>
            </a:r>
            <a:r>
              <a:rPr lang="pt-BR" dirty="0"/>
              <a:t>, sendo necessários a reflexão e o diálogo transdisciplinar para tomada de decisão, pois não há resposta pronta, conduta preestabelecida ou .</a:t>
            </a:r>
          </a:p>
          <a:p>
            <a:endParaRPr lang="pt-BR" dirty="0"/>
          </a:p>
        </p:txBody>
      </p:sp>
    </p:spTree>
    <p:extLst>
      <p:ext uri="{BB962C8B-B14F-4D97-AF65-F5344CB8AC3E}">
        <p14:creationId xmlns:p14="http://schemas.microsoft.com/office/powerpoint/2010/main" val="4051695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Pergunta ou dilema ético para participação da </a:t>
            </a:r>
            <a:r>
              <a:rPr lang="pt-BR" dirty="0" err="1" smtClean="0"/>
              <a:t>platéia</a:t>
            </a:r>
            <a:endParaRPr lang="pt-BR" dirty="0"/>
          </a:p>
        </p:txBody>
      </p:sp>
      <p:sp>
        <p:nvSpPr>
          <p:cNvPr id="3" name="Espaço Reservado para Conteúdo 2"/>
          <p:cNvSpPr>
            <a:spLocks noGrp="1"/>
          </p:cNvSpPr>
          <p:nvPr>
            <p:ph sz="half" idx="1"/>
          </p:nvPr>
        </p:nvSpPr>
        <p:spPr>
          <a:xfrm>
            <a:off x="1298447" y="2560320"/>
            <a:ext cx="8612807" cy="3310128"/>
          </a:xfrm>
        </p:spPr>
        <p:txBody>
          <a:bodyPr>
            <a:normAutofit lnSpcReduction="10000"/>
          </a:bodyPr>
          <a:lstStyle/>
          <a:p>
            <a:r>
              <a:rPr lang="pt-BR" dirty="0"/>
              <a:t>O que perguntar sobre ética?</a:t>
            </a:r>
          </a:p>
          <a:p>
            <a:r>
              <a:rPr lang="pt-BR" dirty="0" smtClean="0"/>
              <a:t>Qual </a:t>
            </a:r>
            <a:r>
              <a:rPr lang="pt-BR" dirty="0"/>
              <a:t>é a regra geral do Código de Conduta sobre presentes</a:t>
            </a:r>
            <a:r>
              <a:rPr lang="pt-BR" dirty="0" smtClean="0"/>
              <a:t>?</a:t>
            </a:r>
            <a:endParaRPr lang="pt-BR" dirty="0"/>
          </a:p>
          <a:p>
            <a:r>
              <a:rPr lang="pt-BR" dirty="0"/>
              <a:t>Quando se considera que um presente foi oferecido em razão do cargo da autoridade</a:t>
            </a:r>
            <a:r>
              <a:rPr lang="pt-BR" dirty="0" smtClean="0"/>
              <a:t>?</a:t>
            </a:r>
            <a:endParaRPr lang="pt-BR" dirty="0"/>
          </a:p>
          <a:p>
            <a:r>
              <a:rPr lang="pt-BR" dirty="0"/>
              <a:t>Em que casos a aceitação de presente é permitida</a:t>
            </a:r>
            <a:r>
              <a:rPr lang="pt-BR" dirty="0" smtClean="0"/>
              <a:t>?</a:t>
            </a:r>
            <a:endParaRPr lang="pt-BR" dirty="0"/>
          </a:p>
          <a:p>
            <a:r>
              <a:rPr lang="pt-BR" dirty="0"/>
              <a:t>Em que casos a recusa do presente pode ser substituída por sua doação?</a:t>
            </a:r>
          </a:p>
          <a:p>
            <a:endParaRPr lang="pt-BR" dirty="0"/>
          </a:p>
        </p:txBody>
      </p:sp>
    </p:spTree>
    <p:extLst>
      <p:ext uri="{BB962C8B-B14F-4D97-AF65-F5344CB8AC3E}">
        <p14:creationId xmlns:p14="http://schemas.microsoft.com/office/powerpoint/2010/main" val="34138289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Conceito de Ética</a:t>
            </a:r>
            <a:endParaRPr lang="pt-BR" dirty="0"/>
          </a:p>
        </p:txBody>
      </p:sp>
      <p:sp>
        <p:nvSpPr>
          <p:cNvPr id="3" name="Espaço Reservado para Conteúdo 2"/>
          <p:cNvSpPr>
            <a:spLocks noGrp="1"/>
          </p:cNvSpPr>
          <p:nvPr>
            <p:ph sz="half" idx="1"/>
          </p:nvPr>
        </p:nvSpPr>
        <p:spPr/>
        <p:txBody>
          <a:bodyPr/>
          <a:lstStyle/>
          <a:p>
            <a:r>
              <a:rPr lang="pt-BR" dirty="0"/>
              <a:t>A Ética é um ramo da filosofia que lida com o que é moralmente bom ou mau, certo ou errado. As palavras ética e moral têm a mesma base etimológica: a palavra grega </a:t>
            </a:r>
            <a:r>
              <a:rPr lang="pt-BR" dirty="0" err="1"/>
              <a:t>ethos</a:t>
            </a:r>
            <a:r>
              <a:rPr lang="pt-BR" dirty="0"/>
              <a:t> e a palavra latina moral, ambas significam hábitos e costumes.</a:t>
            </a:r>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45362" y="2837794"/>
            <a:ext cx="3186004" cy="2785240"/>
          </a:xfrm>
        </p:spPr>
      </p:pic>
    </p:spTree>
    <p:extLst>
      <p:ext uri="{BB962C8B-B14F-4D97-AF65-F5344CB8AC3E}">
        <p14:creationId xmlns:p14="http://schemas.microsoft.com/office/powerpoint/2010/main" val="42667254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Conclusão</a:t>
            </a:r>
            <a:endParaRPr lang="pt-BR" dirty="0"/>
          </a:p>
        </p:txBody>
      </p:sp>
      <p:sp>
        <p:nvSpPr>
          <p:cNvPr id="6" name="Espaço Reservado para Conteúdo 5"/>
          <p:cNvSpPr>
            <a:spLocks noGrp="1"/>
          </p:cNvSpPr>
          <p:nvPr>
            <p:ph sz="half" idx="1"/>
          </p:nvPr>
        </p:nvSpPr>
        <p:spPr>
          <a:xfrm>
            <a:off x="1477123" y="2654913"/>
            <a:ext cx="8486683" cy="3310128"/>
          </a:xfrm>
        </p:spPr>
        <p:txBody>
          <a:bodyPr/>
          <a:lstStyle/>
          <a:p>
            <a:r>
              <a:rPr lang="pt-BR" dirty="0" smtClean="0"/>
              <a:t>Nessa apresentação foi abordada alguns tópicos importante , para ética na sociedade e  a importância dos valores humanos.</a:t>
            </a:r>
          </a:p>
        </p:txBody>
      </p:sp>
    </p:spTree>
    <p:extLst>
      <p:ext uri="{BB962C8B-B14F-4D97-AF65-F5344CB8AC3E}">
        <p14:creationId xmlns:p14="http://schemas.microsoft.com/office/powerpoint/2010/main" val="610997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Recapitulação dos principais conceitos</a:t>
            </a:r>
            <a:endParaRPr lang="pt-BR" dirty="0"/>
          </a:p>
        </p:txBody>
      </p:sp>
      <p:sp>
        <p:nvSpPr>
          <p:cNvPr id="3" name="Espaço Reservado para Conteúdo 2"/>
          <p:cNvSpPr>
            <a:spLocks noGrp="1"/>
          </p:cNvSpPr>
          <p:nvPr>
            <p:ph sz="half" idx="1"/>
          </p:nvPr>
        </p:nvSpPr>
        <p:spPr>
          <a:xfrm>
            <a:off x="1298447" y="2560320"/>
            <a:ext cx="7761469" cy="3310128"/>
          </a:xfrm>
        </p:spPr>
        <p:txBody>
          <a:bodyPr/>
          <a:lstStyle/>
          <a:p>
            <a:r>
              <a:rPr lang="pt-BR" dirty="0"/>
              <a:t>A ética nada mais é que a fundamentação da moral, que está embasada nos costumes. Portanto, a bioética é o ramo de estudo filosófico que busca a fundamentação ética do tratamento da vida em seus mais variados aspectos.</a:t>
            </a:r>
            <a:endParaRPr lang="pt-BR" dirty="0"/>
          </a:p>
        </p:txBody>
      </p:sp>
    </p:spTree>
    <p:extLst>
      <p:ext uri="{BB962C8B-B14F-4D97-AF65-F5344CB8AC3E}">
        <p14:creationId xmlns:p14="http://schemas.microsoft.com/office/powerpoint/2010/main" val="699738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Perguntas e Discussão</a:t>
            </a:r>
            <a:endParaRPr lang="pt-BR" dirty="0"/>
          </a:p>
        </p:txBody>
      </p:sp>
      <p:sp>
        <p:nvSpPr>
          <p:cNvPr id="3" name="Espaço Reservado para Conteúdo 2"/>
          <p:cNvSpPr>
            <a:spLocks noGrp="1"/>
          </p:cNvSpPr>
          <p:nvPr>
            <p:ph sz="half" idx="1"/>
          </p:nvPr>
        </p:nvSpPr>
        <p:spPr/>
        <p:txBody>
          <a:bodyPr/>
          <a:lstStyle/>
          <a:p>
            <a:endParaRPr lang="pt-BR"/>
          </a:p>
        </p:txBody>
      </p:sp>
      <p:sp>
        <p:nvSpPr>
          <p:cNvPr id="4" name="Espaço Reservado para Conteúdo 3"/>
          <p:cNvSpPr>
            <a:spLocks noGrp="1"/>
          </p:cNvSpPr>
          <p:nvPr>
            <p:ph sz="half" idx="2"/>
          </p:nvPr>
        </p:nvSpPr>
        <p:spPr/>
        <p:txBody>
          <a:bodyPr/>
          <a:lstStyle/>
          <a:p>
            <a:endParaRPr lang="pt-BR"/>
          </a:p>
        </p:txBody>
      </p:sp>
    </p:spTree>
    <p:extLst>
      <p:ext uri="{BB962C8B-B14F-4D97-AF65-F5344CB8AC3E}">
        <p14:creationId xmlns:p14="http://schemas.microsoft.com/office/powerpoint/2010/main" val="357867717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Reflexão</a:t>
            </a:r>
            <a:endParaRPr lang="pt-BR" dirty="0"/>
          </a:p>
        </p:txBody>
      </p:sp>
      <p:sp>
        <p:nvSpPr>
          <p:cNvPr id="3" name="Espaço Reservado para Conteúdo 2"/>
          <p:cNvSpPr>
            <a:spLocks noGrp="1"/>
          </p:cNvSpPr>
          <p:nvPr>
            <p:ph sz="half" idx="1"/>
          </p:nvPr>
        </p:nvSpPr>
        <p:spPr/>
        <p:txBody>
          <a:bodyPr/>
          <a:lstStyle/>
          <a:p>
            <a:endParaRPr lang="pt-BR"/>
          </a:p>
        </p:txBody>
      </p:sp>
      <p:sp>
        <p:nvSpPr>
          <p:cNvPr id="4" name="Espaço Reservado para Conteúdo 3"/>
          <p:cNvSpPr>
            <a:spLocks noGrp="1"/>
          </p:cNvSpPr>
          <p:nvPr>
            <p:ph sz="half" idx="2"/>
          </p:nvPr>
        </p:nvSpPr>
        <p:spPr/>
        <p:txBody>
          <a:bodyPr/>
          <a:lstStyle/>
          <a:p>
            <a:endParaRPr lang="pt-BR"/>
          </a:p>
        </p:txBody>
      </p:sp>
    </p:spTree>
    <p:extLst>
      <p:ext uri="{BB962C8B-B14F-4D97-AF65-F5344CB8AC3E}">
        <p14:creationId xmlns:p14="http://schemas.microsoft.com/office/powerpoint/2010/main" val="27723202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Agradecimentos</a:t>
            </a:r>
            <a:endParaRPr lang="pt-BR" dirty="0"/>
          </a:p>
        </p:txBody>
      </p:sp>
      <p:sp>
        <p:nvSpPr>
          <p:cNvPr id="3" name="Espaço Reservado para Conteúdo 2"/>
          <p:cNvSpPr>
            <a:spLocks noGrp="1"/>
          </p:cNvSpPr>
          <p:nvPr>
            <p:ph sz="half" idx="1"/>
          </p:nvPr>
        </p:nvSpPr>
        <p:spPr/>
        <p:txBody>
          <a:bodyPr/>
          <a:lstStyle/>
          <a:p>
            <a:endParaRPr lang="pt-BR"/>
          </a:p>
        </p:txBody>
      </p:sp>
      <p:sp>
        <p:nvSpPr>
          <p:cNvPr id="4" name="Espaço Reservado para Conteúdo 3"/>
          <p:cNvSpPr>
            <a:spLocks noGrp="1"/>
          </p:cNvSpPr>
          <p:nvPr>
            <p:ph sz="half" idx="2"/>
          </p:nvPr>
        </p:nvSpPr>
        <p:spPr/>
        <p:txBody>
          <a:bodyPr/>
          <a:lstStyle/>
          <a:p>
            <a:endParaRPr lang="pt-BR"/>
          </a:p>
        </p:txBody>
      </p:sp>
    </p:spTree>
    <p:extLst>
      <p:ext uri="{BB962C8B-B14F-4D97-AF65-F5344CB8AC3E}">
        <p14:creationId xmlns:p14="http://schemas.microsoft.com/office/powerpoint/2010/main" val="2130353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Informações de contato para dúvidas adicionais</a:t>
            </a:r>
            <a:endParaRPr lang="pt-BR" dirty="0"/>
          </a:p>
        </p:txBody>
      </p:sp>
      <p:sp>
        <p:nvSpPr>
          <p:cNvPr id="3" name="Espaço Reservado para Conteúdo 2"/>
          <p:cNvSpPr>
            <a:spLocks noGrp="1"/>
          </p:cNvSpPr>
          <p:nvPr>
            <p:ph sz="half" idx="1"/>
          </p:nvPr>
        </p:nvSpPr>
        <p:spPr/>
        <p:txBody>
          <a:bodyPr/>
          <a:lstStyle/>
          <a:p>
            <a:endParaRPr lang="pt-BR"/>
          </a:p>
        </p:txBody>
      </p:sp>
      <p:sp>
        <p:nvSpPr>
          <p:cNvPr id="4" name="Espaço Reservado para Conteúdo 3"/>
          <p:cNvSpPr>
            <a:spLocks noGrp="1"/>
          </p:cNvSpPr>
          <p:nvPr>
            <p:ph sz="half" idx="2"/>
          </p:nvPr>
        </p:nvSpPr>
        <p:spPr/>
        <p:txBody>
          <a:bodyPr/>
          <a:lstStyle/>
          <a:p>
            <a:endParaRPr lang="pt-BR"/>
          </a:p>
        </p:txBody>
      </p:sp>
    </p:spTree>
    <p:extLst>
      <p:ext uri="{BB962C8B-B14F-4D97-AF65-F5344CB8AC3E}">
        <p14:creationId xmlns:p14="http://schemas.microsoft.com/office/powerpoint/2010/main" val="21769198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Referêrencias</a:t>
            </a:r>
            <a:endParaRPr lang="pt-BR" dirty="0"/>
          </a:p>
        </p:txBody>
      </p:sp>
      <p:sp>
        <p:nvSpPr>
          <p:cNvPr id="3" name="Espaço Reservado para Conteúdo 2"/>
          <p:cNvSpPr>
            <a:spLocks noGrp="1"/>
          </p:cNvSpPr>
          <p:nvPr>
            <p:ph sz="half" idx="1"/>
          </p:nvPr>
        </p:nvSpPr>
        <p:spPr/>
        <p:txBody>
          <a:bodyPr/>
          <a:lstStyle/>
          <a:p>
            <a:endParaRPr lang="pt-BR"/>
          </a:p>
        </p:txBody>
      </p:sp>
      <p:sp>
        <p:nvSpPr>
          <p:cNvPr id="4" name="Espaço Reservado para Conteúdo 3"/>
          <p:cNvSpPr>
            <a:spLocks noGrp="1"/>
          </p:cNvSpPr>
          <p:nvPr>
            <p:ph sz="half" idx="2"/>
          </p:nvPr>
        </p:nvSpPr>
        <p:spPr/>
        <p:txBody>
          <a:bodyPr/>
          <a:lstStyle/>
          <a:p>
            <a:endParaRPr lang="pt-BR"/>
          </a:p>
        </p:txBody>
      </p:sp>
    </p:spTree>
    <p:extLst>
      <p:ext uri="{BB962C8B-B14F-4D97-AF65-F5344CB8AC3E}">
        <p14:creationId xmlns:p14="http://schemas.microsoft.com/office/powerpoint/2010/main" val="25467264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importância da Ética na sociedade</a:t>
            </a:r>
            <a:endParaRPr lang="pt-BR" dirty="0"/>
          </a:p>
        </p:txBody>
      </p:sp>
      <p:sp>
        <p:nvSpPr>
          <p:cNvPr id="3" name="Espaço Reservado para Conteúdo 2"/>
          <p:cNvSpPr>
            <a:spLocks noGrp="1"/>
          </p:cNvSpPr>
          <p:nvPr>
            <p:ph sz="half" idx="1"/>
          </p:nvPr>
        </p:nvSpPr>
        <p:spPr/>
        <p:txBody>
          <a:bodyPr>
            <a:normAutofit lnSpcReduction="10000"/>
          </a:bodyPr>
          <a:lstStyle/>
          <a:p>
            <a:r>
              <a:rPr lang="pt-BR"/>
              <a:t>A ética pode também contribuir para fundamentar ou justificar certa forma de comportamento moral. Assim, se a ética revela uma relação entre o comportamento moral e as necessidades e os interesses sociais, ela nos ajudará a situar no devido lugar a moral efetiva, real, do grupo social.</a:t>
            </a:r>
            <a:endParaRPr lang="pt-BR" dirty="0"/>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59600" y="3005959"/>
            <a:ext cx="3162300" cy="2406869"/>
          </a:xfrm>
        </p:spPr>
      </p:pic>
    </p:spTree>
    <p:extLst>
      <p:ext uri="{BB962C8B-B14F-4D97-AF65-F5344CB8AC3E}">
        <p14:creationId xmlns:p14="http://schemas.microsoft.com/office/powerpoint/2010/main" val="8945719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Surgimento da Ética</a:t>
            </a:r>
            <a:endParaRPr lang="pt-BR" dirty="0"/>
          </a:p>
        </p:txBody>
      </p:sp>
      <p:sp>
        <p:nvSpPr>
          <p:cNvPr id="3" name="Espaço Reservado para Conteúdo 2"/>
          <p:cNvSpPr>
            <a:spLocks noGrp="1"/>
          </p:cNvSpPr>
          <p:nvPr>
            <p:ph sz="half" idx="1"/>
          </p:nvPr>
        </p:nvSpPr>
        <p:spPr/>
        <p:txBody>
          <a:bodyPr>
            <a:normAutofit lnSpcReduction="10000"/>
          </a:bodyPr>
          <a:lstStyle/>
          <a:p>
            <a:r>
              <a:rPr lang="pt-BR" dirty="0"/>
              <a:t>A origem do conceito de ética remete aos primeiros grandes pensadores da humanidade: os filósofos gregos. A criação do termo e tudo o que ele engloba surgiu em meados do século 4 </a:t>
            </a:r>
            <a:r>
              <a:rPr lang="pt-BR" dirty="0" err="1"/>
              <a:t>a.C</a:t>
            </a:r>
            <a:r>
              <a:rPr lang="pt-BR" dirty="0"/>
              <a:t>, quando teve início a ascensão das </a:t>
            </a:r>
            <a:r>
              <a:rPr lang="pt-BR" dirty="0" err="1"/>
              <a:t>Cidades-Estado</a:t>
            </a:r>
            <a:r>
              <a:rPr lang="pt-BR" dirty="0"/>
              <a:t> gregas.</a:t>
            </a:r>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41324" y="2743200"/>
            <a:ext cx="3026979" cy="3127248"/>
          </a:xfrm>
        </p:spPr>
      </p:pic>
    </p:spTree>
    <p:extLst>
      <p:ext uri="{BB962C8B-B14F-4D97-AF65-F5344CB8AC3E}">
        <p14:creationId xmlns:p14="http://schemas.microsoft.com/office/powerpoint/2010/main" val="42596911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Breve Histórico</a:t>
            </a:r>
            <a:endParaRPr lang="pt-BR" dirty="0"/>
          </a:p>
        </p:txBody>
      </p:sp>
      <p:sp>
        <p:nvSpPr>
          <p:cNvPr id="3" name="Espaço Reservado para Conteúdo 2"/>
          <p:cNvSpPr>
            <a:spLocks noGrp="1"/>
          </p:cNvSpPr>
          <p:nvPr>
            <p:ph sz="half" idx="1"/>
          </p:nvPr>
        </p:nvSpPr>
        <p:spPr/>
        <p:txBody>
          <a:bodyPr>
            <a:normAutofit fontScale="92500"/>
          </a:bodyPr>
          <a:lstStyle/>
          <a:p>
            <a:r>
              <a:rPr lang="pt-BR" dirty="0"/>
              <a:t>Na Grécia Antiga se desenvolveu uma ética racionalista, onde a razão deveria prevalecer sobre as paixões e os desejos individuais. O correto correspondia ao comportamento que era guiado pela razão. O incorreto, ou o mal, correspondiam as paixões desenfreadas, que deveriam ser contidas.19 de jul. de 2019</a:t>
            </a:r>
          </a:p>
        </p:txBody>
      </p:sp>
      <p:sp>
        <p:nvSpPr>
          <p:cNvPr id="4" name="Espaço Reservado para Conteúdo 3"/>
          <p:cNvSpPr>
            <a:spLocks noGrp="1"/>
          </p:cNvSpPr>
          <p:nvPr>
            <p:ph sz="half" idx="2"/>
          </p:nvPr>
        </p:nvSpPr>
        <p:spPr/>
        <p:txBody>
          <a:bodyPr>
            <a:normAutofit fontScale="92500"/>
          </a:bodyPr>
          <a:lstStyle/>
          <a:p>
            <a:endParaRPr lang="pt-BR" dirty="0"/>
          </a:p>
        </p:txBody>
      </p:sp>
      <p:sp>
        <p:nvSpPr>
          <p:cNvPr id="6" name="Rectangle 3"/>
          <p:cNvSpPr>
            <a:spLocks noChangeArrowheads="1"/>
          </p:cNvSpPr>
          <p:nvPr/>
        </p:nvSpPr>
        <p:spPr bwMode="auto">
          <a:xfrm>
            <a:off x="0" y="0"/>
            <a:ext cx="49688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2046" rIns="0" bIns="9204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smtClean="0">
                <a:ln>
                  <a:noFill/>
                </a:ln>
                <a:solidFill>
                  <a:srgbClr val="202124"/>
                </a:solidFill>
                <a:effectLst/>
                <a:latin typeface="Google Sans"/>
                <a:cs typeface="Arial" panose="020B0604020202020204" pitchFamily="34" charset="0"/>
              </a:rPr>
              <a:t>Como foi desenvolvida a ética na antiguidade?</a:t>
            </a:r>
            <a:endParaRPr kumimoji="0" lang="pt-BR" altLang="pt-BR" sz="1000" b="0" i="0" u="none" strike="noStrike" cap="none" normalizeH="0" baseline="0" smtClean="0">
              <a:ln>
                <a:noFill/>
              </a:ln>
              <a:solidFill>
                <a:srgbClr val="202124"/>
              </a:solidFill>
              <a:effectLst/>
              <a:latin typeface="Arial" panose="020B0604020202020204" pitchFamily="34" charset="0"/>
              <a:cs typeface="Arial" panose="020B0604020202020204" pitchFamily="34" charset="0"/>
            </a:endParaRPr>
          </a:p>
          <a:p>
            <a:pPr marL="0" marR="0" lvl="0" indent="0" algn="l" defTabSz="914400" rtl="0" eaLnBrk="0" fontAlgn="t" latinLnBrk="0" hangingPunct="0">
              <a:lnSpc>
                <a:spcPct val="100000"/>
              </a:lnSpc>
              <a:spcBef>
                <a:spcPct val="0"/>
              </a:spcBef>
              <a:spcAft>
                <a:spcPct val="0"/>
              </a:spcAft>
              <a:buClrTx/>
              <a:buSzTx/>
              <a:buFontTx/>
              <a:buNone/>
              <a:tabLst/>
            </a:pPr>
            <a:r>
              <a:rPr kumimoji="0" lang="pt-BR" altLang="pt-BR" sz="1000" b="0" i="0" u="none" strike="noStrike" cap="none" normalizeH="0" baseline="0" smtClean="0">
                <a:ln>
                  <a:noFill/>
                </a:ln>
                <a:solidFill>
                  <a:srgbClr val="202124"/>
                </a:solidFill>
                <a:effectLst/>
                <a:latin typeface="Arial" panose="020B0604020202020204" pitchFamily="34" charset="0"/>
                <a:cs typeface="Arial" panose="020B0604020202020204" pitchFamily="34" charset="0"/>
              </a:rPr>
              <a:t>  </a:t>
            </a:r>
            <a:r>
              <a:rPr kumimoji="0" lang="pt-BR" altLang="pt-BR" sz="9600" b="0" i="0" u="none" strike="noStrike" cap="none" normalizeH="0" baseline="0" smtClean="0">
                <a:ln>
                  <a:noFill/>
                </a:ln>
                <a:solidFill>
                  <a:srgbClr val="202124"/>
                </a:solidFill>
                <a:effectLst/>
                <a:latin typeface="Arial" panose="020B0604020202020204" pitchFamily="34" charset="0"/>
                <a:cs typeface="Arial" panose="020B0604020202020204" pitchFamily="34" charset="0"/>
              </a:rPr>
              <a:t> </a:t>
            </a:r>
            <a:r>
              <a:rPr kumimoji="0" lang="pt-BR" altLang="pt-BR" sz="1000" b="0" i="0" u="none" strike="noStrike" cap="none" normalizeH="0" baseline="0" smtClean="0">
                <a:ln>
                  <a:noFill/>
                </a:ln>
                <a:solidFill>
                  <a:srgbClr val="202124"/>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1200" b="0" i="0" u="none" strike="noStrike" cap="none" normalizeH="0" baseline="0" smtClean="0">
                <a:ln>
                  <a:noFill/>
                </a:ln>
                <a:solidFill>
                  <a:srgbClr val="4D5156"/>
                </a:solidFill>
                <a:effectLst/>
                <a:latin typeface="Google Sans"/>
                <a:cs typeface="Arial" panose="020B0604020202020204" pitchFamily="34" charset="0"/>
              </a:rPr>
              <a:t>Na Grécia Antiga se desenvolveu uma </a:t>
            </a:r>
            <a:r>
              <a:rPr kumimoji="0" lang="pt-PT" altLang="pt-BR" sz="1200" b="0" i="0" u="none" strike="noStrike" cap="none" normalizeH="0" baseline="0" smtClean="0">
                <a:ln>
                  <a:noFill/>
                </a:ln>
                <a:solidFill>
                  <a:srgbClr val="040C28"/>
                </a:solidFill>
                <a:effectLst/>
                <a:latin typeface="Google Sans"/>
                <a:cs typeface="Arial" panose="020B0604020202020204" pitchFamily="34" charset="0"/>
              </a:rPr>
              <a:t>ética racionalista, onde a razão deveria prevalecer sobre as paixões e os desejos individuais</a:t>
            </a:r>
            <a:r>
              <a:rPr kumimoji="0" lang="pt-PT" altLang="pt-BR" sz="1200" b="0" i="0" u="none" strike="noStrike" cap="none" normalizeH="0" baseline="0" smtClean="0">
                <a:ln>
                  <a:noFill/>
                </a:ln>
                <a:solidFill>
                  <a:srgbClr val="4D5156"/>
                </a:solidFill>
                <a:effectLst/>
                <a:latin typeface="Google Sans"/>
                <a:cs typeface="Arial" panose="020B0604020202020204" pitchFamily="34" charset="0"/>
              </a:rPr>
              <a:t>. O correto correspondia ao comportamento que era guiado pela razão. O incorreto, ou o mal, correspondiam as paixões desenfreadas, que deveriam ser contidas.</a:t>
            </a:r>
            <a:r>
              <a:rPr kumimoji="0" lang="pt-PT" altLang="pt-BR" sz="900" b="0" i="0" u="none" strike="noStrike" cap="none" normalizeH="0" baseline="0" smtClean="0">
                <a:ln>
                  <a:noFill/>
                </a:ln>
                <a:solidFill>
                  <a:srgbClr val="70757A"/>
                </a:solidFill>
                <a:effectLst/>
                <a:latin typeface="Google Sans"/>
                <a:cs typeface="Arial" panose="020B0604020202020204" pitchFamily="34" charset="0"/>
              </a:rPr>
              <a:t>19 de jul. de 2019</a:t>
            </a:r>
            <a:endParaRPr kumimoji="0" lang="pt-PT" altLang="pt-BR" sz="1000" b="0" i="0" u="none" strike="noStrike" cap="none" normalizeH="0" baseline="0" smtClean="0">
              <a:ln>
                <a:noFill/>
              </a:ln>
              <a:solidFill>
                <a:srgbClr val="202124"/>
              </a:solidFill>
              <a:effectLst/>
              <a:latin typeface="Arial" panose="020B0604020202020204" pitchFamily="34" charset="0"/>
              <a:cs typeface="Arial" panose="020B0604020202020204" pitchFamily="34" charset="0"/>
            </a:endParaRPr>
          </a:p>
        </p:txBody>
      </p:sp>
      <p:pic>
        <p:nvPicPr>
          <p:cNvPr id="2052" name="Picture 4" descr="A ética na história da filosof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7958" y="2990625"/>
            <a:ext cx="2505075" cy="2718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6010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Filósofos e </a:t>
            </a:r>
            <a:r>
              <a:rPr lang="pt-BR" dirty="0"/>
              <a:t>T</a:t>
            </a:r>
            <a:r>
              <a:rPr lang="pt-BR" dirty="0" smtClean="0"/>
              <a:t>eorias </a:t>
            </a:r>
            <a:r>
              <a:rPr lang="pt-BR" dirty="0"/>
              <a:t>É</a:t>
            </a:r>
            <a:r>
              <a:rPr lang="pt-BR" dirty="0" smtClean="0"/>
              <a:t>ticas</a:t>
            </a:r>
            <a:endParaRPr lang="pt-BR" dirty="0"/>
          </a:p>
        </p:txBody>
      </p:sp>
      <p:sp>
        <p:nvSpPr>
          <p:cNvPr id="3" name="Espaço Reservado para Conteúdo 2"/>
          <p:cNvSpPr>
            <a:spLocks noGrp="1"/>
          </p:cNvSpPr>
          <p:nvPr>
            <p:ph sz="half" idx="1"/>
          </p:nvPr>
        </p:nvSpPr>
        <p:spPr/>
        <p:txBody>
          <a:bodyPr>
            <a:normAutofit lnSpcReduction="10000"/>
          </a:bodyPr>
          <a:lstStyle/>
          <a:p>
            <a:r>
              <a:rPr lang="pt-BR" dirty="0"/>
              <a:t>O que é a ética para Sócrates?</a:t>
            </a:r>
          </a:p>
          <a:p>
            <a:r>
              <a:rPr lang="pt-BR" dirty="0"/>
              <a:t>Para Sócrates, a Ética reside no conhecimento e o ponto de partida é a consciência do agente moral. Isso significa que, para ele, uma pessoa é ética apenas se sabe o que faz, sendo todo erro um fruto da ignorância e toda virtude um fruto do conhecimento.14 de set. de </a:t>
            </a:r>
            <a:r>
              <a:rPr lang="pt-BR" dirty="0" smtClean="0"/>
              <a:t>2021</a:t>
            </a:r>
          </a:p>
          <a:p>
            <a:endParaRPr lang="pt-BR" dirty="0"/>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07299" y="2722179"/>
            <a:ext cx="2114769" cy="3037489"/>
          </a:xfrm>
        </p:spPr>
      </p:pic>
    </p:spTree>
    <p:extLst>
      <p:ext uri="{BB962C8B-B14F-4D97-AF65-F5344CB8AC3E}">
        <p14:creationId xmlns:p14="http://schemas.microsoft.com/office/powerpoint/2010/main" val="12786690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sz="half" idx="1"/>
          </p:nvPr>
        </p:nvSpPr>
        <p:spPr/>
        <p:txBody>
          <a:bodyPr>
            <a:normAutofit fontScale="92500" lnSpcReduction="20000"/>
          </a:bodyPr>
          <a:lstStyle/>
          <a:p>
            <a:r>
              <a:rPr lang="pt-BR" dirty="0"/>
              <a:t>O que é a ética para Platão?</a:t>
            </a:r>
          </a:p>
          <a:p>
            <a:r>
              <a:rPr lang="pt-BR" dirty="0"/>
              <a:t>Platão acreditava que a ética consiste em na busca pela felicidade por meio não somente do indivíduo, pois um indivíduo não pode ser feliz em uma comunidade viciosa, mas também a coletividade devem alcançar tal felicidade. Estabelecendo tais conceitos de maneira a não incutir duvidas entre aqueles que interagem.</a:t>
            </a:r>
          </a:p>
          <a:p>
            <a:endParaRPr lang="pt-BR" dirty="0"/>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31062" y="2659117"/>
            <a:ext cx="2619375" cy="3300249"/>
          </a:xfrm>
        </p:spPr>
      </p:pic>
    </p:spTree>
    <p:extLst>
      <p:ext uri="{BB962C8B-B14F-4D97-AF65-F5344CB8AC3E}">
        <p14:creationId xmlns:p14="http://schemas.microsoft.com/office/powerpoint/2010/main" val="5357204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ânico">
  <a:themeElements>
    <a:clrScheme name="Orgâ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â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â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