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365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3656492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62029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2133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16159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77488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0260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82084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36290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62461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22422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66153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5103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2601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138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4619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4823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7443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17732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94375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4156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E9684-9F8F-403B-BFF1-DDE73646D94B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34356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E9684-9F8F-403B-BFF1-DDE73646D94B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7717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E9684-9F8F-403B-BFF1-DDE73646D94B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485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8456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E9684-9F8F-403B-BFF1-DDE73646D94B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22848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E9684-9F8F-403B-BFF1-DDE73646D94B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606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E9684-9F8F-403B-BFF1-DDE73646D94B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46253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E9684-9F8F-403B-BFF1-DDE73646D94B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75531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E9684-9F8F-403B-BFF1-DDE73646D94B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16093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E9684-9F8F-403B-BFF1-DDE73646D94B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93758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E9684-9F8F-403B-BFF1-DDE73646D94B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92719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E9684-9F8F-403B-BFF1-DDE73646D94B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54268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E9684-9F8F-403B-BFF1-DDE73646D94B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146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66" r:id="rId1"/>
    <p:sldLayoutId id="2147484367" r:id="rId2"/>
    <p:sldLayoutId id="2147484368" r:id="rId3"/>
    <p:sldLayoutId id="2147484369" r:id="rId4"/>
    <p:sldLayoutId id="2147484370" r:id="rId5"/>
    <p:sldLayoutId id="2147484371" r:id="rId6"/>
    <p:sldLayoutId id="2147484372" r:id="rId7"/>
    <p:sldLayoutId id="2147484373" r:id="rId8"/>
    <p:sldLayoutId id="2147484374" r:id="rId9"/>
    <p:sldLayoutId id="2147484375" r:id="rId10"/>
    <p:sldLayoutId id="2147484376" r:id="rId11"/>
    <p:sldLayoutId id="2147484377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0" y="262800"/>
            <a:ext cx="8520600" cy="2435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5400" b="1" dirty="0">
                <a:solidFill>
                  <a:srgbClr val="0070C0"/>
                </a:solidFill>
              </a:rPr>
              <a:t>Analysis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sz="5400" b="1" dirty="0">
                <a:solidFill>
                  <a:srgbClr val="0070C0"/>
                </a:solidFill>
              </a:rPr>
              <a:t>of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sz="5400" b="1" dirty="0">
                <a:solidFill>
                  <a:srgbClr val="0070C0"/>
                </a:solidFill>
              </a:rPr>
              <a:t>Bank Loan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311700" y="20955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/>
              <a:t>Modeling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11700" y="971550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Logistic Regression </a:t>
            </a:r>
          </a:p>
          <a:p>
            <a:pPr marL="457200" lvl="0" indent="-342900" rtl="0">
              <a:spcBef>
                <a:spcPts val="0"/>
              </a:spcBef>
              <a:buSzPts val="1800"/>
              <a:buChar char="-"/>
            </a:pPr>
            <a:r>
              <a:rPr lang="en" dirty="0"/>
              <a:t>Accuracy of Modeling (76%) </a:t>
            </a:r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8875" y="1885951"/>
            <a:ext cx="6606250" cy="25659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311700" y="20955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dirty="0"/>
              <a:t>Modeling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200151"/>
            <a:ext cx="8441550" cy="28193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311700" y="20955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dirty="0"/>
              <a:t>Modeling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895350"/>
            <a:ext cx="8520601" cy="38290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11700" y="20955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/>
              <a:t>Validation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311700" y="971550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K-Folds Cross-Validator 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Train and Test method (70% train and 30% test) 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10-Fold Cross-Validation Accuracy  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Confusion Matrix </a:t>
            </a:r>
          </a:p>
          <a:p>
            <a:pPr marL="457200" lvl="0" indent="-342900">
              <a:spcBef>
                <a:spcPts val="0"/>
              </a:spcBef>
              <a:buSzPts val="1800"/>
              <a:buChar char="-"/>
            </a:pPr>
            <a:r>
              <a:rPr lang="en" dirty="0"/>
              <a:t>Classification Report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311700" y="20955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/>
              <a:t>Result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311700" y="971550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Prediction is based on whether the applicant would be a defaulter or not (1 or 0)</a:t>
            </a:r>
          </a:p>
          <a:p>
            <a:pPr marL="457200" lvl="0" indent="-342900" rtl="0">
              <a:spcBef>
                <a:spcPts val="0"/>
              </a:spcBef>
              <a:buSzPts val="1800"/>
              <a:buChar char="-"/>
            </a:pPr>
            <a:r>
              <a:rPr lang="en" dirty="0"/>
              <a:t>K-Folds Cross-Validator - 76% </a:t>
            </a:r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40" y="2266951"/>
            <a:ext cx="8772525" cy="12287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311700" y="20955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dirty="0"/>
              <a:t>Result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311700" y="971550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ts val="1800"/>
              <a:buChar char="-"/>
            </a:pPr>
            <a:r>
              <a:rPr lang="en" dirty="0"/>
              <a:t>10-Fold Cross-Validation Accuracy - 76.2%  </a:t>
            </a:r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25" y="1504950"/>
            <a:ext cx="8515350" cy="25717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311700" y="20955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dirty="0"/>
              <a:t>Result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311700" y="971550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ts val="1800"/>
              <a:buChar char="-"/>
            </a:pPr>
            <a:r>
              <a:rPr lang="en" dirty="0"/>
              <a:t>Confusion Matrix Table </a:t>
            </a:r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910" y="1733550"/>
            <a:ext cx="8021690" cy="2285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311700" y="20955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dirty="0"/>
              <a:t>Result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311700" y="971550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ts val="1800"/>
              <a:buChar char="-"/>
            </a:pPr>
            <a:r>
              <a:rPr lang="en" dirty="0"/>
              <a:t>Classification Report 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dirty="0"/>
              <a:t> </a:t>
            </a:r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216" y="1621875"/>
            <a:ext cx="6989574" cy="24738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311700" y="20955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/>
              <a:t>Future Works</a:t>
            </a: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311700" y="971550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Different modeling techniques </a:t>
            </a:r>
          </a:p>
          <a:p>
            <a:pPr marL="882650" lvl="1" indent="-285750">
              <a:buFont typeface="Wingdings" panose="05000000000000000000" pitchFamily="2" charset="2"/>
              <a:buChar char="§"/>
            </a:pPr>
            <a:r>
              <a:rPr lang="en" sz="1400" dirty="0"/>
              <a:t>Decision Tree, Naive Bayes, Random Forest etc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rtl="0">
              <a:spcBef>
                <a:spcPts val="0"/>
              </a:spcBef>
              <a:buSzPts val="1800"/>
              <a:buChar char="-"/>
            </a:pPr>
            <a:r>
              <a:rPr lang="en" dirty="0"/>
              <a:t>Different Feature Selection Method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311700" y="20955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/>
              <a:t>No Implementation of Details </a:t>
            </a:r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311700" y="971550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buSzPts val="1800"/>
              <a:buChar char="-"/>
            </a:pPr>
            <a:r>
              <a:rPr lang="en" dirty="0"/>
              <a:t>None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20955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/>
              <a:t>Motivations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971550"/>
            <a:ext cx="8520600" cy="3792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00050" indent="-285750">
              <a:spcAft>
                <a:spcPts val="0"/>
              </a:spcAft>
            </a:pPr>
            <a:r>
              <a:rPr lang="en" dirty="0"/>
              <a:t>Businesses and individuals are constantly taking loans from banks to support their financial needs. </a:t>
            </a:r>
          </a:p>
          <a:p>
            <a:pPr marL="285750" indent="-285750">
              <a:spcAft>
                <a:spcPts val="0"/>
              </a:spcAft>
            </a:pPr>
            <a:endParaRPr dirty="0" smtClean="0"/>
          </a:p>
          <a:p>
            <a:pPr marL="400050" indent="-285750">
              <a:spcAft>
                <a:spcPts val="0"/>
              </a:spcAft>
            </a:pPr>
            <a:r>
              <a:rPr lang="en" dirty="0"/>
              <a:t>Bank loans have come a norm in developing business, improving personal lifestyle, and temporary solution for monetary problems. </a:t>
            </a:r>
          </a:p>
          <a:p>
            <a:pPr marL="285750" indent="-285750">
              <a:spcAft>
                <a:spcPts val="0"/>
              </a:spcAft>
            </a:pPr>
            <a:endParaRPr dirty="0"/>
          </a:p>
          <a:p>
            <a:pPr marL="457200" indent="-342900">
              <a:spcAft>
                <a:spcPts val="0"/>
              </a:spcAft>
            </a:pPr>
            <a:r>
              <a:rPr lang="en" dirty="0"/>
              <a:t>There are huge number of people applying for loans, and banks collects their clients’ information to analyse before taking into consideration to approve the loan. </a:t>
            </a:r>
          </a:p>
          <a:p>
            <a:pPr marL="285750" indent="-285750">
              <a:spcAft>
                <a:spcPts val="0"/>
              </a:spcAft>
            </a:pPr>
            <a:endParaRPr dirty="0"/>
          </a:p>
          <a:p>
            <a:pPr marL="457200" indent="-342900">
              <a:spcAft>
                <a:spcPts val="0"/>
              </a:spcAft>
            </a:pPr>
            <a:r>
              <a:rPr lang="en" dirty="0"/>
              <a:t>Bank has the responsibility to profit from loans and gives dividends to the clients who saved their money in the bank. </a:t>
            </a:r>
          </a:p>
          <a:p>
            <a:pPr marL="285750" indent="-285750">
              <a:spcAft>
                <a:spcPts val="0"/>
              </a:spcAft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20955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/>
              <a:t>Questions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971550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00050" indent="-285750">
              <a:spcAft>
                <a:spcPts val="0"/>
              </a:spcAft>
            </a:pPr>
            <a:r>
              <a:rPr lang="en" dirty="0"/>
              <a:t>How does the banks form the data sets and analyse the information, in the process of justifying and approving the loans?  </a:t>
            </a:r>
          </a:p>
          <a:p>
            <a:pPr marL="285750" indent="-285750">
              <a:spcAft>
                <a:spcPts val="0"/>
              </a:spcAft>
            </a:pPr>
            <a:endParaRPr dirty="0"/>
          </a:p>
          <a:p>
            <a:pPr marL="400050" indent="-285750">
              <a:spcAft>
                <a:spcPts val="0"/>
              </a:spcAft>
            </a:pPr>
            <a:r>
              <a:rPr lang="en" dirty="0" smtClean="0"/>
              <a:t>What </a:t>
            </a:r>
            <a:r>
              <a:rPr lang="en" dirty="0"/>
              <a:t>type of information the banks require from their potential clients, and how they calculate the possibility of loaners repaying their loans? </a:t>
            </a:r>
          </a:p>
          <a:p>
            <a:pPr marL="285750" indent="-285750">
              <a:spcAft>
                <a:spcPts val="0"/>
              </a:spcAft>
            </a:pPr>
            <a:endParaRPr dirty="0"/>
          </a:p>
          <a:p>
            <a:pPr marL="400050" indent="-285750">
              <a:spcAft>
                <a:spcPts val="0"/>
              </a:spcAft>
            </a:pPr>
            <a:r>
              <a:rPr lang="en" dirty="0"/>
              <a:t>What is the possible method that the bank process their clients’ data sets before finalizing with the result?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20955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/>
              <a:t>Data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971550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Kaggle.com (</a:t>
            </a:r>
            <a:r>
              <a:rPr lang="en" sz="1400" dirty="0"/>
              <a:t>https://www.kaggle.com/debudey/loan-default-logistic-regression-model/data</a:t>
            </a:r>
            <a:r>
              <a:rPr lang="en" dirty="0"/>
              <a:t>)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Bank_Loan_data 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5000 instances 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20 attributes 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Contains noise (missing value, erroneous value, incomplete value) </a:t>
            </a:r>
          </a:p>
          <a:p>
            <a:pPr marL="457200" lvl="0" indent="-342900">
              <a:spcBef>
                <a:spcPts val="0"/>
              </a:spcBef>
              <a:buSzPts val="1800"/>
              <a:buChar char="-"/>
            </a:pPr>
            <a:r>
              <a:rPr lang="en" dirty="0"/>
              <a:t>Attributes replaced by codes 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2724151"/>
            <a:ext cx="9144001" cy="70120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pic>
        <p:nvPicPr>
          <p:cNvPr id="75" name="Shape 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" y="3638551"/>
            <a:ext cx="9144001" cy="8122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311700" y="20955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/>
              <a:t>Approach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311700" y="971550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Run in Anaconda Jupyter Notebook 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Data Preprocessing and Exploration 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Data Cleaning (replace noisy data; Mean and Mode) 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Verification of Missing Values 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 smtClean="0"/>
              <a:t>Visualization </a:t>
            </a:r>
            <a:r>
              <a:rPr lang="en" dirty="0"/>
              <a:t>(Categorical and Numerical Variables; Barplot &amp; Boxplot) 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Create Dummy Variables (for analyzing categorical variables) </a:t>
            </a:r>
          </a:p>
          <a:p>
            <a:pPr marL="457200" lvl="0" indent="-342900" rtl="0">
              <a:spcBef>
                <a:spcPts val="0"/>
              </a:spcBef>
              <a:buSzPts val="1800"/>
              <a:buChar char="-"/>
            </a:pPr>
            <a:r>
              <a:rPr lang="en" dirty="0"/>
              <a:t>Feature Selection - Recursive Feature Elimination (RFE)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0955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/>
              <a:t>Before Data Cleaning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875" y="1004301"/>
            <a:ext cx="8354250" cy="35645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1700" y="20955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dirty="0"/>
              <a:t>After Data Cleaning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6"/>
            <a:ext cx="8520600" cy="355219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11700" y="20955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dirty="0" smtClean="0"/>
              <a:t>Visualization </a:t>
            </a:r>
            <a:endParaRPr lang="en" dirty="0"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11700" y="971550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ts val="1800"/>
              <a:buChar char="-"/>
            </a:pPr>
            <a:r>
              <a:rPr lang="en" dirty="0"/>
              <a:t>Plot for visualising default on payment trend 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0777" y="1504951"/>
            <a:ext cx="4162425" cy="31337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11700" y="20955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dirty="0" smtClean="0"/>
              <a:t>Visualization </a:t>
            </a:r>
            <a:endParaRPr lang="en" dirty="0"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11700" y="971550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ts val="1800"/>
              <a:buChar char="-"/>
            </a:pPr>
            <a:r>
              <a:rPr lang="en" dirty="0"/>
              <a:t>Boxplot for visualising how age affects on default payment </a:t>
            </a:r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4077" y="1581150"/>
            <a:ext cx="4695825" cy="3276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362</Words>
  <Application>Microsoft Office PowerPoint</Application>
  <PresentationFormat>On-screen Show (16:9)</PresentationFormat>
  <Paragraphs>68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Analysis  of  Bank Loan Data</vt:lpstr>
      <vt:lpstr>Motivations</vt:lpstr>
      <vt:lpstr>Questions</vt:lpstr>
      <vt:lpstr>Data</vt:lpstr>
      <vt:lpstr>Approach</vt:lpstr>
      <vt:lpstr>Before Data Cleaning</vt:lpstr>
      <vt:lpstr>After Data Cleaning</vt:lpstr>
      <vt:lpstr>Visualization </vt:lpstr>
      <vt:lpstr>Visualization </vt:lpstr>
      <vt:lpstr>Modeling</vt:lpstr>
      <vt:lpstr>Modeling</vt:lpstr>
      <vt:lpstr>Modeling</vt:lpstr>
      <vt:lpstr>Validation</vt:lpstr>
      <vt:lpstr>Result</vt:lpstr>
      <vt:lpstr>Result</vt:lpstr>
      <vt:lpstr>Result</vt:lpstr>
      <vt:lpstr>Result</vt:lpstr>
      <vt:lpstr>Future Works</vt:lpstr>
      <vt:lpstr>No Implementation of Details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 of  Bank Loan Data</dc:title>
  <cp:lastModifiedBy>Monir</cp:lastModifiedBy>
  <cp:revision>5</cp:revision>
  <dcterms:modified xsi:type="dcterms:W3CDTF">2018-05-06T02:47:45Z</dcterms:modified>
</cp:coreProperties>
</file>