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4660"/>
  </p:normalViewPr>
  <p:slideViewPr>
    <p:cSldViewPr snapToGrid="0">
      <p:cViewPr>
        <p:scale>
          <a:sx n="40" d="100"/>
          <a:sy n="40" d="100"/>
        </p:scale>
        <p:origin x="30" y="-2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76288-1D0D-4B5E-81C6-6710B23D33E9}"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145533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76288-1D0D-4B5E-81C6-6710B23D33E9}"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384896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76288-1D0D-4B5E-81C6-6710B23D33E9}"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3557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76288-1D0D-4B5E-81C6-6710B23D33E9}"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403030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76288-1D0D-4B5E-81C6-6710B23D33E9}"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111265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76288-1D0D-4B5E-81C6-6710B23D33E9}"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14287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76288-1D0D-4B5E-81C6-6710B23D33E9}"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358025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76288-1D0D-4B5E-81C6-6710B23D33E9}"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100553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76288-1D0D-4B5E-81C6-6710B23D33E9}"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183270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F476288-1D0D-4B5E-81C6-6710B23D33E9}"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405282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4F476288-1D0D-4B5E-81C6-6710B23D33E9}"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C43FF-540B-40F1-9D98-D9B1A3DF26D3}" type="slidenum">
              <a:rPr lang="en-US" smtClean="0"/>
              <a:t>‹#›</a:t>
            </a:fld>
            <a:endParaRPr lang="en-US"/>
          </a:p>
        </p:txBody>
      </p:sp>
    </p:spTree>
    <p:extLst>
      <p:ext uri="{BB962C8B-B14F-4D97-AF65-F5344CB8AC3E}">
        <p14:creationId xmlns:p14="http://schemas.microsoft.com/office/powerpoint/2010/main" val="399359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4F476288-1D0D-4B5E-81C6-6710B23D33E9}" type="datetimeFigureOut">
              <a:rPr lang="en-US" smtClean="0"/>
              <a:t>11/12/2023</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5C9C43FF-540B-40F1-9D98-D9B1A3DF26D3}" type="slidenum">
              <a:rPr lang="en-US" smtClean="0"/>
              <a:t>‹#›</a:t>
            </a:fld>
            <a:endParaRPr lang="en-US"/>
          </a:p>
        </p:txBody>
      </p:sp>
    </p:spTree>
    <p:extLst>
      <p:ext uri="{BB962C8B-B14F-4D97-AF65-F5344CB8AC3E}">
        <p14:creationId xmlns:p14="http://schemas.microsoft.com/office/powerpoint/2010/main" val="3898494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287A-68E5-DA42-C2EB-76E79BD1D407}"/>
              </a:ext>
            </a:extLst>
          </p:cNvPr>
          <p:cNvSpPr>
            <a:spLocks noGrp="1"/>
          </p:cNvSpPr>
          <p:nvPr>
            <p:ph type="ctrTitle"/>
          </p:nvPr>
        </p:nvSpPr>
        <p:spPr>
          <a:xfrm>
            <a:off x="0" y="-1"/>
            <a:ext cx="42803763" cy="5220357"/>
          </a:xfrm>
          <a:solidFill>
            <a:schemeClr val="accent5">
              <a:lumMod val="50000"/>
            </a:schemeClr>
          </a:solidFill>
          <a:ln w="12700">
            <a:solidFill>
              <a:schemeClr val="accent1"/>
            </a:solidFill>
          </a:ln>
        </p:spPr>
        <p:txBody>
          <a:bodyPr anchor="ctr">
            <a:normAutofit/>
          </a:bodyPr>
          <a:lstStyle/>
          <a:p>
            <a:pPr>
              <a:lnSpc>
                <a:spcPct val="150000"/>
              </a:lnSpc>
            </a:pPr>
            <a:r>
              <a:rPr lang="en-US" sz="6000" b="1" dirty="0">
                <a:solidFill>
                  <a:schemeClr val="bg1"/>
                </a:solidFill>
                <a:latin typeface="Times New Roman" panose="02020603050405020304" pitchFamily="18" charset="0"/>
                <a:cs typeface="Times New Roman" panose="02020603050405020304" pitchFamily="18" charset="0"/>
              </a:rPr>
              <a:t>Human Activity Recognition Using Multiple Learning &amp; XAI Techniques From Wearable Sensor Data</a:t>
            </a:r>
            <a:br>
              <a:rPr lang="en-US" sz="5200" b="1" dirty="0">
                <a:solidFill>
                  <a:schemeClr val="bg1"/>
                </a:solidFill>
                <a:latin typeface="Times New Roman" panose="02020603050405020304" pitchFamily="18" charset="0"/>
                <a:cs typeface="Times New Roman" panose="02020603050405020304" pitchFamily="18" charset="0"/>
              </a:rPr>
            </a:br>
            <a:r>
              <a:rPr lang="sv-SE" sz="4800" b="1" dirty="0">
                <a:solidFill>
                  <a:schemeClr val="bg1"/>
                </a:solidFill>
                <a:latin typeface="Times New Roman" panose="02020603050405020304" pitchFamily="18" charset="0"/>
                <a:cs typeface="Times New Roman" panose="02020603050405020304" pitchFamily="18" charset="0"/>
              </a:rPr>
              <a:t>Md Shihab Reza,  Monirul Islam Mahmud  &amp; Hafeza Akter </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Department of  ECE,  North South University.</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Supervisor:  Mr. Intisar </a:t>
            </a:r>
            <a:r>
              <a:rPr lang="en-US" sz="4800" b="1" dirty="0" err="1">
                <a:solidFill>
                  <a:schemeClr val="bg1"/>
                </a:solidFill>
                <a:latin typeface="Times New Roman" panose="02020603050405020304" pitchFamily="18" charset="0"/>
                <a:cs typeface="Times New Roman" panose="02020603050405020304" pitchFamily="18" charset="0"/>
              </a:rPr>
              <a:t>Tahmid</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Naheen</a:t>
            </a:r>
            <a:r>
              <a:rPr lang="en-US" sz="4800" b="1" dirty="0">
                <a:solidFill>
                  <a:schemeClr val="bg1"/>
                </a:solidFill>
                <a:latin typeface="Times New Roman" panose="02020603050405020304" pitchFamily="18" charset="0"/>
                <a:cs typeface="Times New Roman" panose="02020603050405020304" pitchFamily="18" charset="0"/>
              </a:rPr>
              <a:t> </a:t>
            </a:r>
          </a:p>
        </p:txBody>
      </p:sp>
      <p:pic>
        <p:nvPicPr>
          <p:cNvPr id="1028" name="Picture 4" descr="The Shuttle guide to life at NSU.">
            <a:extLst>
              <a:ext uri="{FF2B5EF4-FFF2-40B4-BE49-F238E27FC236}">
                <a16:creationId xmlns:a16="http://schemas.microsoft.com/office/drawing/2014/main" id="{B5AADCC7-F1D7-F112-1FAB-477F3521B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220356" cy="52203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EA8B033-2729-F2E9-B708-9C6F71C12C77}"/>
              </a:ext>
            </a:extLst>
          </p:cNvPr>
          <p:cNvSpPr/>
          <p:nvPr/>
        </p:nvSpPr>
        <p:spPr>
          <a:xfrm>
            <a:off x="474663" y="5555456"/>
            <a:ext cx="14264640" cy="7777086"/>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14" name="TextBox 13">
            <a:extLst>
              <a:ext uri="{FF2B5EF4-FFF2-40B4-BE49-F238E27FC236}">
                <a16:creationId xmlns:a16="http://schemas.microsoft.com/office/drawing/2014/main" id="{9575C9E5-77D6-4205-E4B4-F57F88046574}"/>
              </a:ext>
            </a:extLst>
          </p:cNvPr>
          <p:cNvSpPr txBox="1"/>
          <p:nvPr/>
        </p:nvSpPr>
        <p:spPr>
          <a:xfrm>
            <a:off x="474663" y="5555454"/>
            <a:ext cx="14264640"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Abstract</a:t>
            </a:r>
          </a:p>
        </p:txBody>
      </p:sp>
      <p:sp>
        <p:nvSpPr>
          <p:cNvPr id="15" name="TextBox 14">
            <a:extLst>
              <a:ext uri="{FF2B5EF4-FFF2-40B4-BE49-F238E27FC236}">
                <a16:creationId xmlns:a16="http://schemas.microsoft.com/office/drawing/2014/main" id="{52C47E7F-998F-CB35-DD3C-6C835CF29F21}"/>
              </a:ext>
            </a:extLst>
          </p:cNvPr>
          <p:cNvSpPr txBox="1"/>
          <p:nvPr/>
        </p:nvSpPr>
        <p:spPr>
          <a:xfrm>
            <a:off x="1161938" y="6776901"/>
            <a:ext cx="12890090" cy="6555641"/>
          </a:xfrm>
          <a:prstGeom prst="rect">
            <a:avLst/>
          </a:prstGeom>
          <a:noFill/>
        </p:spPr>
        <p:txBody>
          <a:bodyPr wrap="square" rtlCol="0">
            <a:spAutoFit/>
          </a:bodyPr>
          <a:lstStyle/>
          <a:p>
            <a:pPr algn="just"/>
            <a:r>
              <a:rPr lang="en-US" sz="3000" dirty="0">
                <a:solidFill>
                  <a:schemeClr val="tx1">
                    <a:lumMod val="95000"/>
                    <a:lumOff val="5000"/>
                  </a:schemeClr>
                </a:solidFill>
              </a:rPr>
              <a:t>We emphasize the critical need for elder patient monitoring, considering the global shortage of nurses. Implementing HAR systems holds the potential to significantly improve elder patient care, addressing this pressing issue. </a:t>
            </a:r>
          </a:p>
          <a:p>
            <a:pPr algn="just"/>
            <a:endParaRPr lang="en-US" sz="3000" dirty="0">
              <a:solidFill>
                <a:schemeClr val="tx1">
                  <a:lumMod val="95000"/>
                  <a:lumOff val="5000"/>
                </a:schemeClr>
              </a:solidFill>
            </a:endParaRPr>
          </a:p>
          <a:p>
            <a:pPr algn="just"/>
            <a:r>
              <a:rPr lang="en-US" sz="3000" dirty="0">
                <a:solidFill>
                  <a:schemeClr val="tx1">
                    <a:lumMod val="95000"/>
                    <a:lumOff val="5000"/>
                  </a:schemeClr>
                </a:solidFill>
              </a:rPr>
              <a:t>Our study focuses on Human Activity Recognition (HAR) using accelerometer and gyroscope data. We explore various techniques including machine learning, deep learning, Federated Learning, and Explainable AI, achieving high accuracies of 85% for Random Forest and 82% for our top-performing deep learning model ANN. By employing SHAP values and LIME, we interpret model decisions effectively.</a:t>
            </a:r>
          </a:p>
          <a:p>
            <a:pPr algn="just"/>
            <a:endParaRPr lang="en-US" sz="3000" dirty="0">
              <a:solidFill>
                <a:schemeClr val="tx1">
                  <a:lumMod val="95000"/>
                  <a:lumOff val="5000"/>
                </a:schemeClr>
              </a:solidFill>
            </a:endParaRPr>
          </a:p>
          <a:p>
            <a:pPr algn="just"/>
            <a:r>
              <a:rPr lang="en-US" sz="3000" dirty="0">
                <a:solidFill>
                  <a:schemeClr val="tx1">
                    <a:lumMod val="95000"/>
                    <a:lumOff val="5000"/>
                  </a:schemeClr>
                </a:solidFill>
              </a:rPr>
              <a:t>Furthermore, our exploration of Federated Learning, with a 72% accuracy for the global model, underscores the collaborative approach's efficacy in enhancing elder patient care.</a:t>
            </a:r>
          </a:p>
          <a:p>
            <a:pPr algn="just"/>
            <a:endParaRPr lang="en-US" sz="3000" dirty="0"/>
          </a:p>
        </p:txBody>
      </p:sp>
      <p:sp>
        <p:nvSpPr>
          <p:cNvPr id="16" name="Rectangle: Rounded Corners 15">
            <a:extLst>
              <a:ext uri="{FF2B5EF4-FFF2-40B4-BE49-F238E27FC236}">
                <a16:creationId xmlns:a16="http://schemas.microsoft.com/office/drawing/2014/main" id="{19DAA8D3-8D72-EBA2-31B3-CBC1C3AC0607}"/>
              </a:ext>
            </a:extLst>
          </p:cNvPr>
          <p:cNvSpPr/>
          <p:nvPr/>
        </p:nvSpPr>
        <p:spPr>
          <a:xfrm>
            <a:off x="474663" y="13676828"/>
            <a:ext cx="14264640" cy="7777086"/>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17" name="TextBox 16">
            <a:extLst>
              <a:ext uri="{FF2B5EF4-FFF2-40B4-BE49-F238E27FC236}">
                <a16:creationId xmlns:a16="http://schemas.microsoft.com/office/drawing/2014/main" id="{21408997-4B63-721D-F5AF-48316C29DC3B}"/>
              </a:ext>
            </a:extLst>
          </p:cNvPr>
          <p:cNvSpPr txBox="1"/>
          <p:nvPr/>
        </p:nvSpPr>
        <p:spPr>
          <a:xfrm>
            <a:off x="474663" y="13676826"/>
            <a:ext cx="14264640"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Dataset &amp; Features </a:t>
            </a:r>
          </a:p>
        </p:txBody>
      </p:sp>
      <p:sp>
        <p:nvSpPr>
          <p:cNvPr id="18" name="TextBox 17">
            <a:extLst>
              <a:ext uri="{FF2B5EF4-FFF2-40B4-BE49-F238E27FC236}">
                <a16:creationId xmlns:a16="http://schemas.microsoft.com/office/drawing/2014/main" id="{B76D74E5-4C93-BF46-628D-8BEA34A2D5B3}"/>
              </a:ext>
            </a:extLst>
          </p:cNvPr>
          <p:cNvSpPr txBox="1"/>
          <p:nvPr/>
        </p:nvSpPr>
        <p:spPr>
          <a:xfrm>
            <a:off x="971779" y="19035061"/>
            <a:ext cx="13169134"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Our dataset comprises </a:t>
            </a:r>
            <a:r>
              <a:rPr lang="en-US" sz="2800" b="1" dirty="0">
                <a:latin typeface="Times New Roman" panose="02020603050405020304" pitchFamily="18" charset="0"/>
                <a:cs typeface="Times New Roman" panose="02020603050405020304" pitchFamily="18" charset="0"/>
              </a:rPr>
              <a:t>72,000</a:t>
            </a:r>
            <a:r>
              <a:rPr lang="en-US" sz="2800" dirty="0">
                <a:latin typeface="Times New Roman" panose="02020603050405020304" pitchFamily="18" charset="0"/>
                <a:cs typeface="Times New Roman" panose="02020603050405020304" pitchFamily="18" charset="0"/>
              </a:rPr>
              <a:t> entries, collected from </a:t>
            </a:r>
            <a:r>
              <a:rPr lang="en-US" sz="2800" b="1" dirty="0">
                <a:latin typeface="Times New Roman" panose="02020603050405020304" pitchFamily="18" charset="0"/>
                <a:cs typeface="Times New Roman" panose="02020603050405020304" pitchFamily="18" charset="0"/>
              </a:rPr>
              <a:t>Japan</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It captures 3D Accelerometer and Gyroscope data from 6 individuals performing 	activities like walking, speaking, and eating.</a:t>
            </a:r>
          </a:p>
          <a:p>
            <a:pPr algn="just"/>
            <a:r>
              <a:rPr lang="en-US" sz="2800" dirty="0">
                <a:latin typeface="Times New Roman" panose="02020603050405020304" pitchFamily="18" charset="0"/>
                <a:cs typeface="Times New Roman" panose="02020603050405020304" pitchFamily="18" charset="0"/>
              </a:rPr>
              <a:t>•	Key features include Time, Acceleration (</a:t>
            </a:r>
            <a:r>
              <a:rPr lang="en-US" sz="2800" dirty="0" err="1">
                <a:latin typeface="Times New Roman" panose="02020603050405020304" pitchFamily="18" charset="0"/>
                <a:cs typeface="Times New Roman" panose="02020603050405020304" pitchFamily="18" charset="0"/>
              </a:rPr>
              <a:t>Acc_x</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Acc_y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Acc_z</a:t>
            </a:r>
            <a:r>
              <a:rPr lang="en-US" sz="2800" dirty="0">
                <a:latin typeface="Times New Roman" panose="02020603050405020304" pitchFamily="18" charset="0"/>
                <a:cs typeface="Times New Roman" panose="02020603050405020304" pitchFamily="18" charset="0"/>
              </a:rPr>
              <a:t>), Gyroscope (</a:t>
            </a:r>
            <a:r>
              <a:rPr lang="en-US" sz="2800" dirty="0" err="1">
                <a:latin typeface="Times New Roman" panose="02020603050405020304" pitchFamily="18" charset="0"/>
                <a:cs typeface="Times New Roman" panose="02020603050405020304" pitchFamily="18" charset="0"/>
              </a:rPr>
              <a:t>Gry_x</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Gry_y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Gry_Z</a:t>
            </a:r>
            <a:r>
              <a:rPr lang="en-US" sz="2800" dirty="0">
                <a:latin typeface="Times New Roman" panose="02020603050405020304" pitchFamily="18" charset="0"/>
                <a:cs typeface="Times New Roman" panose="02020603050405020304" pitchFamily="18" charset="0"/>
              </a:rPr>
              <a:t>), Person, and Activity Class.</a:t>
            </a:r>
          </a:p>
        </p:txBody>
      </p:sp>
      <p:pic>
        <p:nvPicPr>
          <p:cNvPr id="19" name="Picture 18">
            <a:extLst>
              <a:ext uri="{FF2B5EF4-FFF2-40B4-BE49-F238E27FC236}">
                <a16:creationId xmlns:a16="http://schemas.microsoft.com/office/drawing/2014/main" id="{27D350D2-D32F-44B3-572A-A6A1B23E437E}"/>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824566" y="14680844"/>
            <a:ext cx="6492240" cy="4315968"/>
          </a:xfrm>
          <a:prstGeom prst="rect">
            <a:avLst/>
          </a:prstGeom>
          <a:noFill/>
          <a:ln>
            <a:noFill/>
          </a:ln>
        </p:spPr>
      </p:pic>
      <p:pic>
        <p:nvPicPr>
          <p:cNvPr id="20" name="Picture 19">
            <a:extLst>
              <a:ext uri="{FF2B5EF4-FFF2-40B4-BE49-F238E27FC236}">
                <a16:creationId xmlns:a16="http://schemas.microsoft.com/office/drawing/2014/main" id="{D754BC18-A15F-502D-2047-BC8551ABDF21}"/>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666707" y="14721422"/>
            <a:ext cx="6492240" cy="4297680"/>
          </a:xfrm>
          <a:prstGeom prst="rect">
            <a:avLst/>
          </a:prstGeom>
          <a:noFill/>
          <a:ln>
            <a:noFill/>
          </a:ln>
        </p:spPr>
      </p:pic>
      <p:sp>
        <p:nvSpPr>
          <p:cNvPr id="21" name="Rectangle: Rounded Corners 20">
            <a:extLst>
              <a:ext uri="{FF2B5EF4-FFF2-40B4-BE49-F238E27FC236}">
                <a16:creationId xmlns:a16="http://schemas.microsoft.com/office/drawing/2014/main" id="{9957368D-A12D-6EA8-C426-0866B55F944C}"/>
              </a:ext>
            </a:extLst>
          </p:cNvPr>
          <p:cNvSpPr/>
          <p:nvPr/>
        </p:nvSpPr>
        <p:spPr>
          <a:xfrm>
            <a:off x="474663" y="21913737"/>
            <a:ext cx="14264640" cy="7777086"/>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22" name="TextBox 21">
            <a:extLst>
              <a:ext uri="{FF2B5EF4-FFF2-40B4-BE49-F238E27FC236}">
                <a16:creationId xmlns:a16="http://schemas.microsoft.com/office/drawing/2014/main" id="{65041037-B994-26BC-02E7-1354B2249055}"/>
              </a:ext>
            </a:extLst>
          </p:cNvPr>
          <p:cNvSpPr txBox="1"/>
          <p:nvPr/>
        </p:nvSpPr>
        <p:spPr>
          <a:xfrm>
            <a:off x="474663" y="21913735"/>
            <a:ext cx="14264640"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Methodology</a:t>
            </a:r>
          </a:p>
        </p:txBody>
      </p:sp>
      <p:sp>
        <p:nvSpPr>
          <p:cNvPr id="27" name="Rectangle: Rounded Corners 26">
            <a:extLst>
              <a:ext uri="{FF2B5EF4-FFF2-40B4-BE49-F238E27FC236}">
                <a16:creationId xmlns:a16="http://schemas.microsoft.com/office/drawing/2014/main" id="{1829EAF7-61CD-95E5-2279-06B3852855F9}"/>
              </a:ext>
            </a:extLst>
          </p:cNvPr>
          <p:cNvSpPr/>
          <p:nvPr/>
        </p:nvSpPr>
        <p:spPr>
          <a:xfrm>
            <a:off x="15264610" y="5555456"/>
            <a:ext cx="14264640" cy="7777086"/>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pic>
        <p:nvPicPr>
          <p:cNvPr id="25" name="Picture 2" descr="A Systematic Review Of Smartphone-based Human Activity Recognition Methods  For Health Research Npj Digital Medicine | chegos.pl">
            <a:extLst>
              <a:ext uri="{FF2B5EF4-FFF2-40B4-BE49-F238E27FC236}">
                <a16:creationId xmlns:a16="http://schemas.microsoft.com/office/drawing/2014/main" id="{12226CEA-C3DF-A38B-C7E6-2DF4D33A9334}"/>
              </a:ext>
            </a:extLst>
          </p:cNvPr>
          <p:cNvPicPr>
            <a:picLocks noChangeArrowheads="1"/>
          </p:cNvPicPr>
          <p:nvPr/>
        </p:nvPicPr>
        <p:blipFill rotWithShape="1">
          <a:blip r:embed="rId5">
            <a:extLst>
              <a:ext uri="{28A0092B-C50C-407E-A947-70E740481C1C}">
                <a14:useLocalDpi xmlns:a14="http://schemas.microsoft.com/office/drawing/2010/main" val="0"/>
              </a:ext>
            </a:extLst>
          </a:blip>
          <a:srcRect b="4626"/>
          <a:stretch/>
        </p:blipFill>
        <p:spPr bwMode="auto">
          <a:xfrm>
            <a:off x="15403025" y="7388200"/>
            <a:ext cx="6492240" cy="4116292"/>
          </a:xfrm>
          <a:prstGeom prst="rect">
            <a:avLst/>
          </a:prstGeom>
          <a:noFill/>
          <a:extLst>
            <a:ext uri="{909E8E84-426E-40DD-AFC4-6F175D3DCCD1}">
              <a14:hiddenFill xmlns:a14="http://schemas.microsoft.com/office/drawing/2010/main">
                <a:solidFill>
                  <a:srgbClr val="FFFFFF"/>
                </a:solidFill>
              </a14:hiddenFill>
            </a:ext>
          </a:extLst>
        </p:spPr>
      </p:pic>
      <p:pic>
        <p:nvPicPr>
          <p:cNvPr id="28" name="Content Placeholder 3">
            <a:extLst>
              <a:ext uri="{FF2B5EF4-FFF2-40B4-BE49-F238E27FC236}">
                <a16:creationId xmlns:a16="http://schemas.microsoft.com/office/drawing/2014/main" id="{BA306B52-E637-821E-B500-CABD41CF4FFB}"/>
              </a:ext>
            </a:extLst>
          </p:cNvPr>
          <p:cNvPicPr>
            <a:picLocks noChangeAspect="1"/>
          </p:cNvPicPr>
          <p:nvPr/>
        </p:nvPicPr>
        <p:blipFill>
          <a:blip r:embed="rId6"/>
          <a:stretch>
            <a:fillRect/>
          </a:stretch>
        </p:blipFill>
        <p:spPr>
          <a:xfrm>
            <a:off x="2255934" y="23085797"/>
            <a:ext cx="10821546" cy="6605025"/>
          </a:xfrm>
          <a:prstGeom prst="rect">
            <a:avLst/>
          </a:prstGeom>
        </p:spPr>
      </p:pic>
      <p:sp>
        <p:nvSpPr>
          <p:cNvPr id="31" name="Rectangle: Rounded Corners 30">
            <a:extLst>
              <a:ext uri="{FF2B5EF4-FFF2-40B4-BE49-F238E27FC236}">
                <a16:creationId xmlns:a16="http://schemas.microsoft.com/office/drawing/2014/main" id="{DC65C678-585D-0879-E55A-7AA277E7C864}"/>
              </a:ext>
            </a:extLst>
          </p:cNvPr>
          <p:cNvSpPr/>
          <p:nvPr/>
        </p:nvSpPr>
        <p:spPr>
          <a:xfrm>
            <a:off x="15264610" y="13676827"/>
            <a:ext cx="14264640" cy="16013995"/>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32" name="TextBox 31">
            <a:extLst>
              <a:ext uri="{FF2B5EF4-FFF2-40B4-BE49-F238E27FC236}">
                <a16:creationId xmlns:a16="http://schemas.microsoft.com/office/drawing/2014/main" id="{EA17A0D7-F774-33D3-FC28-9ABAC1C74B43}"/>
              </a:ext>
            </a:extLst>
          </p:cNvPr>
          <p:cNvSpPr txBox="1"/>
          <p:nvPr/>
        </p:nvSpPr>
        <p:spPr>
          <a:xfrm>
            <a:off x="15264610" y="13676826"/>
            <a:ext cx="14264640"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Result Analysis</a:t>
            </a:r>
          </a:p>
        </p:txBody>
      </p:sp>
      <p:sp>
        <p:nvSpPr>
          <p:cNvPr id="33" name="Rectangle: Rounded Corners 32">
            <a:extLst>
              <a:ext uri="{FF2B5EF4-FFF2-40B4-BE49-F238E27FC236}">
                <a16:creationId xmlns:a16="http://schemas.microsoft.com/office/drawing/2014/main" id="{7468109E-4C94-7330-FDD2-DAF8335F9B95}"/>
              </a:ext>
            </a:extLst>
          </p:cNvPr>
          <p:cNvSpPr/>
          <p:nvPr/>
        </p:nvSpPr>
        <p:spPr>
          <a:xfrm>
            <a:off x="30054557" y="5555456"/>
            <a:ext cx="12274543" cy="6744699"/>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pic>
        <p:nvPicPr>
          <p:cNvPr id="34" name="Picture 2">
            <a:extLst>
              <a:ext uri="{FF2B5EF4-FFF2-40B4-BE49-F238E27FC236}">
                <a16:creationId xmlns:a16="http://schemas.microsoft.com/office/drawing/2014/main" id="{7776C7C1-FABA-F666-1478-CBDCD10146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26876" y="14824387"/>
            <a:ext cx="10340261" cy="486641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C680266-7342-66DA-D22E-52D05138BDE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5967" y="25183380"/>
            <a:ext cx="6245185" cy="429768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99B68C37-41A7-ED85-CE46-E237D526446F}"/>
              </a:ext>
            </a:extLst>
          </p:cNvPr>
          <p:cNvPicPr>
            <a:picLocks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5316704" y="20052490"/>
            <a:ext cx="6492240" cy="474573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E4BF38EC-FE02-E39B-83B1-E4ABD67D86B1}"/>
              </a:ext>
            </a:extLst>
          </p:cNvPr>
          <p:cNvSpPr txBox="1"/>
          <p:nvPr/>
        </p:nvSpPr>
        <p:spPr>
          <a:xfrm>
            <a:off x="21488727" y="19846067"/>
            <a:ext cx="7591960" cy="4278094"/>
          </a:xfrm>
          <a:prstGeom prst="rect">
            <a:avLst/>
          </a:prstGeom>
          <a:noFill/>
        </p:spPr>
        <p:txBody>
          <a:bodyPr wrap="square" rtlCol="0">
            <a:spAutoFit/>
          </a:bodyPr>
          <a:lstStyle/>
          <a:p>
            <a:pPr marL="457200" indent="-457200" algn="just" rtl="0" fontAlgn="base">
              <a:spcBef>
                <a:spcPts val="1200"/>
              </a:spcBef>
              <a:spcAft>
                <a:spcPts val="120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Random Forest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achieved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85%</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accuracy, making it the top-performing machine learning model. Artificial Neural Network (ANN) Attained 82% Accuracy, establishing it as the best performing deep learning model.</a:t>
            </a:r>
          </a:p>
          <a:p>
            <a:pPr marL="457200" indent="-457200" algn="just"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XAI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SHAP</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Technique identified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ACC_X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as the most important feature in the random forest, reinforcing its significance in model interpretability for machine learning.</a:t>
            </a:r>
          </a:p>
        </p:txBody>
      </p:sp>
      <p:sp>
        <p:nvSpPr>
          <p:cNvPr id="40" name="TextBox 39">
            <a:extLst>
              <a:ext uri="{FF2B5EF4-FFF2-40B4-BE49-F238E27FC236}">
                <a16:creationId xmlns:a16="http://schemas.microsoft.com/office/drawing/2014/main" id="{E8FC2B2E-89C4-695F-841D-8EB9C9FECD85}"/>
              </a:ext>
            </a:extLst>
          </p:cNvPr>
          <p:cNvSpPr txBox="1"/>
          <p:nvPr/>
        </p:nvSpPr>
        <p:spPr>
          <a:xfrm>
            <a:off x="30780099" y="6273663"/>
            <a:ext cx="10823455" cy="954107"/>
          </a:xfrm>
          <a:prstGeom prst="rect">
            <a:avLst/>
          </a:prstGeom>
          <a:noFill/>
        </p:spPr>
        <p:txBody>
          <a:bodyPr wrap="square" rtlCol="0">
            <a:spAutoFit/>
          </a:bodyPr>
          <a:lstStyle/>
          <a:p>
            <a:pPr marL="457200" indent="-457200" algn="just" rtl="0" fontAlgn="base">
              <a:spcBef>
                <a:spcPts val="1200"/>
              </a:spcBef>
              <a:spcAft>
                <a:spcPts val="120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Federated Learning</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yielded a combined Global Model with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72%</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accuracy with 3 clients, showcasing effective collaborative learning.</a:t>
            </a:r>
          </a:p>
        </p:txBody>
      </p:sp>
      <p:pic>
        <p:nvPicPr>
          <p:cNvPr id="41" name="Picture 2">
            <a:extLst>
              <a:ext uri="{FF2B5EF4-FFF2-40B4-BE49-F238E27FC236}">
                <a16:creationId xmlns:a16="http://schemas.microsoft.com/office/drawing/2014/main" id="{7EF3B8A1-DD54-6E49-3E13-5EB5560485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77100" y="7384908"/>
            <a:ext cx="6120428" cy="4915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a:extLst>
              <a:ext uri="{FF2B5EF4-FFF2-40B4-BE49-F238E27FC236}">
                <a16:creationId xmlns:a16="http://schemas.microsoft.com/office/drawing/2014/main" id="{C6CE843F-0F64-927B-67D8-73FF08D60B79}"/>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22039" y="7542273"/>
            <a:ext cx="6033182" cy="451713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Rounded Corners 42">
            <a:extLst>
              <a:ext uri="{FF2B5EF4-FFF2-40B4-BE49-F238E27FC236}">
                <a16:creationId xmlns:a16="http://schemas.microsoft.com/office/drawing/2014/main" id="{811AE28A-444D-425E-27A6-A6C0478F3106}"/>
              </a:ext>
            </a:extLst>
          </p:cNvPr>
          <p:cNvSpPr/>
          <p:nvPr/>
        </p:nvSpPr>
        <p:spPr>
          <a:xfrm>
            <a:off x="30077100" y="12627038"/>
            <a:ext cx="12274543" cy="7430768"/>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44" name="TextBox 43">
            <a:extLst>
              <a:ext uri="{FF2B5EF4-FFF2-40B4-BE49-F238E27FC236}">
                <a16:creationId xmlns:a16="http://schemas.microsoft.com/office/drawing/2014/main" id="{6F5A28E4-197B-F432-CFF8-EE87E38FC7A7}"/>
              </a:ext>
            </a:extLst>
          </p:cNvPr>
          <p:cNvSpPr txBox="1"/>
          <p:nvPr/>
        </p:nvSpPr>
        <p:spPr>
          <a:xfrm>
            <a:off x="30077100" y="12627037"/>
            <a:ext cx="12274543"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Proposed Mobile App</a:t>
            </a:r>
          </a:p>
        </p:txBody>
      </p:sp>
      <p:sp>
        <p:nvSpPr>
          <p:cNvPr id="46" name="Rectangle: Rounded Corners 45">
            <a:extLst>
              <a:ext uri="{FF2B5EF4-FFF2-40B4-BE49-F238E27FC236}">
                <a16:creationId xmlns:a16="http://schemas.microsoft.com/office/drawing/2014/main" id="{673BCC35-9898-8C23-7E8D-9E267202E22E}"/>
              </a:ext>
            </a:extLst>
          </p:cNvPr>
          <p:cNvSpPr/>
          <p:nvPr/>
        </p:nvSpPr>
        <p:spPr>
          <a:xfrm>
            <a:off x="30077100" y="20575569"/>
            <a:ext cx="12274543" cy="9037153"/>
          </a:xfrm>
          <a:prstGeom prst="roundRect">
            <a:avLst>
              <a:gd name="adj" fmla="val 432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ndParaRPr>
          </a:p>
        </p:txBody>
      </p:sp>
      <p:sp>
        <p:nvSpPr>
          <p:cNvPr id="47" name="TextBox 46">
            <a:extLst>
              <a:ext uri="{FF2B5EF4-FFF2-40B4-BE49-F238E27FC236}">
                <a16:creationId xmlns:a16="http://schemas.microsoft.com/office/drawing/2014/main" id="{2004B627-EA1D-A759-BA0E-A216F692F55D}"/>
              </a:ext>
            </a:extLst>
          </p:cNvPr>
          <p:cNvSpPr txBox="1"/>
          <p:nvPr/>
        </p:nvSpPr>
        <p:spPr>
          <a:xfrm>
            <a:off x="30054553" y="20323723"/>
            <a:ext cx="12274543" cy="584775"/>
          </a:xfrm>
          <a:prstGeom prst="rect">
            <a:avLst/>
          </a:prstGeom>
          <a:solidFill>
            <a:schemeClr val="accent5">
              <a:lumMod val="75000"/>
            </a:schemeClr>
          </a:solidFill>
          <a:ln>
            <a:solidFill>
              <a:schemeClr val="accent5">
                <a:lumMod val="75000"/>
              </a:schemeClr>
            </a:solidFill>
          </a:ln>
          <a:effectLst>
            <a:reflection blurRad="6350" stA="50000" endA="300" endPos="55500" dist="50800" dir="5400000" sy="-100000" algn="bl" rotWithShape="0"/>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Conclusion &amp; Future Work</a:t>
            </a:r>
          </a:p>
        </p:txBody>
      </p:sp>
      <p:pic>
        <p:nvPicPr>
          <p:cNvPr id="51" name="Picture 50" descr="A screenshot of a sign up form&#10;&#10;Description automatically generated">
            <a:extLst>
              <a:ext uri="{FF2B5EF4-FFF2-40B4-BE49-F238E27FC236}">
                <a16:creationId xmlns:a16="http://schemas.microsoft.com/office/drawing/2014/main" id="{0083DEB3-8753-2F59-A65A-A6D9167867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54557" y="13676826"/>
            <a:ext cx="2825681" cy="6115063"/>
          </a:xfrm>
          <a:prstGeom prst="rect">
            <a:avLst/>
          </a:prstGeom>
        </p:spPr>
      </p:pic>
      <p:pic>
        <p:nvPicPr>
          <p:cNvPr id="53" name="Picture 52" descr="A screenshot of a phone&#10;&#10;Description automatically generated">
            <a:extLst>
              <a:ext uri="{FF2B5EF4-FFF2-40B4-BE49-F238E27FC236}">
                <a16:creationId xmlns:a16="http://schemas.microsoft.com/office/drawing/2014/main" id="{847D5707-369B-F13B-74C9-81E25DA64C7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957005" y="14327995"/>
            <a:ext cx="2469641" cy="5344557"/>
          </a:xfrm>
          <a:prstGeom prst="rect">
            <a:avLst/>
          </a:prstGeom>
        </p:spPr>
      </p:pic>
      <p:pic>
        <p:nvPicPr>
          <p:cNvPr id="55" name="Picture 54" descr="A screenshot of a phone and smart watch&#10;&#10;Description automatically generated">
            <a:extLst>
              <a:ext uri="{FF2B5EF4-FFF2-40B4-BE49-F238E27FC236}">
                <a16:creationId xmlns:a16="http://schemas.microsoft.com/office/drawing/2014/main" id="{458CE0FB-FEE7-4EA2-8319-0FD6161681E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368307" y="13942743"/>
            <a:ext cx="2825681" cy="6115063"/>
          </a:xfrm>
          <a:prstGeom prst="rect">
            <a:avLst/>
          </a:prstGeom>
        </p:spPr>
      </p:pic>
      <p:pic>
        <p:nvPicPr>
          <p:cNvPr id="59" name="Picture 58" descr="A screenshot of a phone&#10;&#10;Description automatically generated">
            <a:extLst>
              <a:ext uri="{FF2B5EF4-FFF2-40B4-BE49-F238E27FC236}">
                <a16:creationId xmlns:a16="http://schemas.microsoft.com/office/drawing/2014/main" id="{2F8F9681-B183-065E-DDC6-E236E21CF0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509647" y="14721422"/>
            <a:ext cx="2148509" cy="4344537"/>
          </a:xfrm>
          <a:prstGeom prst="rect">
            <a:avLst/>
          </a:prstGeom>
        </p:spPr>
      </p:pic>
      <p:pic>
        <p:nvPicPr>
          <p:cNvPr id="61" name="Picture 60" descr="A screenshot of a phone&#10;&#10;Description automatically generated">
            <a:extLst>
              <a:ext uri="{FF2B5EF4-FFF2-40B4-BE49-F238E27FC236}">
                <a16:creationId xmlns:a16="http://schemas.microsoft.com/office/drawing/2014/main" id="{B57ADB04-93A8-0BD2-BCF2-243D4D443CE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137236" y="14583894"/>
            <a:ext cx="2148509" cy="4652238"/>
          </a:xfrm>
          <a:prstGeom prst="rect">
            <a:avLst/>
          </a:prstGeom>
        </p:spPr>
      </p:pic>
      <p:sp>
        <p:nvSpPr>
          <p:cNvPr id="62" name="TextBox 61">
            <a:extLst>
              <a:ext uri="{FF2B5EF4-FFF2-40B4-BE49-F238E27FC236}">
                <a16:creationId xmlns:a16="http://schemas.microsoft.com/office/drawing/2014/main" id="{F2CFE7BB-E684-6CEF-69C4-99AAEB3B55DD}"/>
              </a:ext>
            </a:extLst>
          </p:cNvPr>
          <p:cNvSpPr txBox="1"/>
          <p:nvPr/>
        </p:nvSpPr>
        <p:spPr>
          <a:xfrm>
            <a:off x="30293186" y="21235380"/>
            <a:ext cx="11839551" cy="8187113"/>
          </a:xfrm>
          <a:prstGeom prst="rect">
            <a:avLst/>
          </a:prstGeom>
          <a:noFill/>
        </p:spPr>
        <p:txBody>
          <a:bodyPr wrap="square" rtlCol="0">
            <a:spAutoFit/>
          </a:bodyPr>
          <a:lstStyle/>
          <a:p>
            <a:pPr marR="0" lvl="0" algn="just">
              <a:lnSpc>
                <a:spcPct val="107000"/>
              </a:lnSpc>
              <a:spcBef>
                <a:spcPts val="0"/>
              </a:spcBef>
              <a:spcAft>
                <a:spcPts val="800"/>
              </a:spcAft>
              <a:buSzPts val="1000"/>
              <a:tabLst>
                <a:tab pos="457200" algn="l"/>
              </a:tabLs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457200" marR="0" lvl="0" indent="-457200" algn="just">
              <a:spcBef>
                <a:spcPts val="0"/>
              </a:spcBef>
              <a:spcAft>
                <a:spcPts val="800"/>
              </a:spcAft>
              <a:buSzPts val="1000"/>
              <a:buFont typeface="Arial" panose="020B0604020202020204" pitchFamily="34" charset="0"/>
              <a:buChar char="•"/>
              <a:tabLst>
                <a:tab pos="457200" algn="l"/>
              </a:tabLs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gn="just">
              <a:spcBef>
                <a:spcPts val="0"/>
              </a:spcBef>
              <a:spcAft>
                <a:spcPts val="800"/>
              </a:spcAft>
              <a:buSzPct val="42000"/>
              <a:buFont typeface="Arial" panose="020B0604020202020204" pitchFamily="34" charset="0"/>
              <a:buChar char="•"/>
              <a:tabLst>
                <a:tab pos="457200" algn="l"/>
              </a:tabLs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spcAft>
                <a:spcPts val="800"/>
              </a:spcAft>
              <a:buSzPct val="42000"/>
              <a:buFont typeface="Wingdings" panose="05000000000000000000" pitchFamily="2" charset="2"/>
              <a:buChar char="q"/>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Explored various machine learning and deep learning models for human activity recognition, with Random Forest and Artificial Neural Network (ANN) models demonstrating superior performance.</a:t>
            </a:r>
          </a:p>
          <a:p>
            <a:pPr marL="457200" indent="-457200" algn="just">
              <a:spcAft>
                <a:spcPts val="800"/>
              </a:spcAft>
              <a:buSzPct val="42000"/>
              <a:buFont typeface="Courier New" panose="02070309020205020404" pitchFamily="49" charset="0"/>
              <a:buChar char="o"/>
              <a:tabLst>
                <a:tab pos="457200" algn="l"/>
              </a:tabLs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ct val="42000"/>
              <a:buFont typeface="Wingdings" panose="05000000000000000000" pitchFamily="2" charset="2"/>
              <a:buChar char="q"/>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Showcased the transformative potential of Explainable AI and Federated Learning in enhancing elder patient monitoring, providing a pivotal contribution to the study's outcomes. </a:t>
            </a:r>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ts val="1000"/>
              <a:buFont typeface="Arial" panose="020B0604020202020204" pitchFamily="34" charset="0"/>
              <a:buChar char="•"/>
              <a:tabLst>
                <a:tab pos="457200" algn="l"/>
              </a:tabLs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SzPts val="1000"/>
              <a:tabLst>
                <a:tab pos="457200" algn="l"/>
              </a:tabLst>
            </a:pPr>
            <a:r>
              <a:rPr lang="en-US" sz="2800" b="1" kern="100" dirty="0">
                <a:latin typeface="Times New Roman" panose="02020603050405020304" pitchFamily="18" charset="0"/>
                <a:ea typeface="Calibri" panose="020F0502020204030204" pitchFamily="34" charset="0"/>
                <a:cs typeface="Times New Roman" panose="02020603050405020304" pitchFamily="18" charset="0"/>
              </a:rPr>
              <a:t>Future Work:</a:t>
            </a:r>
          </a:p>
          <a:p>
            <a:pPr marL="457200" marR="0" lvl="0" indent="-457200" algn="just">
              <a:lnSpc>
                <a:spcPct val="107000"/>
              </a:lnSpc>
              <a:spcBef>
                <a:spcPts val="0"/>
              </a:spcBef>
              <a:spcAft>
                <a:spcPts val="800"/>
              </a:spcAft>
              <a:buSzPts val="1000"/>
              <a:buFont typeface="Arial" panose="020B0604020202020204" pitchFamily="34" charset="0"/>
              <a:buChar char="•"/>
              <a:tabLst>
                <a:tab pos="457200" algn="l"/>
              </a:tabLs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ts val="1000"/>
              <a:buFont typeface="Wingdings" panose="05000000000000000000" pitchFamily="2" charset="2"/>
              <a:buChar char="q"/>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Aim to refine underperforming models such as AdaBoost and Long Short-Term Memory (LSTM) for improved accuracy.</a:t>
            </a:r>
          </a:p>
          <a:p>
            <a:pPr marL="457200" indent="-457200" algn="just">
              <a:lnSpc>
                <a:spcPct val="107000"/>
              </a:lnSpc>
              <a:spcAft>
                <a:spcPts val="800"/>
              </a:spcAft>
              <a:buSzPts val="1000"/>
              <a:buFont typeface="Wingdings" panose="05000000000000000000" pitchFamily="2" charset="2"/>
              <a:buChar char="q"/>
              <a:tabLst>
                <a:tab pos="45720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Increase the Federated Learning accuracy.</a:t>
            </a:r>
          </a:p>
          <a:p>
            <a:pPr marL="457200" marR="0" lvl="0" indent="-457200" algn="just">
              <a:lnSpc>
                <a:spcPct val="107000"/>
              </a:lnSpc>
              <a:spcBef>
                <a:spcPts val="0"/>
              </a:spcBef>
              <a:spcAft>
                <a:spcPts val="800"/>
              </a:spcAft>
              <a:buSzPts val="1000"/>
              <a:buFont typeface="Wingdings" panose="05000000000000000000" pitchFamily="2" charset="2"/>
              <a:buChar char="q"/>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Improve user interface of our app.</a:t>
            </a:r>
          </a:p>
        </p:txBody>
      </p:sp>
      <p:pic>
        <p:nvPicPr>
          <p:cNvPr id="1026" name="Picture 2">
            <a:extLst>
              <a:ext uri="{FF2B5EF4-FFF2-40B4-BE49-F238E27FC236}">
                <a16:creationId xmlns:a16="http://schemas.microsoft.com/office/drawing/2014/main" id="{DE09AC9D-3FF7-9EEF-FDDA-561F194914C9}"/>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497007" y="24675025"/>
            <a:ext cx="6583680" cy="47091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1F6617-87A8-8D73-33BC-BDA6C72B39A7}"/>
              </a:ext>
            </a:extLst>
          </p:cNvPr>
          <p:cNvSpPr txBox="1"/>
          <p:nvPr/>
        </p:nvSpPr>
        <p:spPr>
          <a:xfrm>
            <a:off x="21895266" y="5456758"/>
            <a:ext cx="7433746" cy="8156079"/>
          </a:xfrm>
          <a:prstGeom prst="rect">
            <a:avLst/>
          </a:prstGeom>
          <a:noFill/>
        </p:spPr>
        <p:txBody>
          <a:bodyPr wrap="square" rtlCol="0">
            <a:spAutoFit/>
          </a:bodyPr>
          <a:lstStyle/>
          <a:p>
            <a:pPr marL="0" marR="0" lvl="0" indent="0" algn="just">
              <a:lnSpc>
                <a:spcPct val="90000"/>
              </a:lnSpc>
              <a:spcBef>
                <a:spcPts val="0"/>
              </a:spcBef>
              <a:spcAft>
                <a:spcPts val="0"/>
              </a:spcAft>
              <a:buNone/>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90000"/>
              </a:lnSpc>
              <a:spcBef>
                <a:spcPts val="0"/>
              </a:spcBef>
              <a:spcAft>
                <a:spcPts val="0"/>
              </a:spcAft>
              <a:buFont typeface="Symbol" panose="05050102010706020507" pitchFamily="18"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We have applied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10 Machine Learning</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model and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3 Deep Learning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Models where Random Forest gives the highest accuracy of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85%</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90000"/>
              </a:lnSpc>
              <a:spcBef>
                <a:spcPts val="0"/>
              </a:spcBef>
              <a:spcAft>
                <a:spcPts val="0"/>
              </a:spcAft>
              <a:buFont typeface="Symbol" panose="05050102010706020507" pitchFamily="18" charset="2"/>
              <a:buChar char=""/>
            </a:pPr>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Symbol" panose="05050102010706020507" pitchFamily="18"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We have analyzed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14 Statistical </a:t>
            </a:r>
            <a:r>
              <a:rPr lang="en-US" sz="2800" b="1" kern="100" dirty="0">
                <a:latin typeface="Times New Roman" panose="02020603050405020304" pitchFamily="18" charset="0"/>
                <a:ea typeface="Calibri" panose="020F0502020204030204" pitchFamily="34" charset="0"/>
                <a:cs typeface="Times New Roman" panose="02020603050405020304" pitchFamily="18" charset="0"/>
              </a:rPr>
              <a:t>F</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eatures Extraction</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a:lnSpc>
                <a:spcPct val="90000"/>
              </a:lnSpc>
              <a:spcBef>
                <a:spcPts val="0"/>
              </a:spcBef>
              <a:spcAft>
                <a:spcPts val="0"/>
              </a:spcAft>
              <a:buNone/>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90000"/>
              </a:lnSpc>
              <a:spcBef>
                <a:spcPts val="0"/>
              </a:spcBef>
              <a:spcAft>
                <a:spcPts val="0"/>
              </a:spcAft>
              <a:buFont typeface="Symbol" panose="05050102010706020507" pitchFamily="18"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We have implemented Explainable AI techniques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SHAP</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LIME</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in this research work.</a:t>
            </a:r>
          </a:p>
          <a:p>
            <a:pPr marL="342900" marR="0" lvl="0" indent="-342900" algn="just">
              <a:lnSpc>
                <a:spcPct val="90000"/>
              </a:lnSpc>
              <a:spcBef>
                <a:spcPts val="0"/>
              </a:spcBef>
              <a:spcAft>
                <a:spcPts val="0"/>
              </a:spcAft>
              <a:buFont typeface="Symbol" panose="05050102010706020507" pitchFamily="18" charset="2"/>
              <a:buChar char=""/>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90000"/>
              </a:lnSpc>
              <a:spcBef>
                <a:spcPts val="0"/>
              </a:spcBef>
              <a:spcAft>
                <a:spcPts val="800"/>
              </a:spcAft>
              <a:buFont typeface="Symbol" panose="05050102010706020507" pitchFamily="18"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Lastly, we implemented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Federated Learning</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technique in our project with 3 clients, where we achieved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72%</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accuracy on Global Model.</a:t>
            </a:r>
          </a:p>
          <a:p>
            <a:pPr marR="0" lvl="0" algn="just">
              <a:lnSpc>
                <a:spcPct val="90000"/>
              </a:lnSpc>
              <a:spcBef>
                <a:spcPts val="0"/>
              </a:spcBef>
              <a:spcAft>
                <a:spcPts val="80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90000"/>
              </a:lnSpc>
              <a:spcAft>
                <a:spcPts val="80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We have developed a Mobile App called “</a:t>
            </a:r>
            <a:r>
              <a:rPr lang="en-US" sz="2800" b="1" dirty="0">
                <a:latin typeface="Times New Roman" panose="02020603050405020304" pitchFamily="18" charset="0"/>
                <a:ea typeface="Calibri" panose="020F0502020204030204" pitchFamily="34" charset="0"/>
                <a:cs typeface="Times New Roman" panose="02020603050405020304" pitchFamily="18" charset="0"/>
              </a:rPr>
              <a:t>SMH Activity Tracking App</a:t>
            </a:r>
            <a:r>
              <a:rPr lang="en-US" sz="2800" dirty="0">
                <a:latin typeface="Times New Roman" panose="02020603050405020304" pitchFamily="18" charset="0"/>
                <a:ea typeface="Calibri" panose="020F0502020204030204" pitchFamily="34" charset="0"/>
                <a:cs typeface="Times New Roman" panose="02020603050405020304" pitchFamily="18" charset="0"/>
              </a:rPr>
              <a:t>” which will collect sensor data and predict the activity.</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90000"/>
              </a:lnSpc>
              <a:spcBef>
                <a:spcPts val="0"/>
              </a:spcBef>
              <a:spcAft>
                <a:spcPts val="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E746301-6766-BE76-E677-6C4BDD69DC85}"/>
              </a:ext>
            </a:extLst>
          </p:cNvPr>
          <p:cNvSpPr txBox="1"/>
          <p:nvPr/>
        </p:nvSpPr>
        <p:spPr>
          <a:xfrm>
            <a:off x="15958830" y="6646240"/>
            <a:ext cx="2014817" cy="461665"/>
          </a:xfrm>
          <a:prstGeom prst="rect">
            <a:avLst/>
          </a:prstGeom>
          <a:noFill/>
        </p:spPr>
        <p:txBody>
          <a:bodyPr wrap="square" rtlCol="0">
            <a:spAutoFit/>
          </a:bodyPr>
          <a:lstStyle/>
          <a:p>
            <a:r>
              <a:rPr lang="en-US" sz="2400" dirty="0"/>
              <a:t>Accelerometer</a:t>
            </a:r>
          </a:p>
        </p:txBody>
      </p:sp>
      <p:sp>
        <p:nvSpPr>
          <p:cNvPr id="5" name="TextBox 4">
            <a:extLst>
              <a:ext uri="{FF2B5EF4-FFF2-40B4-BE49-F238E27FC236}">
                <a16:creationId xmlns:a16="http://schemas.microsoft.com/office/drawing/2014/main" id="{7123D6E3-0B21-C6F8-05E6-37EAD9DCB7FF}"/>
              </a:ext>
            </a:extLst>
          </p:cNvPr>
          <p:cNvSpPr txBox="1"/>
          <p:nvPr/>
        </p:nvSpPr>
        <p:spPr>
          <a:xfrm>
            <a:off x="19492668" y="6640814"/>
            <a:ext cx="1715323" cy="461665"/>
          </a:xfrm>
          <a:prstGeom prst="rect">
            <a:avLst/>
          </a:prstGeom>
          <a:noFill/>
        </p:spPr>
        <p:txBody>
          <a:bodyPr wrap="square" rtlCol="0">
            <a:spAutoFit/>
          </a:bodyPr>
          <a:lstStyle/>
          <a:p>
            <a:r>
              <a:rPr lang="en-US" sz="2400" dirty="0"/>
              <a:t>Gyroscope</a:t>
            </a:r>
          </a:p>
        </p:txBody>
      </p:sp>
    </p:spTree>
    <p:extLst>
      <p:ext uri="{BB962C8B-B14F-4D97-AF65-F5344CB8AC3E}">
        <p14:creationId xmlns:p14="http://schemas.microsoft.com/office/powerpoint/2010/main" val="13309845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297</TotalTime>
  <Words>531</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Courier New</vt:lpstr>
      <vt:lpstr>Symbol</vt:lpstr>
      <vt:lpstr>Times New Roman</vt:lpstr>
      <vt:lpstr>Wingdings</vt:lpstr>
      <vt:lpstr>Office Theme</vt:lpstr>
      <vt:lpstr>Human Activity Recognition Using Multiple Learning &amp; XAI Techniques From Wearable Sensor Data Md Shihab Reza,  Monirul Islam Mahmud  &amp; Hafeza Akter  Department of  ECE,  North South University. Supervisor:  Mr. Intisar Tahmid Naheen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Accelerometer and Gyroscope</dc:title>
  <dc:creator>Mahmud Shah</dc:creator>
  <cp:lastModifiedBy>Mahmud Shah</cp:lastModifiedBy>
  <cp:revision>31</cp:revision>
  <dcterms:created xsi:type="dcterms:W3CDTF">2023-10-27T11:01:21Z</dcterms:created>
  <dcterms:modified xsi:type="dcterms:W3CDTF">2023-11-12T13:15:15Z</dcterms:modified>
</cp:coreProperties>
</file>