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 id="261" r:id="rId7"/>
    <p:sldId id="264" r:id="rId8"/>
    <p:sldId id="265" r:id="rId9"/>
    <p:sldId id="262"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0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D46E-F6F1-4105-833D-8F5F61573A35}"/>
              </a:ext>
            </a:extLst>
          </p:cNvPr>
          <p:cNvSpPr>
            <a:spLocks noGrp="1"/>
          </p:cNvSpPr>
          <p:nvPr>
            <p:ph type="ctrTitle"/>
          </p:nvPr>
        </p:nvSpPr>
        <p:spPr>
          <a:xfrm>
            <a:off x="1624513" y="604007"/>
            <a:ext cx="7766936" cy="2901544"/>
          </a:xfrm>
        </p:spPr>
        <p:txBody>
          <a:bodyPr/>
          <a:lstStyle/>
          <a:p>
            <a:r>
              <a:rPr lang="en-US" dirty="0">
                <a:solidFill>
                  <a:schemeClr val="accent1">
                    <a:lumMod val="60000"/>
                    <a:lumOff val="40000"/>
                  </a:schemeClr>
                </a:solidFill>
              </a:rPr>
              <a:t>Human </a:t>
            </a:r>
            <a:br>
              <a:rPr lang="en-US" dirty="0">
                <a:solidFill>
                  <a:schemeClr val="accent1">
                    <a:lumMod val="60000"/>
                    <a:lumOff val="40000"/>
                  </a:schemeClr>
                </a:solidFill>
              </a:rPr>
            </a:br>
            <a:r>
              <a:rPr lang="en-US" dirty="0">
                <a:solidFill>
                  <a:schemeClr val="accent1">
                    <a:lumMod val="60000"/>
                    <a:lumOff val="40000"/>
                  </a:schemeClr>
                </a:solidFill>
              </a:rPr>
              <a:t>Activity </a:t>
            </a:r>
            <a:br>
              <a:rPr lang="en-US" dirty="0">
                <a:solidFill>
                  <a:schemeClr val="accent1">
                    <a:lumMod val="60000"/>
                    <a:lumOff val="40000"/>
                  </a:schemeClr>
                </a:solidFill>
              </a:rPr>
            </a:br>
            <a:r>
              <a:rPr lang="en-US" dirty="0">
                <a:solidFill>
                  <a:schemeClr val="accent1">
                    <a:lumMod val="60000"/>
                    <a:lumOff val="40000"/>
                  </a:schemeClr>
                </a:solidFill>
              </a:rPr>
              <a:t>Recognition</a:t>
            </a:r>
          </a:p>
        </p:txBody>
      </p:sp>
      <p:sp>
        <p:nvSpPr>
          <p:cNvPr id="3" name="Subtitle 2">
            <a:extLst>
              <a:ext uri="{FF2B5EF4-FFF2-40B4-BE49-F238E27FC236}">
                <a16:creationId xmlns:a16="http://schemas.microsoft.com/office/drawing/2014/main" id="{DD3F2DD5-4CBB-43D9-B7A9-06CC45F9DEE0}"/>
              </a:ext>
            </a:extLst>
          </p:cNvPr>
          <p:cNvSpPr>
            <a:spLocks noGrp="1"/>
          </p:cNvSpPr>
          <p:nvPr>
            <p:ph type="subTitle" idx="1"/>
          </p:nvPr>
        </p:nvSpPr>
        <p:spPr/>
        <p:txBody>
          <a:bodyPr>
            <a:normAutofit lnSpcReduction="10000"/>
          </a:bodyPr>
          <a:lstStyle/>
          <a:p>
            <a:r>
              <a:rPr lang="en-US" dirty="0" err="1"/>
              <a:t>Monirul</a:t>
            </a:r>
            <a:r>
              <a:rPr lang="en-US" dirty="0"/>
              <a:t> Islam Mahmud</a:t>
            </a:r>
          </a:p>
          <a:p>
            <a:r>
              <a:rPr lang="en-US" dirty="0"/>
              <a:t>Shihab Reza </a:t>
            </a:r>
            <a:r>
              <a:rPr lang="en-US" dirty="0" err="1"/>
              <a:t>Adit</a:t>
            </a:r>
            <a:endParaRPr lang="en-US" dirty="0"/>
          </a:p>
          <a:p>
            <a:r>
              <a:rPr lang="en-US" dirty="0" err="1"/>
              <a:t>Hafeza</a:t>
            </a:r>
            <a:r>
              <a:rPr lang="en-US" dirty="0"/>
              <a:t> </a:t>
            </a:r>
            <a:r>
              <a:rPr lang="en-US" dirty="0" err="1"/>
              <a:t>Akter</a:t>
            </a:r>
            <a:endParaRPr lang="en-US" dirty="0"/>
          </a:p>
        </p:txBody>
      </p:sp>
      <p:cxnSp>
        <p:nvCxnSpPr>
          <p:cNvPr id="5" name="Straight Connector 4">
            <a:extLst>
              <a:ext uri="{FF2B5EF4-FFF2-40B4-BE49-F238E27FC236}">
                <a16:creationId xmlns:a16="http://schemas.microsoft.com/office/drawing/2014/main" id="{823415AE-87D7-45B2-A056-002C32C6A7C2}"/>
              </a:ext>
            </a:extLst>
          </p:cNvPr>
          <p:cNvCxnSpPr>
            <a:cxnSpLocks/>
          </p:cNvCxnSpPr>
          <p:nvPr/>
        </p:nvCxnSpPr>
        <p:spPr>
          <a:xfrm>
            <a:off x="4496499" y="3775046"/>
            <a:ext cx="47775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95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EEDDB-9A04-B1BF-9E07-547D8FD3BBE6}"/>
              </a:ext>
            </a:extLst>
          </p:cNvPr>
          <p:cNvSpPr txBox="1"/>
          <p:nvPr/>
        </p:nvSpPr>
        <p:spPr>
          <a:xfrm>
            <a:off x="543140" y="564355"/>
            <a:ext cx="9594773" cy="2862322"/>
          </a:xfrm>
          <a:prstGeom prst="rect">
            <a:avLst/>
          </a:prstGeom>
          <a:noFill/>
        </p:spPr>
        <p:txBody>
          <a:bodyPr wrap="square" rtlCol="0">
            <a:spAutoFit/>
          </a:bodyPr>
          <a:lstStyle/>
          <a:p>
            <a:r>
              <a:rPr lang="en-US" b="1" u="sng" dirty="0">
                <a:solidFill>
                  <a:schemeClr val="accent3"/>
                </a:solidFill>
              </a:rPr>
              <a:t>Major Contribution:</a:t>
            </a:r>
            <a:r>
              <a:rPr lang="en-US" b="1" dirty="0">
                <a:solidFill>
                  <a:schemeClr val="accent3"/>
                </a:solidFill>
              </a:rPr>
              <a:t> </a:t>
            </a:r>
          </a:p>
          <a:p>
            <a:endParaRPr lang="en-US" b="1" dirty="0">
              <a:solidFill>
                <a:schemeClr val="accent3"/>
              </a:solidFill>
            </a:endParaRPr>
          </a:p>
          <a:p>
            <a:endParaRPr lang="en-US" b="1" dirty="0">
              <a:solidFill>
                <a:schemeClr val="accent3"/>
              </a:solidFill>
            </a:endParaRPr>
          </a:p>
          <a:p>
            <a:pPr marL="342900" indent="-342900">
              <a:buAutoNum type="arabicParenBoth"/>
            </a:pPr>
            <a:r>
              <a:rPr lang="en-US" b="0" i="0" dirty="0">
                <a:effectLst/>
                <a:latin typeface="Open Sans" panose="020B0606030504020204" pitchFamily="34" charset="0"/>
              </a:rPr>
              <a:t>The results demonstrate that feature extraction methods based on automatic learning, such as CNN and LSTM, outperform traditional hand-crafted features.</a:t>
            </a:r>
          </a:p>
          <a:p>
            <a:endParaRPr lang="en-US" b="0" i="0" dirty="0">
              <a:effectLst/>
              <a:latin typeface="Open Sans" panose="020B0606030504020204" pitchFamily="34" charset="0"/>
            </a:endParaRPr>
          </a:p>
          <a:p>
            <a:pPr marL="342900" indent="-342900">
              <a:buAutoNum type="arabicParenBoth" startAt="2"/>
            </a:pPr>
            <a:r>
              <a:rPr lang="en-US" b="0" i="0" dirty="0">
                <a:effectLst/>
                <a:latin typeface="Open Sans" panose="020B0606030504020204" pitchFamily="34" charset="0"/>
              </a:rPr>
              <a:t>Hybrid CNN-LSTM architecture achieves consistent top performance on both benchmark datasets.</a:t>
            </a:r>
          </a:p>
          <a:p>
            <a:pPr marL="342900" indent="-342900">
              <a:buAutoNum type="arabicParenBoth" startAt="2"/>
            </a:pPr>
            <a:endParaRPr lang="en-US" b="0" i="0" dirty="0">
              <a:effectLst/>
              <a:latin typeface="Times New Roman" panose="02020603050405020304" pitchFamily="18" charset="0"/>
            </a:endParaRPr>
          </a:p>
          <a:p>
            <a:pPr marL="342900" indent="-342900">
              <a:buAutoNum type="arabicParenBoth" startAt="2"/>
            </a:pPr>
            <a:r>
              <a:rPr lang="en-US" b="0" i="0" dirty="0">
                <a:effectLst/>
                <a:latin typeface="Open Sans" panose="020B0606030504020204" pitchFamily="34" charset="0"/>
              </a:rPr>
              <a:t>Fusion of codebook and deep learning features improves classification results.</a:t>
            </a:r>
          </a:p>
        </p:txBody>
      </p:sp>
    </p:spTree>
    <p:extLst>
      <p:ext uri="{BB962C8B-B14F-4D97-AF65-F5344CB8AC3E}">
        <p14:creationId xmlns:p14="http://schemas.microsoft.com/office/powerpoint/2010/main" val="21402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829F8-1880-9D67-E749-63E1BEA3394E}"/>
              </a:ext>
            </a:extLst>
          </p:cNvPr>
          <p:cNvSpPr txBox="1"/>
          <p:nvPr/>
        </p:nvSpPr>
        <p:spPr>
          <a:xfrm>
            <a:off x="4800600" y="121023"/>
            <a:ext cx="1515928" cy="400110"/>
          </a:xfrm>
          <a:prstGeom prst="rect">
            <a:avLst/>
          </a:prstGeom>
          <a:noFill/>
        </p:spPr>
        <p:txBody>
          <a:bodyPr wrap="none" rtlCol="0">
            <a:spAutoFit/>
          </a:bodyPr>
          <a:lstStyle/>
          <a:p>
            <a:r>
              <a:rPr lang="en-US" sz="2000" b="1" u="sng" dirty="0">
                <a:solidFill>
                  <a:schemeClr val="accent3">
                    <a:lumMod val="60000"/>
                    <a:lumOff val="40000"/>
                  </a:schemeClr>
                </a:solidFill>
              </a:rPr>
              <a:t>Fifth Paper</a:t>
            </a:r>
          </a:p>
        </p:txBody>
      </p:sp>
      <p:sp>
        <p:nvSpPr>
          <p:cNvPr id="3" name="TextBox 2">
            <a:extLst>
              <a:ext uri="{FF2B5EF4-FFF2-40B4-BE49-F238E27FC236}">
                <a16:creationId xmlns:a16="http://schemas.microsoft.com/office/drawing/2014/main" id="{A159DCB4-EC09-8E5F-95D9-C1543FBF6DE4}"/>
              </a:ext>
            </a:extLst>
          </p:cNvPr>
          <p:cNvSpPr txBox="1"/>
          <p:nvPr/>
        </p:nvSpPr>
        <p:spPr>
          <a:xfrm flipH="1">
            <a:off x="443283" y="755374"/>
            <a:ext cx="10937021" cy="369332"/>
          </a:xfrm>
          <a:prstGeom prst="rect">
            <a:avLst/>
          </a:prstGeom>
          <a:noFill/>
        </p:spPr>
        <p:txBody>
          <a:bodyPr wrap="square" rtlCol="0">
            <a:spAutoFit/>
          </a:bodyPr>
          <a:lstStyle/>
          <a:p>
            <a:r>
              <a:rPr lang="en-US" b="1" i="0" u="sng" dirty="0">
                <a:solidFill>
                  <a:schemeClr val="accent3"/>
                </a:solidFill>
                <a:effectLst/>
                <a:latin typeface="Arial" panose="020B0604020202020204" pitchFamily="34" charset="0"/>
              </a:rPr>
              <a:t>Name</a:t>
            </a:r>
            <a:r>
              <a:rPr lang="en-US" b="1" i="0" dirty="0">
                <a:effectLst/>
                <a:latin typeface="Arial" panose="020B0604020202020204" pitchFamily="34" charset="0"/>
              </a:rPr>
              <a:t>:  </a:t>
            </a:r>
            <a:r>
              <a:rPr lang="en-US" b="1" i="0" dirty="0">
                <a:effectLst/>
                <a:latin typeface="HelveticaNeue Regular"/>
              </a:rPr>
              <a:t>A</a:t>
            </a:r>
            <a:r>
              <a:rPr lang="en-US" b="1" i="0" dirty="0">
                <a:solidFill>
                  <a:srgbClr val="333333"/>
                </a:solidFill>
                <a:effectLst/>
                <a:latin typeface="HelveticaNeue Regular"/>
              </a:rPr>
              <a:t> </a:t>
            </a:r>
            <a:r>
              <a:rPr lang="en-US" b="1" i="0" dirty="0">
                <a:effectLst/>
                <a:latin typeface="HelveticaNeue Regular"/>
              </a:rPr>
              <a:t>Deep Learning Approach to Human Activity Recognition Based on Single Accelerometer.</a:t>
            </a:r>
            <a:endParaRPr lang="en-US" dirty="0"/>
          </a:p>
        </p:txBody>
      </p:sp>
      <p:sp>
        <p:nvSpPr>
          <p:cNvPr id="6" name="TextBox 5">
            <a:extLst>
              <a:ext uri="{FF2B5EF4-FFF2-40B4-BE49-F238E27FC236}">
                <a16:creationId xmlns:a16="http://schemas.microsoft.com/office/drawing/2014/main" id="{38016D8D-F719-F7B8-75D4-5F470CD103E1}"/>
              </a:ext>
            </a:extLst>
          </p:cNvPr>
          <p:cNvSpPr txBox="1"/>
          <p:nvPr/>
        </p:nvSpPr>
        <p:spPr>
          <a:xfrm flipH="1">
            <a:off x="435934" y="1174281"/>
            <a:ext cx="10937021" cy="646331"/>
          </a:xfrm>
          <a:prstGeom prst="rect">
            <a:avLst/>
          </a:prstGeom>
          <a:noFill/>
        </p:spPr>
        <p:txBody>
          <a:bodyPr wrap="square" rtlCol="0">
            <a:spAutoFit/>
          </a:bodyPr>
          <a:lstStyle/>
          <a:p>
            <a:r>
              <a:rPr lang="en-US" b="1" u="sng" dirty="0">
                <a:solidFill>
                  <a:schemeClr val="accent3"/>
                </a:solidFill>
                <a:latin typeface="Arial" panose="020B0604020202020204" pitchFamily="34" charset="0"/>
              </a:rPr>
              <a:t>Abstract</a:t>
            </a:r>
            <a:r>
              <a:rPr lang="en-US" b="1" i="0" dirty="0">
                <a:effectLst/>
                <a:latin typeface="Arial" panose="020B0604020202020204" pitchFamily="34" charset="0"/>
              </a:rPr>
              <a:t>: </a:t>
            </a:r>
            <a:r>
              <a:rPr lang="en-US" i="0" dirty="0">
                <a:effectLst/>
                <a:latin typeface="Arial" panose="020B0604020202020204" pitchFamily="34" charset="0"/>
              </a:rPr>
              <a:t>They</a:t>
            </a:r>
            <a:r>
              <a:rPr lang="en-US" b="1" i="0" dirty="0">
                <a:effectLst/>
                <a:latin typeface="Arial" panose="020B0604020202020204" pitchFamily="34" charset="0"/>
              </a:rPr>
              <a:t> </a:t>
            </a:r>
            <a:r>
              <a:rPr lang="en-US" b="0" i="0" dirty="0">
                <a:effectLst/>
                <a:latin typeface="Arial" panose="020B0604020202020204" pitchFamily="34" charset="0"/>
                <a:cs typeface="Arial" panose="020B0604020202020204" pitchFamily="34" charset="0"/>
              </a:rPr>
              <a:t>propose an acceleration-based human activity recognition method using Convolution Neural Network (CNN) with an average accuracy of 93.8% without feature extraction methods.</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FD42B4F-C351-3100-DB79-860C37A22379}"/>
              </a:ext>
            </a:extLst>
          </p:cNvPr>
          <p:cNvPicPr>
            <a:picLocks noChangeAspect="1"/>
          </p:cNvPicPr>
          <p:nvPr/>
        </p:nvPicPr>
        <p:blipFill>
          <a:blip r:embed="rId2"/>
          <a:stretch>
            <a:fillRect/>
          </a:stretch>
        </p:blipFill>
        <p:spPr>
          <a:xfrm>
            <a:off x="578542" y="2449621"/>
            <a:ext cx="5153025" cy="1123950"/>
          </a:xfrm>
          <a:prstGeom prst="rect">
            <a:avLst/>
          </a:prstGeom>
        </p:spPr>
      </p:pic>
      <p:pic>
        <p:nvPicPr>
          <p:cNvPr id="10" name="Picture 9">
            <a:extLst>
              <a:ext uri="{FF2B5EF4-FFF2-40B4-BE49-F238E27FC236}">
                <a16:creationId xmlns:a16="http://schemas.microsoft.com/office/drawing/2014/main" id="{67841856-9029-A80B-C8FF-78D999663D7B}"/>
              </a:ext>
            </a:extLst>
          </p:cNvPr>
          <p:cNvPicPr>
            <a:picLocks noChangeAspect="1"/>
          </p:cNvPicPr>
          <p:nvPr/>
        </p:nvPicPr>
        <p:blipFill>
          <a:blip r:embed="rId3"/>
          <a:stretch>
            <a:fillRect/>
          </a:stretch>
        </p:blipFill>
        <p:spPr>
          <a:xfrm>
            <a:off x="578542" y="3647868"/>
            <a:ext cx="5210175" cy="2981325"/>
          </a:xfrm>
          <a:prstGeom prst="rect">
            <a:avLst/>
          </a:prstGeom>
        </p:spPr>
      </p:pic>
      <p:pic>
        <p:nvPicPr>
          <p:cNvPr id="12" name="Picture 11">
            <a:extLst>
              <a:ext uri="{FF2B5EF4-FFF2-40B4-BE49-F238E27FC236}">
                <a16:creationId xmlns:a16="http://schemas.microsoft.com/office/drawing/2014/main" id="{4DDB7F2C-CDB5-082C-6738-A814DAA0E0D4}"/>
              </a:ext>
            </a:extLst>
          </p:cNvPr>
          <p:cNvPicPr>
            <a:picLocks noChangeAspect="1"/>
          </p:cNvPicPr>
          <p:nvPr/>
        </p:nvPicPr>
        <p:blipFill>
          <a:blip r:embed="rId4"/>
          <a:stretch>
            <a:fillRect/>
          </a:stretch>
        </p:blipFill>
        <p:spPr>
          <a:xfrm>
            <a:off x="5904444" y="2457513"/>
            <a:ext cx="5229225" cy="3733800"/>
          </a:xfrm>
          <a:prstGeom prst="rect">
            <a:avLst/>
          </a:prstGeom>
        </p:spPr>
      </p:pic>
      <p:sp>
        <p:nvSpPr>
          <p:cNvPr id="13" name="TextBox 12">
            <a:extLst>
              <a:ext uri="{FF2B5EF4-FFF2-40B4-BE49-F238E27FC236}">
                <a16:creationId xmlns:a16="http://schemas.microsoft.com/office/drawing/2014/main" id="{73D50A0B-7444-BB31-B607-150545508A93}"/>
              </a:ext>
            </a:extLst>
          </p:cNvPr>
          <p:cNvSpPr txBox="1"/>
          <p:nvPr/>
        </p:nvSpPr>
        <p:spPr>
          <a:xfrm flipH="1">
            <a:off x="443283" y="1909027"/>
            <a:ext cx="9205626" cy="369332"/>
          </a:xfrm>
          <a:prstGeom prst="rect">
            <a:avLst/>
          </a:prstGeom>
          <a:noFill/>
        </p:spPr>
        <p:txBody>
          <a:bodyPr wrap="square" rtlCol="0">
            <a:spAutoFit/>
          </a:bodyPr>
          <a:lstStyle/>
          <a:p>
            <a:r>
              <a:rPr lang="en-US" b="1" u="sng" dirty="0">
                <a:solidFill>
                  <a:schemeClr val="accent3"/>
                </a:solidFill>
                <a:latin typeface="Arial" panose="020B0604020202020204" pitchFamily="34" charset="0"/>
              </a:rPr>
              <a:t>Methodology</a:t>
            </a:r>
            <a:r>
              <a:rPr lang="en-US" b="1" i="0" dirty="0">
                <a:effectLst/>
                <a:latin typeface="Arial" panose="020B0604020202020204" pitchFamily="34" charset="0"/>
              </a:rPr>
              <a:t>:</a:t>
            </a:r>
            <a:r>
              <a:rPr lang="en-US" b="0" i="0" dirty="0">
                <a:effectLst/>
                <a:latin typeface="Open Sans" panose="020B0604020202020204" pitchFamily="34" charset="0"/>
              </a:rPr>
              <a:t> </a:t>
            </a:r>
            <a:endParaRPr lang="en-US" dirty="0"/>
          </a:p>
        </p:txBody>
      </p:sp>
    </p:spTree>
    <p:extLst>
      <p:ext uri="{BB962C8B-B14F-4D97-AF65-F5344CB8AC3E}">
        <p14:creationId xmlns:p14="http://schemas.microsoft.com/office/powerpoint/2010/main" val="197663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86159-5358-8D5C-4159-1BD00F18383E}"/>
              </a:ext>
            </a:extLst>
          </p:cNvPr>
          <p:cNvSpPr txBox="1"/>
          <p:nvPr/>
        </p:nvSpPr>
        <p:spPr>
          <a:xfrm>
            <a:off x="543140" y="564355"/>
            <a:ext cx="9594773" cy="2862322"/>
          </a:xfrm>
          <a:prstGeom prst="rect">
            <a:avLst/>
          </a:prstGeom>
          <a:noFill/>
        </p:spPr>
        <p:txBody>
          <a:bodyPr wrap="square" rtlCol="0">
            <a:spAutoFit/>
          </a:bodyPr>
          <a:lstStyle/>
          <a:p>
            <a:r>
              <a:rPr lang="en-US" b="1" u="sng" dirty="0">
                <a:solidFill>
                  <a:schemeClr val="accent3"/>
                </a:solidFill>
              </a:rPr>
              <a:t>Major Contribution:</a:t>
            </a:r>
            <a:r>
              <a:rPr lang="en-US" b="1" dirty="0">
                <a:solidFill>
                  <a:schemeClr val="accent3"/>
                </a:solidFill>
              </a:rPr>
              <a:t> </a:t>
            </a:r>
          </a:p>
          <a:p>
            <a:endParaRPr lang="en-US" b="1" dirty="0">
              <a:solidFill>
                <a:schemeClr val="accent3"/>
              </a:solidFill>
            </a:endParaRPr>
          </a:p>
          <a:p>
            <a:endParaRPr lang="en-US" b="1" dirty="0">
              <a:solidFill>
                <a:schemeClr val="accent3"/>
              </a:solidFill>
            </a:endParaRPr>
          </a:p>
          <a:p>
            <a:pPr marL="342900" indent="-342900">
              <a:buAutoNum type="arabicParenBoth"/>
            </a:pPr>
            <a:r>
              <a:rPr lang="en-US" dirty="0"/>
              <a:t>This paper proposes an acceleration-based HAR algorithm using CNN.</a:t>
            </a:r>
          </a:p>
          <a:p>
            <a:pPr marL="342900" indent="-342900">
              <a:buAutoNum type="arabicParenBoth"/>
            </a:pPr>
            <a:endParaRPr lang="en-US" b="0" i="0" dirty="0">
              <a:effectLst/>
              <a:latin typeface="Open Sans" panose="020B0606030504020204" pitchFamily="34" charset="0"/>
            </a:endParaRPr>
          </a:p>
          <a:p>
            <a:pPr marL="342900" indent="-342900">
              <a:buAutoNum type="arabicParenBoth" startAt="2"/>
            </a:pPr>
            <a:r>
              <a:rPr lang="en-US" dirty="0"/>
              <a:t>The experiments are executed on a large dataset of eight kinds of typical activities with 31688 samples from 100 subjects.</a:t>
            </a:r>
          </a:p>
          <a:p>
            <a:pPr marL="342900" indent="-342900">
              <a:buAutoNum type="arabicParenBoth" startAt="2"/>
            </a:pPr>
            <a:endParaRPr lang="en-US" b="0" i="0" dirty="0">
              <a:effectLst/>
              <a:latin typeface="Times New Roman" panose="02020603050405020304" pitchFamily="18" charset="0"/>
            </a:endParaRPr>
          </a:p>
          <a:p>
            <a:pPr marL="342900" indent="-342900">
              <a:buAutoNum type="arabicParenBoth" startAt="2"/>
            </a:pPr>
            <a:r>
              <a:rPr lang="en-US" dirty="0"/>
              <a:t>The results show that the CNN works well, reaches an accuracy of 93.8%. The proposed model is accurate and robust without any feature extraction</a:t>
            </a:r>
            <a:r>
              <a:rPr lang="en-US" b="0" i="0" dirty="0">
                <a:effectLst/>
                <a:latin typeface="Open Sans" panose="020B0606030504020204" pitchFamily="34" charset="0"/>
              </a:rPr>
              <a:t>.</a:t>
            </a:r>
          </a:p>
        </p:txBody>
      </p:sp>
    </p:spTree>
    <p:extLst>
      <p:ext uri="{BB962C8B-B14F-4D97-AF65-F5344CB8AC3E}">
        <p14:creationId xmlns:p14="http://schemas.microsoft.com/office/powerpoint/2010/main" val="45541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14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2FFA31-8928-43E5-B449-1EA7D7392A79}"/>
              </a:ext>
            </a:extLst>
          </p:cNvPr>
          <p:cNvPicPr>
            <a:picLocks noChangeAspect="1"/>
          </p:cNvPicPr>
          <p:nvPr/>
        </p:nvPicPr>
        <p:blipFill>
          <a:blip r:embed="rId2"/>
          <a:stretch>
            <a:fillRect/>
          </a:stretch>
        </p:blipFill>
        <p:spPr>
          <a:xfrm>
            <a:off x="1916114" y="1060507"/>
            <a:ext cx="7967839" cy="5211083"/>
          </a:xfrm>
          <a:prstGeom prst="rect">
            <a:avLst/>
          </a:prstGeom>
        </p:spPr>
      </p:pic>
      <p:sp>
        <p:nvSpPr>
          <p:cNvPr id="3" name="TextBox 2">
            <a:extLst>
              <a:ext uri="{FF2B5EF4-FFF2-40B4-BE49-F238E27FC236}">
                <a16:creationId xmlns:a16="http://schemas.microsoft.com/office/drawing/2014/main" id="{C1E42767-A510-93D5-C8AA-6C51ACAD7863}"/>
              </a:ext>
            </a:extLst>
          </p:cNvPr>
          <p:cNvSpPr txBox="1"/>
          <p:nvPr/>
        </p:nvSpPr>
        <p:spPr>
          <a:xfrm>
            <a:off x="4681330" y="487017"/>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DE6FE3A-DD97-3AB0-C4FC-F81D7D810CE5}"/>
              </a:ext>
            </a:extLst>
          </p:cNvPr>
          <p:cNvSpPr txBox="1"/>
          <p:nvPr/>
        </p:nvSpPr>
        <p:spPr>
          <a:xfrm flipH="1">
            <a:off x="4834065" y="210018"/>
            <a:ext cx="3810663" cy="461665"/>
          </a:xfrm>
          <a:prstGeom prst="rect">
            <a:avLst/>
          </a:prstGeom>
          <a:noFill/>
        </p:spPr>
        <p:txBody>
          <a:bodyPr wrap="square" rtlCol="0">
            <a:spAutoFit/>
          </a:bodyPr>
          <a:lstStyle/>
          <a:p>
            <a:r>
              <a:rPr lang="en-US" sz="2400" b="1" u="sng" dirty="0">
                <a:solidFill>
                  <a:schemeClr val="accent3"/>
                </a:solidFill>
              </a:rPr>
              <a:t>Project Goal</a:t>
            </a:r>
          </a:p>
        </p:txBody>
      </p:sp>
    </p:spTree>
    <p:extLst>
      <p:ext uri="{BB962C8B-B14F-4D97-AF65-F5344CB8AC3E}">
        <p14:creationId xmlns:p14="http://schemas.microsoft.com/office/powerpoint/2010/main" val="372723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52C35-6A68-40AF-A9E9-DB9378449C1D}"/>
              </a:ext>
            </a:extLst>
          </p:cNvPr>
          <p:cNvSpPr txBox="1"/>
          <p:nvPr/>
        </p:nvSpPr>
        <p:spPr>
          <a:xfrm>
            <a:off x="651381" y="1627946"/>
            <a:ext cx="4619866" cy="2954655"/>
          </a:xfrm>
          <a:prstGeom prst="rect">
            <a:avLst/>
          </a:prstGeom>
          <a:noFill/>
        </p:spPr>
        <p:txBody>
          <a:bodyPr wrap="square" rtlCol="0">
            <a:spAutoFit/>
          </a:bodyPr>
          <a:lstStyle/>
          <a:p>
            <a:r>
              <a:rPr lang="en-US" sz="2400" b="1" u="sng" dirty="0">
                <a:solidFill>
                  <a:schemeClr val="accent3"/>
                </a:solidFill>
              </a:rPr>
              <a:t>How far I reached:</a:t>
            </a:r>
          </a:p>
          <a:p>
            <a:endParaRPr lang="en-US" dirty="0"/>
          </a:p>
          <a:p>
            <a:pPr marL="342900" indent="-342900">
              <a:buAutoNum type="arabicPeriod"/>
            </a:pPr>
            <a:r>
              <a:rPr lang="en-US" dirty="0"/>
              <a:t>Collected Private dataset.</a:t>
            </a:r>
          </a:p>
          <a:p>
            <a:pPr marL="342900" indent="-342900">
              <a:buAutoNum type="arabicPeriod"/>
            </a:pPr>
            <a:r>
              <a:rPr lang="en-US" dirty="0"/>
              <a:t>Data Preprocessing</a:t>
            </a:r>
          </a:p>
          <a:p>
            <a:pPr marL="342900" indent="-342900">
              <a:buAutoNum type="arabicPeriod"/>
            </a:pPr>
            <a:r>
              <a:rPr lang="en-US" dirty="0"/>
              <a:t>Statistical Feature half completed</a:t>
            </a:r>
          </a:p>
          <a:p>
            <a:pPr marL="342900" indent="-342900">
              <a:buAutoNum type="arabicPeriod"/>
            </a:pPr>
            <a:r>
              <a:rPr lang="en-US" dirty="0"/>
              <a:t>90% EDA completed</a:t>
            </a:r>
          </a:p>
          <a:p>
            <a:pPr marL="342900" indent="-342900">
              <a:buAutoNum type="arabicPeriod"/>
            </a:pPr>
            <a:r>
              <a:rPr lang="en-US" dirty="0"/>
              <a:t>SVM and Random forest model applied.</a:t>
            </a:r>
          </a:p>
          <a:p>
            <a:pPr marL="342900" indent="-342900">
              <a:buAutoNum type="arabicPeriod"/>
            </a:pPr>
            <a:r>
              <a:rPr lang="en-US" dirty="0"/>
              <a:t>Check Accuracy.</a:t>
            </a:r>
          </a:p>
          <a:p>
            <a:endParaRPr lang="en-US" dirty="0"/>
          </a:p>
          <a:p>
            <a:endParaRPr lang="en-US" dirty="0"/>
          </a:p>
        </p:txBody>
      </p:sp>
      <p:sp>
        <p:nvSpPr>
          <p:cNvPr id="3" name="TextBox 2">
            <a:extLst>
              <a:ext uri="{FF2B5EF4-FFF2-40B4-BE49-F238E27FC236}">
                <a16:creationId xmlns:a16="http://schemas.microsoft.com/office/drawing/2014/main" id="{C9FD674C-71E2-4CDA-A1E8-6BFCFBF1D697}"/>
              </a:ext>
            </a:extLst>
          </p:cNvPr>
          <p:cNvSpPr txBox="1"/>
          <p:nvPr/>
        </p:nvSpPr>
        <p:spPr>
          <a:xfrm>
            <a:off x="5937049" y="1625875"/>
            <a:ext cx="4234493" cy="2400657"/>
          </a:xfrm>
          <a:prstGeom prst="rect">
            <a:avLst/>
          </a:prstGeom>
          <a:noFill/>
        </p:spPr>
        <p:txBody>
          <a:bodyPr wrap="none" rtlCol="0">
            <a:spAutoFit/>
          </a:bodyPr>
          <a:lstStyle/>
          <a:p>
            <a:r>
              <a:rPr lang="en-US" sz="2400" b="1" u="sng" dirty="0">
                <a:solidFill>
                  <a:schemeClr val="accent3"/>
                </a:solidFill>
              </a:rPr>
              <a:t>Next Work:</a:t>
            </a:r>
          </a:p>
          <a:p>
            <a:endParaRPr lang="en-US" dirty="0"/>
          </a:p>
          <a:p>
            <a:pPr marL="342900" indent="-342900">
              <a:buAutoNum type="arabicPeriod"/>
            </a:pPr>
            <a:r>
              <a:rPr lang="en-US" dirty="0"/>
              <a:t>Statistical Feature full complete</a:t>
            </a:r>
          </a:p>
          <a:p>
            <a:pPr marL="342900" indent="-342900">
              <a:buAutoNum type="arabicPeriod"/>
            </a:pPr>
            <a:r>
              <a:rPr lang="en-US" dirty="0"/>
              <a:t>Full EDA complete</a:t>
            </a:r>
          </a:p>
          <a:p>
            <a:pPr marL="342900" indent="-342900">
              <a:buAutoNum type="arabicPeriod"/>
            </a:pPr>
            <a:r>
              <a:rPr lang="en-US" dirty="0"/>
              <a:t>Machine Learning Model Apply</a:t>
            </a:r>
          </a:p>
          <a:p>
            <a:pPr marL="342900" indent="-342900">
              <a:buAutoNum type="arabicPeriod" startAt="4"/>
            </a:pPr>
            <a:r>
              <a:rPr lang="en-US" dirty="0"/>
              <a:t>Visualize when accuracy get higher </a:t>
            </a:r>
          </a:p>
          <a:p>
            <a:r>
              <a:rPr lang="en-US" dirty="0"/>
              <a:t>or lower for specific feature.</a:t>
            </a:r>
          </a:p>
          <a:p>
            <a:endParaRPr lang="en-US" dirty="0"/>
          </a:p>
        </p:txBody>
      </p:sp>
      <p:cxnSp>
        <p:nvCxnSpPr>
          <p:cNvPr id="5" name="Straight Connector 4">
            <a:extLst>
              <a:ext uri="{FF2B5EF4-FFF2-40B4-BE49-F238E27FC236}">
                <a16:creationId xmlns:a16="http://schemas.microsoft.com/office/drawing/2014/main" id="{DA95E48B-ADF8-450E-9114-52B716AFF221}"/>
              </a:ext>
            </a:extLst>
          </p:cNvPr>
          <p:cNvCxnSpPr/>
          <p:nvPr/>
        </p:nvCxnSpPr>
        <p:spPr>
          <a:xfrm>
            <a:off x="5432612" y="1748118"/>
            <a:ext cx="0" cy="22189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17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32BABB-9FF5-4247-8D15-E4EE5FFAF321}"/>
              </a:ext>
            </a:extLst>
          </p:cNvPr>
          <p:cNvSpPr txBox="1"/>
          <p:nvPr/>
        </p:nvSpPr>
        <p:spPr>
          <a:xfrm>
            <a:off x="4685036" y="184558"/>
            <a:ext cx="1548822" cy="400110"/>
          </a:xfrm>
          <a:prstGeom prst="rect">
            <a:avLst/>
          </a:prstGeom>
          <a:noFill/>
        </p:spPr>
        <p:txBody>
          <a:bodyPr wrap="none" rtlCol="0">
            <a:spAutoFit/>
          </a:bodyPr>
          <a:lstStyle/>
          <a:p>
            <a:r>
              <a:rPr lang="en-US" sz="2000" b="1" i="1" u="sng" dirty="0">
                <a:solidFill>
                  <a:schemeClr val="accent3">
                    <a:lumMod val="60000"/>
                    <a:lumOff val="40000"/>
                  </a:schemeClr>
                </a:solidFill>
              </a:rPr>
              <a:t>First Paper</a:t>
            </a:r>
          </a:p>
        </p:txBody>
      </p:sp>
      <p:sp>
        <p:nvSpPr>
          <p:cNvPr id="3" name="TextBox 2">
            <a:extLst>
              <a:ext uri="{FF2B5EF4-FFF2-40B4-BE49-F238E27FC236}">
                <a16:creationId xmlns:a16="http://schemas.microsoft.com/office/drawing/2014/main" id="{38A721FC-9F04-418D-AB36-26135C2E1960}"/>
              </a:ext>
            </a:extLst>
          </p:cNvPr>
          <p:cNvSpPr txBox="1"/>
          <p:nvPr/>
        </p:nvSpPr>
        <p:spPr>
          <a:xfrm>
            <a:off x="687897" y="1526672"/>
            <a:ext cx="10343626" cy="923330"/>
          </a:xfrm>
          <a:prstGeom prst="rect">
            <a:avLst/>
          </a:prstGeom>
          <a:noFill/>
        </p:spPr>
        <p:txBody>
          <a:bodyPr wrap="square" rtlCol="0">
            <a:spAutoFit/>
          </a:bodyPr>
          <a:lstStyle/>
          <a:p>
            <a:r>
              <a:rPr lang="en-US" b="1" i="1" u="sng" dirty="0">
                <a:solidFill>
                  <a:schemeClr val="accent3"/>
                </a:solidFill>
              </a:rPr>
              <a:t>Abstract:</a:t>
            </a:r>
            <a:r>
              <a:rPr lang="en-US" b="1" i="1" dirty="0">
                <a:solidFill>
                  <a:schemeClr val="accent3"/>
                </a:solidFill>
              </a:rPr>
              <a:t>  </a:t>
            </a:r>
            <a:r>
              <a:rPr lang="en-US" dirty="0"/>
              <a:t>(1) Application of a human activity recognition (HAR) system to support elderly people (2) Monitors activity patterns and intervenes when there are changes in behavior or critical events occur (3) Utilize machine learning methods from the field of HAR to detect human activities.</a:t>
            </a:r>
          </a:p>
        </p:txBody>
      </p:sp>
      <p:sp>
        <p:nvSpPr>
          <p:cNvPr id="4" name="TextBox 3">
            <a:extLst>
              <a:ext uri="{FF2B5EF4-FFF2-40B4-BE49-F238E27FC236}">
                <a16:creationId xmlns:a16="http://schemas.microsoft.com/office/drawing/2014/main" id="{8888157B-22CE-42BE-9D67-A85B41AF6FF4}"/>
              </a:ext>
            </a:extLst>
          </p:cNvPr>
          <p:cNvSpPr txBox="1"/>
          <p:nvPr/>
        </p:nvSpPr>
        <p:spPr>
          <a:xfrm>
            <a:off x="687897" y="2571989"/>
            <a:ext cx="1734770" cy="369332"/>
          </a:xfrm>
          <a:prstGeom prst="rect">
            <a:avLst/>
          </a:prstGeom>
          <a:noFill/>
        </p:spPr>
        <p:txBody>
          <a:bodyPr wrap="none" rtlCol="0">
            <a:spAutoFit/>
          </a:bodyPr>
          <a:lstStyle/>
          <a:p>
            <a:r>
              <a:rPr lang="en-US" b="1" i="1" u="sng" dirty="0">
                <a:solidFill>
                  <a:schemeClr val="accent3"/>
                </a:solidFill>
              </a:rPr>
              <a:t>Methodology: </a:t>
            </a:r>
          </a:p>
        </p:txBody>
      </p:sp>
      <p:pic>
        <p:nvPicPr>
          <p:cNvPr id="5" name="Picture 4">
            <a:extLst>
              <a:ext uri="{FF2B5EF4-FFF2-40B4-BE49-F238E27FC236}">
                <a16:creationId xmlns:a16="http://schemas.microsoft.com/office/drawing/2014/main" id="{FA5E4C15-C81B-4C4A-8232-81C603BC4ACB}"/>
              </a:ext>
            </a:extLst>
          </p:cNvPr>
          <p:cNvPicPr>
            <a:picLocks noChangeAspect="1"/>
          </p:cNvPicPr>
          <p:nvPr/>
        </p:nvPicPr>
        <p:blipFill>
          <a:blip r:embed="rId2"/>
          <a:stretch>
            <a:fillRect/>
          </a:stretch>
        </p:blipFill>
        <p:spPr>
          <a:xfrm>
            <a:off x="687897" y="3045028"/>
            <a:ext cx="5349186" cy="3628414"/>
          </a:xfrm>
          <a:prstGeom prst="rect">
            <a:avLst/>
          </a:prstGeom>
        </p:spPr>
      </p:pic>
      <p:pic>
        <p:nvPicPr>
          <p:cNvPr id="7" name="Picture 6">
            <a:extLst>
              <a:ext uri="{FF2B5EF4-FFF2-40B4-BE49-F238E27FC236}">
                <a16:creationId xmlns:a16="http://schemas.microsoft.com/office/drawing/2014/main" id="{E236E487-CEE7-431A-A8EF-2D297C0A3CEB}"/>
              </a:ext>
            </a:extLst>
          </p:cNvPr>
          <p:cNvPicPr>
            <a:picLocks noChangeAspect="1"/>
          </p:cNvPicPr>
          <p:nvPr/>
        </p:nvPicPr>
        <p:blipFill>
          <a:blip r:embed="rId3"/>
          <a:stretch>
            <a:fillRect/>
          </a:stretch>
        </p:blipFill>
        <p:spPr>
          <a:xfrm>
            <a:off x="6154919" y="3045028"/>
            <a:ext cx="5270888" cy="3628414"/>
          </a:xfrm>
          <a:prstGeom prst="rect">
            <a:avLst/>
          </a:prstGeom>
        </p:spPr>
      </p:pic>
      <p:sp>
        <p:nvSpPr>
          <p:cNvPr id="6" name="TextBox 5">
            <a:extLst>
              <a:ext uri="{FF2B5EF4-FFF2-40B4-BE49-F238E27FC236}">
                <a16:creationId xmlns:a16="http://schemas.microsoft.com/office/drawing/2014/main" id="{1A2CA021-C42F-DA2F-E1E5-52A58B39C4F5}"/>
              </a:ext>
            </a:extLst>
          </p:cNvPr>
          <p:cNvSpPr txBox="1"/>
          <p:nvPr/>
        </p:nvSpPr>
        <p:spPr>
          <a:xfrm>
            <a:off x="687897" y="819347"/>
            <a:ext cx="10424051" cy="646331"/>
          </a:xfrm>
          <a:prstGeom prst="rect">
            <a:avLst/>
          </a:prstGeom>
          <a:noFill/>
        </p:spPr>
        <p:txBody>
          <a:bodyPr wrap="square" rtlCol="0">
            <a:spAutoFit/>
          </a:bodyPr>
          <a:lstStyle/>
          <a:p>
            <a:r>
              <a:rPr lang="en-US" b="1" i="1" u="sng" dirty="0">
                <a:solidFill>
                  <a:schemeClr val="accent3"/>
                </a:solidFill>
              </a:rPr>
              <a:t>Name:</a:t>
            </a:r>
            <a:r>
              <a:rPr lang="en-US" b="1" i="1" dirty="0">
                <a:solidFill>
                  <a:schemeClr val="accent3"/>
                </a:solidFill>
              </a:rPr>
              <a:t>  </a:t>
            </a:r>
            <a:r>
              <a:rPr lang="en-US" dirty="0"/>
              <a:t>Advanced Sensing and Human Activity Recognition in Early Intervention and Rehabilitation of Elderly People</a:t>
            </a:r>
          </a:p>
        </p:txBody>
      </p:sp>
    </p:spTree>
    <p:extLst>
      <p:ext uri="{BB962C8B-B14F-4D97-AF65-F5344CB8AC3E}">
        <p14:creationId xmlns:p14="http://schemas.microsoft.com/office/powerpoint/2010/main" val="250714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28AD9-D1F5-4131-AF2E-BEE7C721E13E}"/>
              </a:ext>
            </a:extLst>
          </p:cNvPr>
          <p:cNvSpPr txBox="1"/>
          <p:nvPr/>
        </p:nvSpPr>
        <p:spPr>
          <a:xfrm>
            <a:off x="553674" y="310609"/>
            <a:ext cx="2432076" cy="369332"/>
          </a:xfrm>
          <a:prstGeom prst="rect">
            <a:avLst/>
          </a:prstGeom>
          <a:noFill/>
        </p:spPr>
        <p:txBody>
          <a:bodyPr wrap="none" rtlCol="0">
            <a:spAutoFit/>
          </a:bodyPr>
          <a:lstStyle/>
          <a:p>
            <a:r>
              <a:rPr lang="en-US" b="1" i="1" u="sng" dirty="0">
                <a:solidFill>
                  <a:schemeClr val="accent3"/>
                </a:solidFill>
              </a:rPr>
              <a:t>Major Contribution</a:t>
            </a:r>
            <a:r>
              <a:rPr lang="en-US" b="1" i="1" dirty="0">
                <a:solidFill>
                  <a:schemeClr val="accent3"/>
                </a:solidFill>
              </a:rPr>
              <a:t>: </a:t>
            </a:r>
          </a:p>
        </p:txBody>
      </p:sp>
      <p:sp>
        <p:nvSpPr>
          <p:cNvPr id="3" name="TextBox 2">
            <a:extLst>
              <a:ext uri="{FF2B5EF4-FFF2-40B4-BE49-F238E27FC236}">
                <a16:creationId xmlns:a16="http://schemas.microsoft.com/office/drawing/2014/main" id="{F9CAD6AD-A11C-40F9-9C0F-D216B4254D1B}"/>
              </a:ext>
            </a:extLst>
          </p:cNvPr>
          <p:cNvSpPr txBox="1"/>
          <p:nvPr/>
        </p:nvSpPr>
        <p:spPr>
          <a:xfrm>
            <a:off x="553674" y="847042"/>
            <a:ext cx="9998250" cy="1477328"/>
          </a:xfrm>
          <a:prstGeom prst="rect">
            <a:avLst/>
          </a:prstGeom>
          <a:noFill/>
        </p:spPr>
        <p:txBody>
          <a:bodyPr wrap="none" rtlCol="0">
            <a:spAutoFit/>
          </a:bodyPr>
          <a:lstStyle/>
          <a:p>
            <a:pPr marL="342900" indent="-342900">
              <a:buAutoNum type="arabicPeriod"/>
            </a:pPr>
            <a:r>
              <a:rPr lang="en-US" dirty="0"/>
              <a:t>Using Camera, Accelerometer, Gyroscope and Magnetometer for data collect.</a:t>
            </a:r>
          </a:p>
          <a:p>
            <a:pPr marL="342900" indent="-342900">
              <a:buAutoNum type="arabicPeriod"/>
            </a:pPr>
            <a:r>
              <a:rPr lang="en-US" dirty="0"/>
              <a:t>Down sampling procedure was performed to set all sensors to the same sampling frequency</a:t>
            </a:r>
          </a:p>
          <a:p>
            <a:pPr marL="342900" indent="-342900">
              <a:buAutoNum type="arabicPeriod"/>
            </a:pPr>
            <a:r>
              <a:rPr lang="en-US" dirty="0"/>
              <a:t>Video and Data will be transferred to Shared Server via Wi-Fi.</a:t>
            </a:r>
          </a:p>
          <a:p>
            <a:pPr marL="342900" indent="-342900">
              <a:buAutoNum type="arabicPeriod"/>
            </a:pPr>
            <a:r>
              <a:rPr lang="en-US" dirty="0"/>
              <a:t>Building a HAR database how the labels were generated for the collected data.</a:t>
            </a:r>
          </a:p>
          <a:p>
            <a:pPr marL="342900" indent="-342900">
              <a:buAutoNum type="arabicPeriod"/>
            </a:pPr>
            <a:endParaRPr lang="en-US" dirty="0"/>
          </a:p>
        </p:txBody>
      </p:sp>
    </p:spTree>
    <p:extLst>
      <p:ext uri="{BB962C8B-B14F-4D97-AF65-F5344CB8AC3E}">
        <p14:creationId xmlns:p14="http://schemas.microsoft.com/office/powerpoint/2010/main" val="207864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FBBB06-34B5-416C-BAB7-0AD40DDBA428}"/>
              </a:ext>
            </a:extLst>
          </p:cNvPr>
          <p:cNvSpPr txBox="1"/>
          <p:nvPr/>
        </p:nvSpPr>
        <p:spPr>
          <a:xfrm>
            <a:off x="4800600" y="121023"/>
            <a:ext cx="1798056" cy="400110"/>
          </a:xfrm>
          <a:prstGeom prst="rect">
            <a:avLst/>
          </a:prstGeom>
          <a:noFill/>
        </p:spPr>
        <p:txBody>
          <a:bodyPr wrap="none" rtlCol="0">
            <a:spAutoFit/>
          </a:bodyPr>
          <a:lstStyle/>
          <a:p>
            <a:r>
              <a:rPr lang="en-US" sz="2000" b="1" u="sng" dirty="0">
                <a:solidFill>
                  <a:schemeClr val="accent3">
                    <a:lumMod val="60000"/>
                    <a:lumOff val="40000"/>
                  </a:schemeClr>
                </a:solidFill>
              </a:rPr>
              <a:t>Second Paper</a:t>
            </a:r>
          </a:p>
        </p:txBody>
      </p:sp>
      <p:sp>
        <p:nvSpPr>
          <p:cNvPr id="3" name="TextBox 2">
            <a:extLst>
              <a:ext uri="{FF2B5EF4-FFF2-40B4-BE49-F238E27FC236}">
                <a16:creationId xmlns:a16="http://schemas.microsoft.com/office/drawing/2014/main" id="{834D32B6-AECD-4D89-999F-FB3EFB99A573}"/>
              </a:ext>
            </a:extLst>
          </p:cNvPr>
          <p:cNvSpPr txBox="1"/>
          <p:nvPr/>
        </p:nvSpPr>
        <p:spPr>
          <a:xfrm>
            <a:off x="900949" y="1705664"/>
            <a:ext cx="10784541" cy="646331"/>
          </a:xfrm>
          <a:prstGeom prst="rect">
            <a:avLst/>
          </a:prstGeom>
          <a:noFill/>
        </p:spPr>
        <p:txBody>
          <a:bodyPr wrap="square" rtlCol="0">
            <a:spAutoFit/>
          </a:bodyPr>
          <a:lstStyle/>
          <a:p>
            <a:r>
              <a:rPr lang="en-US" b="1" u="sng" dirty="0">
                <a:solidFill>
                  <a:schemeClr val="accent3"/>
                </a:solidFill>
              </a:rPr>
              <a:t>Methodology: </a:t>
            </a:r>
            <a:r>
              <a:rPr lang="en-US" b="1" dirty="0">
                <a:solidFill>
                  <a:schemeClr val="accent3"/>
                </a:solidFill>
              </a:rPr>
              <a:t> </a:t>
            </a:r>
            <a:r>
              <a:rPr lang="en-US" dirty="0"/>
              <a:t>(1) Applied SVM, LSTM, BLSTM, CNN, MLP models. (2) UCI public dataset and private dataset was measured by Reiss and </a:t>
            </a:r>
            <a:r>
              <a:rPr lang="en-US" dirty="0" err="1"/>
              <a:t>Strickere</a:t>
            </a:r>
            <a:r>
              <a:rPr lang="en-US" dirty="0"/>
              <a:t> et al. which recorded 18 daily physical activities used.</a:t>
            </a:r>
          </a:p>
        </p:txBody>
      </p:sp>
      <p:pic>
        <p:nvPicPr>
          <p:cNvPr id="4" name="Picture 3">
            <a:extLst>
              <a:ext uri="{FF2B5EF4-FFF2-40B4-BE49-F238E27FC236}">
                <a16:creationId xmlns:a16="http://schemas.microsoft.com/office/drawing/2014/main" id="{221ECE1C-F8E2-4052-B6E4-8E192A4E9A6E}"/>
              </a:ext>
            </a:extLst>
          </p:cNvPr>
          <p:cNvPicPr>
            <a:picLocks noChangeAspect="1"/>
          </p:cNvPicPr>
          <p:nvPr/>
        </p:nvPicPr>
        <p:blipFill>
          <a:blip r:embed="rId2"/>
          <a:stretch>
            <a:fillRect/>
          </a:stretch>
        </p:blipFill>
        <p:spPr>
          <a:xfrm>
            <a:off x="984326" y="2668402"/>
            <a:ext cx="7972425" cy="2266950"/>
          </a:xfrm>
          <a:prstGeom prst="rect">
            <a:avLst/>
          </a:prstGeom>
        </p:spPr>
      </p:pic>
      <p:sp>
        <p:nvSpPr>
          <p:cNvPr id="5" name="TextBox 4">
            <a:extLst>
              <a:ext uri="{FF2B5EF4-FFF2-40B4-BE49-F238E27FC236}">
                <a16:creationId xmlns:a16="http://schemas.microsoft.com/office/drawing/2014/main" id="{661BF62B-1462-4354-A28A-4774408751CC}"/>
              </a:ext>
            </a:extLst>
          </p:cNvPr>
          <p:cNvSpPr txBox="1"/>
          <p:nvPr/>
        </p:nvSpPr>
        <p:spPr>
          <a:xfrm>
            <a:off x="900949" y="5176112"/>
            <a:ext cx="10784541" cy="1200329"/>
          </a:xfrm>
          <a:prstGeom prst="rect">
            <a:avLst/>
          </a:prstGeom>
          <a:noFill/>
        </p:spPr>
        <p:txBody>
          <a:bodyPr wrap="square" rtlCol="0">
            <a:spAutoFit/>
          </a:bodyPr>
          <a:lstStyle/>
          <a:p>
            <a:r>
              <a:rPr lang="en-US" b="1" u="sng" dirty="0">
                <a:solidFill>
                  <a:schemeClr val="accent3"/>
                </a:solidFill>
              </a:rPr>
              <a:t>Major Contribution:</a:t>
            </a:r>
            <a:r>
              <a:rPr lang="en-US" b="1" dirty="0">
                <a:solidFill>
                  <a:schemeClr val="accent3"/>
                </a:solidFill>
              </a:rPr>
              <a:t> </a:t>
            </a:r>
          </a:p>
          <a:p>
            <a:endParaRPr lang="en-US" b="1" dirty="0">
              <a:solidFill>
                <a:schemeClr val="accent3"/>
              </a:solidFill>
            </a:endParaRPr>
          </a:p>
          <a:p>
            <a:pPr marL="342900" indent="-342900">
              <a:buAutoNum type="arabicParenBoth"/>
            </a:pPr>
            <a:r>
              <a:rPr lang="en-US" dirty="0"/>
              <a:t>Applied both Machine Learning and Deep Learning models. </a:t>
            </a:r>
          </a:p>
          <a:p>
            <a:r>
              <a:rPr lang="en-US" dirty="0"/>
              <a:t>(2) Used both Public and Private Dataset.</a:t>
            </a:r>
          </a:p>
        </p:txBody>
      </p:sp>
      <p:sp>
        <p:nvSpPr>
          <p:cNvPr id="6" name="TextBox 5">
            <a:extLst>
              <a:ext uri="{FF2B5EF4-FFF2-40B4-BE49-F238E27FC236}">
                <a16:creationId xmlns:a16="http://schemas.microsoft.com/office/drawing/2014/main" id="{404A60AA-47A9-AC19-1902-862561536A89}"/>
              </a:ext>
            </a:extLst>
          </p:cNvPr>
          <p:cNvSpPr txBox="1"/>
          <p:nvPr/>
        </p:nvSpPr>
        <p:spPr>
          <a:xfrm>
            <a:off x="900950" y="934980"/>
            <a:ext cx="10784541" cy="369332"/>
          </a:xfrm>
          <a:prstGeom prst="rect">
            <a:avLst/>
          </a:prstGeom>
          <a:noFill/>
        </p:spPr>
        <p:txBody>
          <a:bodyPr wrap="square" rtlCol="0">
            <a:spAutoFit/>
          </a:bodyPr>
          <a:lstStyle/>
          <a:p>
            <a:r>
              <a:rPr lang="en-US" b="1" u="sng" dirty="0">
                <a:solidFill>
                  <a:schemeClr val="accent3"/>
                </a:solidFill>
              </a:rPr>
              <a:t>Name:</a:t>
            </a:r>
            <a:r>
              <a:rPr lang="en-US" b="1" dirty="0">
                <a:solidFill>
                  <a:schemeClr val="accent3"/>
                </a:solidFill>
              </a:rPr>
              <a:t>  </a:t>
            </a:r>
            <a:r>
              <a:rPr lang="en-US" b="0" i="0" dirty="0">
                <a:effectLst/>
                <a:latin typeface="Georgia" panose="02040502050405020303" pitchFamily="18" charset="0"/>
              </a:rPr>
              <a:t>Deep Learning Models for Real-time Human Activity Recognition with Smartphones.</a:t>
            </a:r>
          </a:p>
        </p:txBody>
      </p:sp>
    </p:spTree>
    <p:extLst>
      <p:ext uri="{BB962C8B-B14F-4D97-AF65-F5344CB8AC3E}">
        <p14:creationId xmlns:p14="http://schemas.microsoft.com/office/powerpoint/2010/main" val="174893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A1835-CBBD-4453-8ABC-4AB1B3C5EE2B}"/>
              </a:ext>
            </a:extLst>
          </p:cNvPr>
          <p:cNvSpPr txBox="1"/>
          <p:nvPr/>
        </p:nvSpPr>
        <p:spPr>
          <a:xfrm>
            <a:off x="4800600" y="121023"/>
            <a:ext cx="1586460" cy="400110"/>
          </a:xfrm>
          <a:prstGeom prst="rect">
            <a:avLst/>
          </a:prstGeom>
          <a:noFill/>
        </p:spPr>
        <p:txBody>
          <a:bodyPr wrap="none" rtlCol="0">
            <a:spAutoFit/>
          </a:bodyPr>
          <a:lstStyle/>
          <a:p>
            <a:r>
              <a:rPr lang="en-US" sz="2000" b="1" u="sng" dirty="0">
                <a:solidFill>
                  <a:schemeClr val="accent3">
                    <a:lumMod val="60000"/>
                    <a:lumOff val="40000"/>
                  </a:schemeClr>
                </a:solidFill>
              </a:rPr>
              <a:t>Third Paper</a:t>
            </a:r>
          </a:p>
        </p:txBody>
      </p:sp>
      <p:sp>
        <p:nvSpPr>
          <p:cNvPr id="3" name="TextBox 2">
            <a:extLst>
              <a:ext uri="{FF2B5EF4-FFF2-40B4-BE49-F238E27FC236}">
                <a16:creationId xmlns:a16="http://schemas.microsoft.com/office/drawing/2014/main" id="{571B77C1-96A1-6075-55D6-736ACB590094}"/>
              </a:ext>
            </a:extLst>
          </p:cNvPr>
          <p:cNvSpPr txBox="1"/>
          <p:nvPr/>
        </p:nvSpPr>
        <p:spPr>
          <a:xfrm flipH="1">
            <a:off x="1109205" y="824947"/>
            <a:ext cx="9205626" cy="646331"/>
          </a:xfrm>
          <a:prstGeom prst="rect">
            <a:avLst/>
          </a:prstGeom>
          <a:noFill/>
        </p:spPr>
        <p:txBody>
          <a:bodyPr wrap="square" rtlCol="0">
            <a:spAutoFit/>
          </a:bodyPr>
          <a:lstStyle/>
          <a:p>
            <a:pPr algn="l"/>
            <a:r>
              <a:rPr lang="en-US" b="1" i="0" dirty="0">
                <a:solidFill>
                  <a:schemeClr val="accent3"/>
                </a:solidFill>
                <a:effectLst/>
                <a:latin typeface="Arial" panose="020B0604020202020204" pitchFamily="34" charset="0"/>
              </a:rPr>
              <a:t>Name</a:t>
            </a:r>
            <a:r>
              <a:rPr lang="en-US" b="1" i="0" dirty="0">
                <a:effectLst/>
                <a:latin typeface="Arial" panose="020B0604020202020204" pitchFamily="34" charset="0"/>
              </a:rPr>
              <a:t>:   Physical Human Activity Recognition Using Wearable Sensors</a:t>
            </a:r>
            <a:br>
              <a:rPr lang="en-US" dirty="0"/>
            </a:br>
            <a:endParaRPr lang="en-US" dirty="0"/>
          </a:p>
        </p:txBody>
      </p:sp>
      <p:sp>
        <p:nvSpPr>
          <p:cNvPr id="4" name="TextBox 3">
            <a:extLst>
              <a:ext uri="{FF2B5EF4-FFF2-40B4-BE49-F238E27FC236}">
                <a16:creationId xmlns:a16="http://schemas.microsoft.com/office/drawing/2014/main" id="{415B9F66-08BB-0CB0-F96F-7E19E4D34B4B}"/>
              </a:ext>
            </a:extLst>
          </p:cNvPr>
          <p:cNvSpPr txBox="1"/>
          <p:nvPr/>
        </p:nvSpPr>
        <p:spPr>
          <a:xfrm flipH="1">
            <a:off x="1109205" y="1245703"/>
            <a:ext cx="9205626" cy="1477328"/>
          </a:xfrm>
          <a:prstGeom prst="rect">
            <a:avLst/>
          </a:prstGeom>
          <a:noFill/>
        </p:spPr>
        <p:txBody>
          <a:bodyPr wrap="square" rtlCol="0">
            <a:spAutoFit/>
          </a:bodyPr>
          <a:lstStyle/>
          <a:p>
            <a:pPr algn="just"/>
            <a:r>
              <a:rPr lang="en-US" b="1" i="0" dirty="0">
                <a:solidFill>
                  <a:schemeClr val="accent3"/>
                </a:solidFill>
                <a:effectLst/>
                <a:latin typeface="Arial" panose="020B0604020202020204" pitchFamily="34" charset="0"/>
              </a:rPr>
              <a:t>Abstract</a:t>
            </a:r>
            <a:r>
              <a:rPr lang="en-US" b="1" i="0" dirty="0">
                <a:effectLst/>
                <a:latin typeface="Arial" panose="020B0604020202020204" pitchFamily="34" charset="0"/>
              </a:rPr>
              <a:t>:  </a:t>
            </a:r>
            <a:r>
              <a:rPr lang="en-US" dirty="0">
                <a:latin typeface="Open Sans" panose="020B0606030504020204" pitchFamily="34" charset="0"/>
              </a:rPr>
              <a:t>D</a:t>
            </a:r>
            <a:r>
              <a:rPr lang="en-US" b="0" i="0" dirty="0">
                <a:effectLst/>
                <a:latin typeface="Open Sans" panose="020B0606030504020204" pitchFamily="34" charset="0"/>
              </a:rPr>
              <a:t>ifferent classification techniques used to recognize human activities from wearable inertial sensor data. </a:t>
            </a:r>
            <a:r>
              <a:rPr lang="en-US" b="0" i="0" dirty="0">
                <a:effectLst/>
                <a:latin typeface="Open Sans" panose="020B0604020202020204" pitchFamily="34" charset="0"/>
              </a:rPr>
              <a:t>The k-NN classifier provides the best performance compared to other supervised classification algorithms, while the HMM classifier provides the best results among unsupervised classification algorithms. </a:t>
            </a:r>
            <a:br>
              <a:rPr lang="en-US" dirty="0"/>
            </a:br>
            <a:endParaRPr lang="en-US" dirty="0"/>
          </a:p>
        </p:txBody>
      </p:sp>
      <p:sp>
        <p:nvSpPr>
          <p:cNvPr id="5" name="TextBox 4">
            <a:extLst>
              <a:ext uri="{FF2B5EF4-FFF2-40B4-BE49-F238E27FC236}">
                <a16:creationId xmlns:a16="http://schemas.microsoft.com/office/drawing/2014/main" id="{FAA95340-D956-977C-821A-967B4789034D}"/>
              </a:ext>
            </a:extLst>
          </p:cNvPr>
          <p:cNvSpPr txBox="1"/>
          <p:nvPr/>
        </p:nvSpPr>
        <p:spPr>
          <a:xfrm flipH="1">
            <a:off x="1109205" y="2497456"/>
            <a:ext cx="9205626" cy="646331"/>
          </a:xfrm>
          <a:prstGeom prst="rect">
            <a:avLst/>
          </a:prstGeom>
          <a:noFill/>
        </p:spPr>
        <p:txBody>
          <a:bodyPr wrap="square" rtlCol="0">
            <a:spAutoFit/>
          </a:bodyPr>
          <a:lstStyle/>
          <a:p>
            <a:r>
              <a:rPr lang="en-US" b="1" dirty="0">
                <a:solidFill>
                  <a:schemeClr val="accent3"/>
                </a:solidFill>
                <a:latin typeface="Arial" panose="020B0604020202020204" pitchFamily="34" charset="0"/>
              </a:rPr>
              <a:t>Methodology</a:t>
            </a:r>
            <a:r>
              <a:rPr lang="en-US" b="1" i="0" dirty="0">
                <a:effectLst/>
                <a:latin typeface="Arial" panose="020B0604020202020204" pitchFamily="34" charset="0"/>
              </a:rPr>
              <a:t>:</a:t>
            </a:r>
            <a:r>
              <a:rPr lang="en-US" b="0" i="0" dirty="0">
                <a:effectLst/>
                <a:latin typeface="Open Sans" panose="020B0604020202020204" pitchFamily="34" charset="0"/>
              </a:rPr>
              <a:t> </a:t>
            </a:r>
            <a:br>
              <a:rPr lang="en-US" dirty="0"/>
            </a:br>
            <a:endParaRPr lang="en-US" dirty="0"/>
          </a:p>
        </p:txBody>
      </p:sp>
      <p:pic>
        <p:nvPicPr>
          <p:cNvPr id="1026" name="Picture 2" descr="Sensors 15 29858 g003 1024">
            <a:extLst>
              <a:ext uri="{FF2B5EF4-FFF2-40B4-BE49-F238E27FC236}">
                <a16:creationId xmlns:a16="http://schemas.microsoft.com/office/drawing/2014/main" id="{4DED844D-2822-D7EB-F3CC-D61472E4C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205" y="3001361"/>
            <a:ext cx="4288078" cy="35385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nsors 15 29858 g006 1024">
            <a:extLst>
              <a:ext uri="{FF2B5EF4-FFF2-40B4-BE49-F238E27FC236}">
                <a16:creationId xmlns:a16="http://schemas.microsoft.com/office/drawing/2014/main" id="{AC4144A9-23D5-2998-8F3A-D9937C83B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471" y="3001361"/>
            <a:ext cx="3708961" cy="353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8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95499-E098-CB6E-714D-2E22C3357DDD}"/>
              </a:ext>
            </a:extLst>
          </p:cNvPr>
          <p:cNvSpPr txBox="1"/>
          <p:nvPr/>
        </p:nvSpPr>
        <p:spPr>
          <a:xfrm>
            <a:off x="543140" y="564355"/>
            <a:ext cx="10784541" cy="3139321"/>
          </a:xfrm>
          <a:prstGeom prst="rect">
            <a:avLst/>
          </a:prstGeom>
          <a:noFill/>
        </p:spPr>
        <p:txBody>
          <a:bodyPr wrap="square" rtlCol="0">
            <a:spAutoFit/>
          </a:bodyPr>
          <a:lstStyle/>
          <a:p>
            <a:r>
              <a:rPr lang="en-US" b="1" u="sng" dirty="0">
                <a:solidFill>
                  <a:schemeClr val="accent3"/>
                </a:solidFill>
              </a:rPr>
              <a:t>Major Contribution:</a:t>
            </a:r>
            <a:r>
              <a:rPr lang="en-US" b="1" dirty="0">
                <a:solidFill>
                  <a:schemeClr val="accent3"/>
                </a:solidFill>
              </a:rPr>
              <a:t> </a:t>
            </a:r>
          </a:p>
          <a:p>
            <a:endParaRPr lang="en-US" b="1" dirty="0">
              <a:solidFill>
                <a:schemeClr val="accent3"/>
              </a:solidFill>
            </a:endParaRPr>
          </a:p>
          <a:p>
            <a:endParaRPr lang="en-US" b="1" dirty="0">
              <a:solidFill>
                <a:schemeClr val="accent3"/>
              </a:solidFill>
            </a:endParaRPr>
          </a:p>
          <a:p>
            <a:pPr marL="342900" indent="-342900">
              <a:buAutoNum type="arabicParenBoth"/>
            </a:pPr>
            <a:r>
              <a:rPr lang="en-US" b="0" i="0" dirty="0">
                <a:effectLst/>
                <a:latin typeface="Open Sans" panose="020B0606030504020204" pitchFamily="34" charset="0"/>
              </a:rPr>
              <a:t>Applied k-Nearest Neighbors (k-NN) classification to differentiate between nine human activities using time-domain features obtained from three </a:t>
            </a:r>
            <a:r>
              <a:rPr lang="en-US" b="0" i="0" dirty="0" err="1">
                <a:effectLst/>
                <a:latin typeface="Open Sans" panose="020B0606030504020204" pitchFamily="34" charset="0"/>
              </a:rPr>
              <a:t>uni</a:t>
            </a:r>
            <a:r>
              <a:rPr lang="en-US" b="0" i="0" dirty="0">
                <a:effectLst/>
                <a:latin typeface="Open Sans" panose="020B0606030504020204" pitchFamily="34" charset="0"/>
              </a:rPr>
              <a:t>-axial accelerometers. </a:t>
            </a:r>
          </a:p>
          <a:p>
            <a:pPr marL="342900" indent="-342900">
              <a:buAutoNum type="arabicParenBoth"/>
            </a:pPr>
            <a:endParaRPr lang="en-US" b="0" i="0" dirty="0">
              <a:effectLst/>
              <a:latin typeface="Open Sans" panose="020B0606030504020204" pitchFamily="34" charset="0"/>
            </a:endParaRPr>
          </a:p>
          <a:p>
            <a:pPr marL="342900" indent="-342900">
              <a:buAutoNum type="arabicParenBoth"/>
            </a:pPr>
            <a:r>
              <a:rPr lang="en-US" b="0" i="0" dirty="0">
                <a:effectLst/>
                <a:latin typeface="Times New Roman" panose="02020603050405020304" pitchFamily="18" charset="0"/>
              </a:rPr>
              <a:t>Applied SVM techniques to discriminate between falls and other activities using a microphone and tri-axial accelerometer, achieving recognition rates ranging between 84% and 96%. </a:t>
            </a:r>
          </a:p>
          <a:p>
            <a:pPr marL="342900" indent="-342900">
              <a:buAutoNum type="arabicParenBoth"/>
            </a:pPr>
            <a:endParaRPr lang="en-US" dirty="0">
              <a:latin typeface="Times New Roman" panose="02020603050405020304" pitchFamily="18" charset="0"/>
            </a:endParaRPr>
          </a:p>
          <a:p>
            <a:pPr marL="342900" indent="-342900">
              <a:buAutoNum type="arabicParenBoth"/>
            </a:pPr>
            <a:r>
              <a:rPr lang="en-US" b="0" i="0" dirty="0">
                <a:effectLst/>
                <a:latin typeface="Times New Roman" panose="02020603050405020304" pitchFamily="18" charset="0"/>
              </a:rPr>
              <a:t>Random Forests (RF) algorithm, which combines decision trees using the bagging method and randomization, improves classification performance compared to a single-tree classifier.</a:t>
            </a:r>
            <a:endParaRPr lang="en-US" dirty="0"/>
          </a:p>
        </p:txBody>
      </p:sp>
    </p:spTree>
    <p:extLst>
      <p:ext uri="{BB962C8B-B14F-4D97-AF65-F5344CB8AC3E}">
        <p14:creationId xmlns:p14="http://schemas.microsoft.com/office/powerpoint/2010/main" val="335651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67522-3B1A-CD2E-9D07-0FDBF36CF207}"/>
              </a:ext>
            </a:extLst>
          </p:cNvPr>
          <p:cNvSpPr txBox="1"/>
          <p:nvPr/>
        </p:nvSpPr>
        <p:spPr>
          <a:xfrm>
            <a:off x="4800600" y="121023"/>
            <a:ext cx="1739515" cy="400110"/>
          </a:xfrm>
          <a:prstGeom prst="rect">
            <a:avLst/>
          </a:prstGeom>
          <a:noFill/>
        </p:spPr>
        <p:txBody>
          <a:bodyPr wrap="none" rtlCol="0">
            <a:spAutoFit/>
          </a:bodyPr>
          <a:lstStyle/>
          <a:p>
            <a:r>
              <a:rPr lang="en-US" sz="2000" b="1" u="sng" dirty="0">
                <a:solidFill>
                  <a:schemeClr val="accent3">
                    <a:lumMod val="60000"/>
                    <a:lumOff val="40000"/>
                  </a:schemeClr>
                </a:solidFill>
              </a:rPr>
              <a:t>Fourth Paper</a:t>
            </a:r>
          </a:p>
        </p:txBody>
      </p:sp>
      <p:sp>
        <p:nvSpPr>
          <p:cNvPr id="3" name="TextBox 2">
            <a:extLst>
              <a:ext uri="{FF2B5EF4-FFF2-40B4-BE49-F238E27FC236}">
                <a16:creationId xmlns:a16="http://schemas.microsoft.com/office/drawing/2014/main" id="{0BB921B1-E9E4-55B9-7176-A1376DD8EBD1}"/>
              </a:ext>
            </a:extLst>
          </p:cNvPr>
          <p:cNvSpPr txBox="1"/>
          <p:nvPr/>
        </p:nvSpPr>
        <p:spPr>
          <a:xfrm flipH="1">
            <a:off x="1109205" y="824947"/>
            <a:ext cx="9205626" cy="923330"/>
          </a:xfrm>
          <a:prstGeom prst="rect">
            <a:avLst/>
          </a:prstGeom>
          <a:noFill/>
        </p:spPr>
        <p:txBody>
          <a:bodyPr wrap="square" rtlCol="0">
            <a:spAutoFit/>
          </a:bodyPr>
          <a:lstStyle/>
          <a:p>
            <a:r>
              <a:rPr lang="en-US" b="1" i="0" dirty="0">
                <a:solidFill>
                  <a:schemeClr val="accent3"/>
                </a:solidFill>
                <a:effectLst/>
                <a:latin typeface="Arial" panose="020B0604020202020204" pitchFamily="34" charset="0"/>
              </a:rPr>
              <a:t>Name</a:t>
            </a:r>
            <a:r>
              <a:rPr lang="en-US" b="1" i="0" dirty="0">
                <a:effectLst/>
                <a:latin typeface="Arial" panose="020B0604020202020204" pitchFamily="34" charset="0"/>
              </a:rPr>
              <a:t>: Comparison of Feature Learning Methods for Human Activity Recognition Using Wearable Sensors.</a:t>
            </a:r>
            <a:br>
              <a:rPr lang="en-US" dirty="0"/>
            </a:br>
            <a:endParaRPr lang="en-US" dirty="0"/>
          </a:p>
        </p:txBody>
      </p:sp>
      <p:sp>
        <p:nvSpPr>
          <p:cNvPr id="4" name="TextBox 3">
            <a:extLst>
              <a:ext uri="{FF2B5EF4-FFF2-40B4-BE49-F238E27FC236}">
                <a16:creationId xmlns:a16="http://schemas.microsoft.com/office/drawing/2014/main" id="{CF9B8611-6951-2811-5401-374417CEE66A}"/>
              </a:ext>
            </a:extLst>
          </p:cNvPr>
          <p:cNvSpPr txBox="1"/>
          <p:nvPr/>
        </p:nvSpPr>
        <p:spPr>
          <a:xfrm flipH="1">
            <a:off x="1109205" y="1563611"/>
            <a:ext cx="9205626" cy="369332"/>
          </a:xfrm>
          <a:prstGeom prst="rect">
            <a:avLst/>
          </a:prstGeom>
          <a:noFill/>
        </p:spPr>
        <p:txBody>
          <a:bodyPr wrap="square" rtlCol="0">
            <a:spAutoFit/>
          </a:bodyPr>
          <a:lstStyle/>
          <a:p>
            <a:r>
              <a:rPr lang="en-US" b="1" dirty="0">
                <a:solidFill>
                  <a:schemeClr val="accent3"/>
                </a:solidFill>
                <a:latin typeface="Arial" panose="020B0604020202020204" pitchFamily="34" charset="0"/>
              </a:rPr>
              <a:t>Methodology</a:t>
            </a:r>
            <a:r>
              <a:rPr lang="en-US" b="1" i="0" dirty="0">
                <a:effectLst/>
                <a:latin typeface="Arial" panose="020B0604020202020204" pitchFamily="34" charset="0"/>
              </a:rPr>
              <a:t>:</a:t>
            </a:r>
            <a:r>
              <a:rPr lang="en-US" b="0" i="0" dirty="0">
                <a:effectLst/>
                <a:latin typeface="Open Sans" panose="020B0604020202020204" pitchFamily="34" charset="0"/>
              </a:rPr>
              <a:t> </a:t>
            </a:r>
            <a:endParaRPr lang="en-US" dirty="0"/>
          </a:p>
        </p:txBody>
      </p:sp>
      <p:pic>
        <p:nvPicPr>
          <p:cNvPr id="2050" name="Picture 2" descr="Sensors 18 00679 g001 550">
            <a:extLst>
              <a:ext uri="{FF2B5EF4-FFF2-40B4-BE49-F238E27FC236}">
                <a16:creationId xmlns:a16="http://schemas.microsoft.com/office/drawing/2014/main" id="{6F5BF9DE-BCCD-461F-B90C-3EA7BAE4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205" y="2179272"/>
            <a:ext cx="52387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nsors 18 00679 g003 550">
            <a:extLst>
              <a:ext uri="{FF2B5EF4-FFF2-40B4-BE49-F238E27FC236}">
                <a16:creationId xmlns:a16="http://schemas.microsoft.com/office/drawing/2014/main" id="{BA282AA1-96CA-35D7-48AA-5DC8A0A21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115" y="2179272"/>
            <a:ext cx="52387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nsors 18 00679 g004 550">
            <a:extLst>
              <a:ext uri="{FF2B5EF4-FFF2-40B4-BE49-F238E27FC236}">
                <a16:creationId xmlns:a16="http://schemas.microsoft.com/office/drawing/2014/main" id="{4A434DFB-1ABE-DC91-9EC3-F2C5F032D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115" y="4282976"/>
            <a:ext cx="523875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nsors 18 00679 g006 550">
            <a:extLst>
              <a:ext uri="{FF2B5EF4-FFF2-40B4-BE49-F238E27FC236}">
                <a16:creationId xmlns:a16="http://schemas.microsoft.com/office/drawing/2014/main" id="{32B4122F-89FD-E44F-D1EB-AE3ABC425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73" y="3616226"/>
            <a:ext cx="52387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769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124</TotalTime>
  <Words>594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Georgia</vt:lpstr>
      <vt:lpstr>HelveticaNeue Regular</vt:lpstr>
      <vt:lpstr>Open Sans</vt:lpstr>
      <vt:lpstr>Times New Roman</vt:lpstr>
      <vt:lpstr>Trebuchet MS</vt:lpstr>
      <vt:lpstr>Wingdings 3</vt:lpstr>
      <vt:lpstr>Facet</vt:lpstr>
      <vt:lpstr>Human  Activity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Mahmud Shah</dc:creator>
  <cp:lastModifiedBy>noornahar.marjan@gmail.com</cp:lastModifiedBy>
  <cp:revision>15</cp:revision>
  <dcterms:created xsi:type="dcterms:W3CDTF">2023-05-08T13:35:13Z</dcterms:created>
  <dcterms:modified xsi:type="dcterms:W3CDTF">2023-05-09T04:05:44Z</dcterms:modified>
</cp:coreProperties>
</file>