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91" r:id="rId4"/>
    <p:sldId id="297" r:id="rId5"/>
    <p:sldId id="271" r:id="rId6"/>
    <p:sldId id="258" r:id="rId7"/>
    <p:sldId id="295" r:id="rId8"/>
    <p:sldId id="296" r:id="rId9"/>
    <p:sldId id="274" r:id="rId10"/>
  </p:sldIdLst>
  <p:sldSz cx="9144000" cy="5143500" type="screen16x9"/>
  <p:notesSz cx="6858000" cy="9144000"/>
  <p:embeddedFontLst>
    <p:embeddedFont>
      <p:font typeface="DejaVu Serif" panose="02060603050605020204" pitchFamily="18" charset="0"/>
      <p:regular r:id="rId12"/>
    </p:embeddedFont>
    <p:embeddedFont>
      <p:font typeface="Fira Sans Extra Condensed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Microsoft JhengHei Light" panose="020B0304030504040204" pitchFamily="34" charset="-120"/>
      <p:regular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A4736-B6A2-4EA3-8728-0C8C72AD5199}">
  <a:tblStyle styleId="{FDAA4736-B6A2-4EA3-8728-0C8C72AD5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5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8-2489/13/6/275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52349" y="1057538"/>
            <a:ext cx="4224628" cy="2823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4"/>
                </a:solidFill>
              </a:rPr>
              <a:t>Human Activity 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Recognition</a:t>
            </a:r>
            <a:endParaRPr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903390" y="3076215"/>
            <a:ext cx="2873586" cy="123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Monirul</a:t>
            </a:r>
            <a:r>
              <a:rPr 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Islam Mahmud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MD. </a:t>
            </a:r>
            <a:r>
              <a:rPr lang="en-US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Shihab</a:t>
            </a:r>
            <a:r>
              <a:rPr 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Reza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Hafeza </a:t>
            </a:r>
            <a:r>
              <a:rPr lang="en-US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Akter</a:t>
            </a:r>
            <a:endParaRPr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15395" y="866032"/>
            <a:ext cx="4064621" cy="4277468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572"/>
            <a:ext cx="8229600" cy="515118"/>
          </a:xfrm>
        </p:spPr>
        <p:txBody>
          <a:bodyPr>
            <a:noAutofit/>
          </a:bodyPr>
          <a:lstStyle/>
          <a:p>
            <a:r>
              <a:rPr lang="en-US" sz="2200" u="sng" dirty="0">
                <a:solidFill>
                  <a:schemeClr val="accent4"/>
                </a:solidFill>
              </a:rPr>
              <a:t>Unique Contribution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70698"/>
            <a:ext cx="3951276" cy="3836114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HAR of elderly people using gyroscope and accelerometer data.</a:t>
            </a:r>
          </a:p>
          <a:p>
            <a:pPr algn="just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and deep learning algorithms to recognize activities. </a:t>
            </a:r>
          </a:p>
          <a:p>
            <a:pPr marL="139700" indent="0" algn="just">
              <a:buNone/>
            </a:pPr>
            <a:endParaRPr 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can provide assistance to elderly people by monitoring their activities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F3B2EC-E1EF-4C39-9291-F3F03FCB4CAC}"/>
              </a:ext>
            </a:extLst>
          </p:cNvPr>
          <p:cNvSpPr txBox="1">
            <a:spLocks/>
          </p:cNvSpPr>
          <p:nvPr/>
        </p:nvSpPr>
        <p:spPr>
          <a:xfrm>
            <a:off x="4572000" y="1470698"/>
            <a:ext cx="4291673" cy="383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Kidney stone is formed when salts and certain minerals such as calcium and uric acid are accumulated in urine. It is caused because of inadequate intake of water.</a:t>
            </a:r>
          </a:p>
          <a:p>
            <a:pPr marL="139700" indent="0">
              <a:buFont typeface="Roboto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mainly occurs when our body lacks fluid and accumulates a lot of waste.</a:t>
            </a:r>
          </a:p>
          <a:p>
            <a:pPr marL="139700" indent="0">
              <a:buFont typeface="Roboto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08DA7-1699-407F-B873-D8141DEF9990}"/>
              </a:ext>
            </a:extLst>
          </p:cNvPr>
          <p:cNvSpPr txBox="1"/>
          <p:nvPr/>
        </p:nvSpPr>
        <p:spPr>
          <a:xfrm>
            <a:off x="1401635" y="88102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1</a:t>
            </a:r>
            <a:r>
              <a:rPr lang="en-US" sz="1800" b="1" u="sng" baseline="30000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st</a:t>
            </a: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5E862-0C95-4EF0-9957-C0CFBB1B6EC1}"/>
              </a:ext>
            </a:extLst>
          </p:cNvPr>
          <p:cNvSpPr txBox="1"/>
          <p:nvPr/>
        </p:nvSpPr>
        <p:spPr>
          <a:xfrm>
            <a:off x="6439180" y="88102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2</a:t>
            </a:r>
            <a:r>
              <a:rPr lang="en-US" sz="1800" b="1" u="sng" baseline="30000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nd</a:t>
            </a: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25204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EF85F-CDAA-4206-8DB3-68169275C417}"/>
              </a:ext>
            </a:extLst>
          </p:cNvPr>
          <p:cNvSpPr txBox="1">
            <a:spLocks/>
          </p:cNvSpPr>
          <p:nvPr/>
        </p:nvSpPr>
        <p:spPr>
          <a:xfrm>
            <a:off x="457200" y="196239"/>
            <a:ext cx="8229600" cy="3714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u="sng" dirty="0">
                <a:solidFill>
                  <a:schemeClr val="accent4"/>
                </a:solidFill>
                <a:latin typeface="Fira Sans Extra Condensed" panose="020B0604020202020204" charset="0"/>
              </a:rPr>
              <a:t>Dataset Details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E43CB8-0BE7-4C13-8699-28DF9D732F25}"/>
              </a:ext>
            </a:extLst>
          </p:cNvPr>
          <p:cNvSpPr txBox="1">
            <a:spLocks/>
          </p:cNvSpPr>
          <p:nvPr/>
        </p:nvSpPr>
        <p:spPr>
          <a:xfrm>
            <a:off x="133812" y="904266"/>
            <a:ext cx="3951276" cy="383611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10,299 private sample. 8240 Training Data &amp; 2059 Testing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different categories of user activity: sitting, walking, going upstairs, going downstairs, standing &amp; lying.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2D873-B689-4071-85A3-B72D04BD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" y="2939046"/>
            <a:ext cx="3729348" cy="207186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BBA6B-5093-4217-93B9-BACEB6F69701}"/>
              </a:ext>
            </a:extLst>
          </p:cNvPr>
          <p:cNvSpPr txBox="1">
            <a:spLocks/>
          </p:cNvSpPr>
          <p:nvPr/>
        </p:nvSpPr>
        <p:spPr>
          <a:xfrm>
            <a:off x="4735524" y="904266"/>
            <a:ext cx="3951276" cy="383611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Public data. </a:t>
            </a:r>
          </a:p>
          <a:p>
            <a:pPr algn="just"/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different categories of user activity: working at computer, walking, going upstairs, going downstairs, standing &amp; talking.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F3929-DFE5-4617-8771-D07DAB55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25" y="2939046"/>
            <a:ext cx="4097699" cy="18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3757-C95E-4371-B675-E2D3A88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718"/>
            <a:ext cx="8229600" cy="371400"/>
          </a:xfrm>
        </p:spPr>
        <p:txBody>
          <a:bodyPr>
            <a:noAutofit/>
          </a:bodyPr>
          <a:lstStyle/>
          <a:p>
            <a:r>
              <a:rPr lang="en-US" sz="2000" u="sng" dirty="0">
                <a:solidFill>
                  <a:schemeClr val="accent4"/>
                </a:solidFill>
              </a:rPr>
              <a:t>Comparison with our dataset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270696-3C6F-4298-BEF2-C128FFF14100}"/>
              </a:ext>
            </a:extLst>
          </p:cNvPr>
          <p:cNvSpPr txBox="1">
            <a:spLocks/>
          </p:cNvSpPr>
          <p:nvPr/>
        </p:nvSpPr>
        <p:spPr>
          <a:xfrm>
            <a:off x="641732" y="3401968"/>
            <a:ext cx="8045068" cy="165296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data from 6 people.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different categories of user activity: Eating, Headshake, Nodding, Speak and Walk, Speaking, Staying, Walking.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our Dataset are Time, Accelerometer value from x, y and z axis, Gyroscope value from x, y and z axis,  Participant num and Class name.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6C3C-4A46-49DB-A9BA-F6C6B89D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2" y="844637"/>
            <a:ext cx="7594542" cy="24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3FC5A-7758-476C-9D79-C7B4F143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8" y="1043990"/>
            <a:ext cx="4362680" cy="1899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545CA8-0218-4343-A48A-9614E6F8E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00" y="345083"/>
            <a:ext cx="3804152" cy="2598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1E2F3-13A0-407F-9926-13B2C5228661}"/>
              </a:ext>
            </a:extLst>
          </p:cNvPr>
          <p:cNvSpPr txBox="1"/>
          <p:nvPr/>
        </p:nvSpPr>
        <p:spPr>
          <a:xfrm>
            <a:off x="4422836" y="3303944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DL Model:</a:t>
            </a:r>
            <a:r>
              <a:rPr lang="en-US" dirty="0"/>
              <a:t> (1) CNN, (2) Convolutional LSTM (3) 3D CNN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CDAAA7-A018-4F81-B3E8-D31B6B409222}"/>
              </a:ext>
            </a:extLst>
          </p:cNvPr>
          <p:cNvSpPr txBox="1"/>
          <p:nvPr/>
        </p:nvSpPr>
        <p:spPr>
          <a:xfrm>
            <a:off x="78696" y="3253419"/>
            <a:ext cx="4283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ML Model:</a:t>
            </a:r>
            <a:r>
              <a:rPr lang="en-US" dirty="0"/>
              <a:t> (1) Random Forest (2) K-NN (3) SVM  </a:t>
            </a:r>
          </a:p>
          <a:p>
            <a:r>
              <a:rPr lang="en-US" b="1" u="sng" dirty="0"/>
              <a:t>DL Model</a:t>
            </a:r>
            <a:r>
              <a:rPr lang="en-US" dirty="0"/>
              <a:t>: (1) ANN, (2) LSTM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F49854-D962-4476-AB35-3F189C869BC1}"/>
              </a:ext>
            </a:extLst>
          </p:cNvPr>
          <p:cNvSpPr txBox="1"/>
          <p:nvPr/>
        </p:nvSpPr>
        <p:spPr>
          <a:xfrm>
            <a:off x="78696" y="3879070"/>
            <a:ext cx="259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EDA &amp; PP:</a:t>
            </a:r>
            <a:r>
              <a:rPr lang="en-US" dirty="0"/>
              <a:t> Only PCA is used.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E2867C-DC81-4FC3-BF6D-48DC955A606E}"/>
              </a:ext>
            </a:extLst>
          </p:cNvPr>
          <p:cNvSpPr txBox="1"/>
          <p:nvPr/>
        </p:nvSpPr>
        <p:spPr>
          <a:xfrm>
            <a:off x="4422836" y="3881556"/>
            <a:ext cx="4164923" cy="698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Best Model:</a:t>
            </a:r>
            <a:r>
              <a:rPr lang="en-US" dirty="0"/>
              <a:t>  3D CNN fed by Convolutional LSTM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of 93.69%</a:t>
            </a:r>
          </a:p>
        </p:txBody>
      </p:sp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1008888" y="306503"/>
            <a:ext cx="712622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4"/>
                </a:solidFill>
              </a:rPr>
              <a:t>Methodology</a:t>
            </a:r>
            <a:endParaRPr sz="2400" u="sng" dirty="0">
              <a:solidFill>
                <a:schemeClr val="accent4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3ECED1-3767-4CDC-923B-F2E9C2B1EC0C}"/>
              </a:ext>
            </a:extLst>
          </p:cNvPr>
          <p:cNvSpPr txBox="1"/>
          <p:nvPr/>
        </p:nvSpPr>
        <p:spPr>
          <a:xfrm>
            <a:off x="78696" y="4289278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Best Model:</a:t>
            </a:r>
            <a:r>
              <a:rPr lang="en-US" dirty="0"/>
              <a:t>   LSTM – Accuracy of 95.04%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1818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4"/>
                </a:solidFill>
              </a:rPr>
              <a:t>Result Analysis</a:t>
            </a:r>
            <a:endParaRPr sz="2400" u="sng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9DFE8-BEAD-4E59-BD50-6AEED6A3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2" y="714375"/>
            <a:ext cx="6615629" cy="1678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2165D-D415-4B48-8976-4EE758B5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92894"/>
            <a:ext cx="6869017" cy="2707065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03C8B3FE-878E-4D15-BFA0-6BBB7AB346A2}"/>
              </a:ext>
            </a:extLst>
          </p:cNvPr>
          <p:cNvSpPr/>
          <p:nvPr/>
        </p:nvSpPr>
        <p:spPr>
          <a:xfrm>
            <a:off x="7502487" y="1355075"/>
            <a:ext cx="1366092" cy="683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Paper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7881BEC6-FEB6-4814-AB63-12ADFD138E33}"/>
              </a:ext>
            </a:extLst>
          </p:cNvPr>
          <p:cNvSpPr/>
          <p:nvPr/>
        </p:nvSpPr>
        <p:spPr>
          <a:xfrm>
            <a:off x="7502487" y="3404903"/>
            <a:ext cx="1366092" cy="683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Paper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329952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Fira Sans Extra Condensed" panose="020B0604020202020204" charset="0"/>
              </a:rPr>
              <a:t>Future Work &amp; Our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064" y="1530480"/>
            <a:ext cx="73652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Work on Elderly People’s wellbeing.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different ML and DL algorithms.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Goal - more accuracy gain.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Arable Device of Cambridge University.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Raw data from 6 person’s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6" name="Picture 2" descr="https://dmtyylqvwgyxw.cloudfront.net/instances/132/uploads/images/custom_image/image/675/normal_Human_activity_recognition.jpg?v=1541506221">
            <a:extLst>
              <a:ext uri="{FF2B5EF4-FFF2-40B4-BE49-F238E27FC236}">
                <a16:creationId xmlns:a16="http://schemas.microsoft.com/office/drawing/2014/main" id="{872EFF8A-CBF3-4A9E-86F5-46EABB82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"/>
          <a:stretch/>
        </p:blipFill>
        <p:spPr bwMode="auto">
          <a:xfrm>
            <a:off x="5148072" y="1267013"/>
            <a:ext cx="3611880" cy="26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1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631" y="652851"/>
            <a:ext cx="18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Fira Sans Extra Condensed" panose="020B0604020202020204" charset="0"/>
              </a:rPr>
              <a:t>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4631" y="1633269"/>
            <a:ext cx="72436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[1] A. Hayat, F. </a:t>
            </a:r>
            <a:r>
              <a:rPr lang="en-US" dirty="0" err="1"/>
              <a:t>Morgado</a:t>
            </a:r>
            <a:r>
              <a:rPr lang="en-US" dirty="0"/>
              <a:t>-Dias, B. P. </a:t>
            </a:r>
            <a:r>
              <a:rPr lang="en-US" dirty="0" err="1"/>
              <a:t>Bhuyan</a:t>
            </a:r>
            <a:r>
              <a:rPr lang="en-US" dirty="0"/>
              <a:t>, and R. </a:t>
            </a:r>
            <a:r>
              <a:rPr lang="en-US" dirty="0" err="1"/>
              <a:t>Tomar</a:t>
            </a:r>
            <a:r>
              <a:rPr lang="en-US" dirty="0"/>
              <a:t>, “Human Activity Recognition for Elderly People Using Machine and Deep Learning Approaches,” </a:t>
            </a:r>
            <a:r>
              <a:rPr lang="en-US" i="1" dirty="0"/>
              <a:t>MDPI</a:t>
            </a:r>
            <a:r>
              <a:rPr lang="en-US" dirty="0"/>
              <a:t>, May 26, 2022. </a:t>
            </a:r>
            <a:r>
              <a:rPr lang="en-US" dirty="0">
                <a:hlinkClick r:id="rId2"/>
              </a:rPr>
              <a:t>https://www.mdpi.com/2078-2489/13/6/275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[2] Ç. B. </a:t>
            </a:r>
            <a:r>
              <a:rPr lang="en-US" dirty="0" err="1"/>
              <a:t>Erdaş</a:t>
            </a:r>
            <a:r>
              <a:rPr lang="en-US" dirty="0"/>
              <a:t> and S. </a:t>
            </a:r>
            <a:r>
              <a:rPr lang="en-US" dirty="0" err="1"/>
              <a:t>Güney</a:t>
            </a:r>
            <a:r>
              <a:rPr lang="en-US" dirty="0"/>
              <a:t>, “Human Activity Recognition by Using Different Deep Learning Approaches for Wearable Sensors - Neural Processing Letters,” </a:t>
            </a:r>
            <a:r>
              <a:rPr lang="en-US" i="1" dirty="0"/>
              <a:t>SpringerLink</a:t>
            </a:r>
            <a:r>
              <a:rPr lang="en-US" dirty="0"/>
              <a:t>, Feb. 19, 2021. https://link.springer.com/article/10.1007/s11063-021-10448-3</a:t>
            </a:r>
          </a:p>
        </p:txBody>
      </p:sp>
    </p:spTree>
    <p:extLst>
      <p:ext uri="{BB962C8B-B14F-4D97-AF65-F5344CB8AC3E}">
        <p14:creationId xmlns:p14="http://schemas.microsoft.com/office/powerpoint/2010/main" val="8838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1107766" y="2200350"/>
            <a:ext cx="4468369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3609335" y="618807"/>
            <a:ext cx="2022800" cy="3477050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493;p19"/>
          <p:cNvGrpSpPr/>
          <p:nvPr/>
        </p:nvGrpSpPr>
        <p:grpSpPr>
          <a:xfrm rot="1153200">
            <a:off x="5528268" y="1770634"/>
            <a:ext cx="479358" cy="1396004"/>
            <a:chOff x="3886200" y="1114550"/>
            <a:chExt cx="1371604" cy="3617430"/>
          </a:xfrm>
        </p:grpSpPr>
        <p:grpSp>
          <p:nvGrpSpPr>
            <p:cNvPr id="112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11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464</Words>
  <Application>Microsoft Office PowerPoint</Application>
  <PresentationFormat>On-screen Show (16:9)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DejaVu Serif</vt:lpstr>
      <vt:lpstr>Fira Sans Extra Condensed SemiBold</vt:lpstr>
      <vt:lpstr>Times New Roman</vt:lpstr>
      <vt:lpstr>Roboto</vt:lpstr>
      <vt:lpstr>Microsoft JhengHei Light</vt:lpstr>
      <vt:lpstr>Fira Sans Extra Condensed</vt:lpstr>
      <vt:lpstr>Machine Learning Infographics by Slidesgo</vt:lpstr>
      <vt:lpstr>Human Activity Recognition</vt:lpstr>
      <vt:lpstr>Unique Contribution</vt:lpstr>
      <vt:lpstr>PowerPoint Presentation</vt:lpstr>
      <vt:lpstr>Comparison with our dataset</vt:lpstr>
      <vt:lpstr>Methodology</vt:lpstr>
      <vt:lpstr>Result Analysis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Stone Prediction</dc:title>
  <cp:lastModifiedBy>Mahmud Shah</cp:lastModifiedBy>
  <cp:revision>73</cp:revision>
  <dcterms:modified xsi:type="dcterms:W3CDTF">2023-03-06T14:47:49Z</dcterms:modified>
</cp:coreProperties>
</file>