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60" r:id="rId5"/>
    <p:sldId id="259" r:id="rId6"/>
    <p:sldId id="264" r:id="rId7"/>
    <p:sldId id="266" r:id="rId8"/>
    <p:sldId id="265" r:id="rId9"/>
    <p:sldId id="261" r:id="rId10"/>
    <p:sldId id="267" r:id="rId11"/>
    <p:sldId id="263" r:id="rId12"/>
    <p:sldId id="262"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1" r:id="rId26"/>
    <p:sldId id="282"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526B4-BF2F-4819-A23E-998D51B0AD31}"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DE4459A-B5BC-420E-910A-FC68CA7BECC5}">
      <dgm:prSet/>
      <dgm:spPr/>
      <dgm:t>
        <a:bodyPr/>
        <a:lstStyle/>
        <a:p>
          <a:r>
            <a:rPr lang="en-US" dirty="0"/>
            <a:t>We can see 261 &amp; 98 Null  Values in BMI and Smoking status.</a:t>
          </a:r>
        </a:p>
      </dgm:t>
    </dgm:pt>
    <dgm:pt modelId="{4A1DBDC0-92AC-401D-84B8-CB313B2B5F3B}" type="parTrans" cxnId="{3852AD3B-A851-436D-BEC9-7080CB49E0DA}">
      <dgm:prSet/>
      <dgm:spPr/>
      <dgm:t>
        <a:bodyPr/>
        <a:lstStyle/>
        <a:p>
          <a:endParaRPr lang="en-US"/>
        </a:p>
      </dgm:t>
    </dgm:pt>
    <dgm:pt modelId="{6E3806E2-3CEE-4E27-8D9E-2C1686265AB6}" type="sibTrans" cxnId="{3852AD3B-A851-436D-BEC9-7080CB49E0DA}">
      <dgm:prSet/>
      <dgm:spPr/>
      <dgm:t>
        <a:bodyPr/>
        <a:lstStyle/>
        <a:p>
          <a:endParaRPr lang="en-US"/>
        </a:p>
      </dgm:t>
    </dgm:pt>
    <dgm:pt modelId="{63FBFC46-FF59-4F39-BCCF-D9FDCC15C85A}" type="pres">
      <dgm:prSet presAssocID="{CB8526B4-BF2F-4819-A23E-998D51B0AD31}" presName="diagram" presStyleCnt="0">
        <dgm:presLayoutVars>
          <dgm:chPref val="1"/>
          <dgm:dir/>
          <dgm:animOne val="branch"/>
          <dgm:animLvl val="lvl"/>
          <dgm:resizeHandles/>
        </dgm:presLayoutVars>
      </dgm:prSet>
      <dgm:spPr/>
    </dgm:pt>
    <dgm:pt modelId="{264CC86D-616F-4A98-977A-FD9E3C3A84BC}" type="pres">
      <dgm:prSet presAssocID="{EDE4459A-B5BC-420E-910A-FC68CA7BECC5}" presName="root" presStyleCnt="0"/>
      <dgm:spPr/>
    </dgm:pt>
    <dgm:pt modelId="{F031112C-E1E5-4939-8E6A-51B74E39F731}" type="pres">
      <dgm:prSet presAssocID="{EDE4459A-B5BC-420E-910A-FC68CA7BECC5}" presName="rootComposite" presStyleCnt="0"/>
      <dgm:spPr/>
    </dgm:pt>
    <dgm:pt modelId="{3E8C0E66-D8BF-4C38-B9C9-FC72F3CF7E5C}" type="pres">
      <dgm:prSet presAssocID="{EDE4459A-B5BC-420E-910A-FC68CA7BECC5}" presName="rootText" presStyleLbl="node1" presStyleIdx="0" presStyleCnt="1" custScaleX="151704"/>
      <dgm:spPr/>
    </dgm:pt>
    <dgm:pt modelId="{E8437A8D-9A42-4165-963F-D022CF44BCEA}" type="pres">
      <dgm:prSet presAssocID="{EDE4459A-B5BC-420E-910A-FC68CA7BECC5}" presName="rootConnector" presStyleLbl="node1" presStyleIdx="0" presStyleCnt="1"/>
      <dgm:spPr/>
    </dgm:pt>
    <dgm:pt modelId="{299740F5-11A1-4703-A4FA-1BF0933AB917}" type="pres">
      <dgm:prSet presAssocID="{EDE4459A-B5BC-420E-910A-FC68CA7BECC5}" presName="childShape" presStyleCnt="0"/>
      <dgm:spPr/>
    </dgm:pt>
  </dgm:ptLst>
  <dgm:cxnLst>
    <dgm:cxn modelId="{93ADDC00-22D2-4B6A-B717-735E0DD41FF0}" type="presOf" srcId="{EDE4459A-B5BC-420E-910A-FC68CA7BECC5}" destId="{E8437A8D-9A42-4165-963F-D022CF44BCEA}" srcOrd="1" destOrd="0" presId="urn:microsoft.com/office/officeart/2005/8/layout/hierarchy3"/>
    <dgm:cxn modelId="{3852AD3B-A851-436D-BEC9-7080CB49E0DA}" srcId="{CB8526B4-BF2F-4819-A23E-998D51B0AD31}" destId="{EDE4459A-B5BC-420E-910A-FC68CA7BECC5}" srcOrd="0" destOrd="0" parTransId="{4A1DBDC0-92AC-401D-84B8-CB313B2B5F3B}" sibTransId="{6E3806E2-3CEE-4E27-8D9E-2C1686265AB6}"/>
    <dgm:cxn modelId="{32C20DBF-BBA3-4F06-AE4D-D4C8D4149531}" type="presOf" srcId="{CB8526B4-BF2F-4819-A23E-998D51B0AD31}" destId="{63FBFC46-FF59-4F39-BCCF-D9FDCC15C85A}" srcOrd="0" destOrd="0" presId="urn:microsoft.com/office/officeart/2005/8/layout/hierarchy3"/>
    <dgm:cxn modelId="{5E3E7DE6-5E00-4C06-934C-497F80AC27EC}" type="presOf" srcId="{EDE4459A-B5BC-420E-910A-FC68CA7BECC5}" destId="{3E8C0E66-D8BF-4C38-B9C9-FC72F3CF7E5C}" srcOrd="0" destOrd="0" presId="urn:microsoft.com/office/officeart/2005/8/layout/hierarchy3"/>
    <dgm:cxn modelId="{AE09BB8E-8D96-468E-95B8-0A3686656486}" type="presParOf" srcId="{63FBFC46-FF59-4F39-BCCF-D9FDCC15C85A}" destId="{264CC86D-616F-4A98-977A-FD9E3C3A84BC}" srcOrd="0" destOrd="0" presId="urn:microsoft.com/office/officeart/2005/8/layout/hierarchy3"/>
    <dgm:cxn modelId="{3EF1D0AD-47CD-4764-BA0E-920D9A93CACE}" type="presParOf" srcId="{264CC86D-616F-4A98-977A-FD9E3C3A84BC}" destId="{F031112C-E1E5-4939-8E6A-51B74E39F731}" srcOrd="0" destOrd="0" presId="urn:microsoft.com/office/officeart/2005/8/layout/hierarchy3"/>
    <dgm:cxn modelId="{4284AEA1-D162-4194-A448-0AADE6B9BEB3}" type="presParOf" srcId="{F031112C-E1E5-4939-8E6A-51B74E39F731}" destId="{3E8C0E66-D8BF-4C38-B9C9-FC72F3CF7E5C}" srcOrd="0" destOrd="0" presId="urn:microsoft.com/office/officeart/2005/8/layout/hierarchy3"/>
    <dgm:cxn modelId="{29CB968D-697F-4FBF-BADC-832BA5827853}" type="presParOf" srcId="{F031112C-E1E5-4939-8E6A-51B74E39F731}" destId="{E8437A8D-9A42-4165-963F-D022CF44BCEA}" srcOrd="1" destOrd="0" presId="urn:microsoft.com/office/officeart/2005/8/layout/hierarchy3"/>
    <dgm:cxn modelId="{02B66F1F-8D0F-4E63-BE27-5945CFE722B2}" type="presParOf" srcId="{264CC86D-616F-4A98-977A-FD9E3C3A84BC}" destId="{299740F5-11A1-4703-A4FA-1BF0933AB91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8526B4-BF2F-4819-A23E-998D51B0AD31}"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DE4459A-B5BC-420E-910A-FC68CA7BECC5}">
      <dgm:prSet custT="1"/>
      <dgm:spPr/>
      <dgm:t>
        <a:bodyPr/>
        <a:lstStyle/>
        <a:p>
          <a:pPr algn="ctr"/>
          <a:r>
            <a:rPr lang="en-US" sz="1800" dirty="0"/>
            <a:t>There is no Null values after handling missing value.</a:t>
          </a:r>
        </a:p>
      </dgm:t>
    </dgm:pt>
    <dgm:pt modelId="{4A1DBDC0-92AC-401D-84B8-CB313B2B5F3B}" type="parTrans" cxnId="{3852AD3B-A851-436D-BEC9-7080CB49E0DA}">
      <dgm:prSet/>
      <dgm:spPr/>
      <dgm:t>
        <a:bodyPr/>
        <a:lstStyle/>
        <a:p>
          <a:endParaRPr lang="en-US"/>
        </a:p>
      </dgm:t>
    </dgm:pt>
    <dgm:pt modelId="{6E3806E2-3CEE-4E27-8D9E-2C1686265AB6}" type="sibTrans" cxnId="{3852AD3B-A851-436D-BEC9-7080CB49E0DA}">
      <dgm:prSet/>
      <dgm:spPr/>
      <dgm:t>
        <a:bodyPr/>
        <a:lstStyle/>
        <a:p>
          <a:endParaRPr lang="en-US"/>
        </a:p>
      </dgm:t>
    </dgm:pt>
    <dgm:pt modelId="{63FBFC46-FF59-4F39-BCCF-D9FDCC15C85A}" type="pres">
      <dgm:prSet presAssocID="{CB8526B4-BF2F-4819-A23E-998D51B0AD31}" presName="diagram" presStyleCnt="0">
        <dgm:presLayoutVars>
          <dgm:chPref val="1"/>
          <dgm:dir/>
          <dgm:animOne val="branch"/>
          <dgm:animLvl val="lvl"/>
          <dgm:resizeHandles/>
        </dgm:presLayoutVars>
      </dgm:prSet>
      <dgm:spPr/>
    </dgm:pt>
    <dgm:pt modelId="{264CC86D-616F-4A98-977A-FD9E3C3A84BC}" type="pres">
      <dgm:prSet presAssocID="{EDE4459A-B5BC-420E-910A-FC68CA7BECC5}" presName="root" presStyleCnt="0"/>
      <dgm:spPr/>
    </dgm:pt>
    <dgm:pt modelId="{F031112C-E1E5-4939-8E6A-51B74E39F731}" type="pres">
      <dgm:prSet presAssocID="{EDE4459A-B5BC-420E-910A-FC68CA7BECC5}" presName="rootComposite" presStyleCnt="0"/>
      <dgm:spPr/>
    </dgm:pt>
    <dgm:pt modelId="{3E8C0E66-D8BF-4C38-B9C9-FC72F3CF7E5C}" type="pres">
      <dgm:prSet presAssocID="{EDE4459A-B5BC-420E-910A-FC68CA7BECC5}" presName="rootText" presStyleLbl="node1" presStyleIdx="0" presStyleCnt="1" custScaleX="151704"/>
      <dgm:spPr/>
    </dgm:pt>
    <dgm:pt modelId="{E8437A8D-9A42-4165-963F-D022CF44BCEA}" type="pres">
      <dgm:prSet presAssocID="{EDE4459A-B5BC-420E-910A-FC68CA7BECC5}" presName="rootConnector" presStyleLbl="node1" presStyleIdx="0" presStyleCnt="1"/>
      <dgm:spPr/>
    </dgm:pt>
    <dgm:pt modelId="{299740F5-11A1-4703-A4FA-1BF0933AB917}" type="pres">
      <dgm:prSet presAssocID="{EDE4459A-B5BC-420E-910A-FC68CA7BECC5}" presName="childShape" presStyleCnt="0"/>
      <dgm:spPr/>
    </dgm:pt>
  </dgm:ptLst>
  <dgm:cxnLst>
    <dgm:cxn modelId="{93ADDC00-22D2-4B6A-B717-735E0DD41FF0}" type="presOf" srcId="{EDE4459A-B5BC-420E-910A-FC68CA7BECC5}" destId="{E8437A8D-9A42-4165-963F-D022CF44BCEA}" srcOrd="1" destOrd="0" presId="urn:microsoft.com/office/officeart/2005/8/layout/hierarchy3"/>
    <dgm:cxn modelId="{3852AD3B-A851-436D-BEC9-7080CB49E0DA}" srcId="{CB8526B4-BF2F-4819-A23E-998D51B0AD31}" destId="{EDE4459A-B5BC-420E-910A-FC68CA7BECC5}" srcOrd="0" destOrd="0" parTransId="{4A1DBDC0-92AC-401D-84B8-CB313B2B5F3B}" sibTransId="{6E3806E2-3CEE-4E27-8D9E-2C1686265AB6}"/>
    <dgm:cxn modelId="{32C20DBF-BBA3-4F06-AE4D-D4C8D4149531}" type="presOf" srcId="{CB8526B4-BF2F-4819-A23E-998D51B0AD31}" destId="{63FBFC46-FF59-4F39-BCCF-D9FDCC15C85A}" srcOrd="0" destOrd="0" presId="urn:microsoft.com/office/officeart/2005/8/layout/hierarchy3"/>
    <dgm:cxn modelId="{5E3E7DE6-5E00-4C06-934C-497F80AC27EC}" type="presOf" srcId="{EDE4459A-B5BC-420E-910A-FC68CA7BECC5}" destId="{3E8C0E66-D8BF-4C38-B9C9-FC72F3CF7E5C}" srcOrd="0" destOrd="0" presId="urn:microsoft.com/office/officeart/2005/8/layout/hierarchy3"/>
    <dgm:cxn modelId="{AE09BB8E-8D96-468E-95B8-0A3686656486}" type="presParOf" srcId="{63FBFC46-FF59-4F39-BCCF-D9FDCC15C85A}" destId="{264CC86D-616F-4A98-977A-FD9E3C3A84BC}" srcOrd="0" destOrd="0" presId="urn:microsoft.com/office/officeart/2005/8/layout/hierarchy3"/>
    <dgm:cxn modelId="{3EF1D0AD-47CD-4764-BA0E-920D9A93CACE}" type="presParOf" srcId="{264CC86D-616F-4A98-977A-FD9E3C3A84BC}" destId="{F031112C-E1E5-4939-8E6A-51B74E39F731}" srcOrd="0" destOrd="0" presId="urn:microsoft.com/office/officeart/2005/8/layout/hierarchy3"/>
    <dgm:cxn modelId="{4284AEA1-D162-4194-A448-0AADE6B9BEB3}" type="presParOf" srcId="{F031112C-E1E5-4939-8E6A-51B74E39F731}" destId="{3E8C0E66-D8BF-4C38-B9C9-FC72F3CF7E5C}" srcOrd="0" destOrd="0" presId="urn:microsoft.com/office/officeart/2005/8/layout/hierarchy3"/>
    <dgm:cxn modelId="{29CB968D-697F-4FBF-BADC-832BA5827853}" type="presParOf" srcId="{F031112C-E1E5-4939-8E6A-51B74E39F731}" destId="{E8437A8D-9A42-4165-963F-D022CF44BCEA}" srcOrd="1" destOrd="0" presId="urn:microsoft.com/office/officeart/2005/8/layout/hierarchy3"/>
    <dgm:cxn modelId="{02B66F1F-8D0F-4E63-BE27-5945CFE722B2}" type="presParOf" srcId="{264CC86D-616F-4A98-977A-FD9E3C3A84BC}" destId="{299740F5-11A1-4703-A4FA-1BF0933AB917}" srcOrd="1"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C0B212-FD91-4BC1-9CD6-5C54856FA6C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C8231BE-A3A4-4A26-9EC7-E443342CE42B}">
      <dgm:prSet phldrT="[Text]" custT="1"/>
      <dgm:spPr>
        <a:solidFill>
          <a:schemeClr val="tx2">
            <a:lumMod val="60000"/>
            <a:lumOff val="40000"/>
          </a:schemeClr>
        </a:solidFill>
      </dgm:spPr>
      <dgm:t>
        <a:bodyPr/>
        <a:lstStyle/>
        <a:p>
          <a:pPr algn="ctr"/>
          <a:r>
            <a:rPr lang="en-US" sz="2400" b="0" i="0" dirty="0">
              <a:latin typeface="Bahnschrift SemiLight" panose="020B0502040204020203" pitchFamily="34" charset="0"/>
            </a:rPr>
            <a:t>We can see that the distribution of age is right-skewed and the number of strokes increases with age.</a:t>
          </a:r>
          <a:endParaRPr lang="en-US" sz="2400" dirty="0">
            <a:latin typeface="Bahnschrift SemiLight" panose="020B0502040204020203" pitchFamily="34" charset="0"/>
          </a:endParaRPr>
        </a:p>
      </dgm:t>
    </dgm:pt>
    <dgm:pt modelId="{ECD69920-8E81-4F4F-A7C7-80997C91E510}" type="parTrans" cxnId="{2E52E252-E48F-4606-9064-115712D79569}">
      <dgm:prSet/>
      <dgm:spPr/>
      <dgm:t>
        <a:bodyPr/>
        <a:lstStyle/>
        <a:p>
          <a:endParaRPr lang="en-US"/>
        </a:p>
      </dgm:t>
    </dgm:pt>
    <dgm:pt modelId="{5280FFCE-1F58-42B6-88D9-1214CFC06E3D}" type="sibTrans" cxnId="{2E52E252-E48F-4606-9064-115712D79569}">
      <dgm:prSet/>
      <dgm:spPr/>
      <dgm:t>
        <a:bodyPr/>
        <a:lstStyle/>
        <a:p>
          <a:endParaRPr lang="en-US"/>
        </a:p>
      </dgm:t>
    </dgm:pt>
    <dgm:pt modelId="{0E0A3963-9328-45E0-894F-8AACAAB01454}" type="pres">
      <dgm:prSet presAssocID="{4CC0B212-FD91-4BC1-9CD6-5C54856FA6CF}" presName="diagram" presStyleCnt="0">
        <dgm:presLayoutVars>
          <dgm:dir/>
          <dgm:resizeHandles val="exact"/>
        </dgm:presLayoutVars>
      </dgm:prSet>
      <dgm:spPr/>
    </dgm:pt>
    <dgm:pt modelId="{E6F064DD-F346-47E7-9508-8122EF251C86}" type="pres">
      <dgm:prSet presAssocID="{DC8231BE-A3A4-4A26-9EC7-E443342CE42B}" presName="node" presStyleLbl="node1" presStyleIdx="0" presStyleCnt="1" custScaleX="175846" custScaleY="146106" custLinFactNeighborX="-2059" custLinFactNeighborY="9400">
        <dgm:presLayoutVars>
          <dgm:bulletEnabled val="1"/>
        </dgm:presLayoutVars>
      </dgm:prSet>
      <dgm:spPr/>
    </dgm:pt>
  </dgm:ptLst>
  <dgm:cxnLst>
    <dgm:cxn modelId="{EF9F1862-25AE-4945-A451-C47387988A6A}" type="presOf" srcId="{DC8231BE-A3A4-4A26-9EC7-E443342CE42B}" destId="{E6F064DD-F346-47E7-9508-8122EF251C86}" srcOrd="0" destOrd="0" presId="urn:microsoft.com/office/officeart/2005/8/layout/default"/>
    <dgm:cxn modelId="{2E52E252-E48F-4606-9064-115712D79569}" srcId="{4CC0B212-FD91-4BC1-9CD6-5C54856FA6CF}" destId="{DC8231BE-A3A4-4A26-9EC7-E443342CE42B}" srcOrd="0" destOrd="0" parTransId="{ECD69920-8E81-4F4F-A7C7-80997C91E510}" sibTransId="{5280FFCE-1F58-42B6-88D9-1214CFC06E3D}"/>
    <dgm:cxn modelId="{7874C3F0-CCC0-4D63-B24E-F134B0E8FF51}" type="presOf" srcId="{4CC0B212-FD91-4BC1-9CD6-5C54856FA6CF}" destId="{0E0A3963-9328-45E0-894F-8AACAAB01454}" srcOrd="0" destOrd="0" presId="urn:microsoft.com/office/officeart/2005/8/layout/default"/>
    <dgm:cxn modelId="{18CE185C-6410-462D-AE1E-8A7DEF534842}" type="presParOf" srcId="{0E0A3963-9328-45E0-894F-8AACAAB01454}" destId="{E6F064DD-F346-47E7-9508-8122EF251C86}"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C0E66-D8BF-4C38-B9C9-FC72F3CF7E5C}">
      <dsp:nvSpPr>
        <dsp:cNvPr id="0" name=""/>
        <dsp:cNvSpPr/>
      </dsp:nvSpPr>
      <dsp:spPr>
        <a:xfrm>
          <a:off x="1845" y="22559"/>
          <a:ext cx="2491448" cy="821154"/>
        </a:xfrm>
        <a:prstGeom prst="roundRect">
          <a:avLst>
            <a:gd name="adj" fmla="val 10000"/>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can see 261 &amp; 98 Null  Values in BMI and Smoking status.</a:t>
          </a:r>
        </a:p>
      </dsp:txBody>
      <dsp:txXfrm>
        <a:off x="25896" y="46610"/>
        <a:ext cx="2443346" cy="773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C0E66-D8BF-4C38-B9C9-FC72F3CF7E5C}">
      <dsp:nvSpPr>
        <dsp:cNvPr id="0" name=""/>
        <dsp:cNvSpPr/>
      </dsp:nvSpPr>
      <dsp:spPr>
        <a:xfrm>
          <a:off x="1845" y="22559"/>
          <a:ext cx="2491448" cy="821154"/>
        </a:xfrm>
        <a:prstGeom prst="roundRect">
          <a:avLst>
            <a:gd name="adj" fmla="val 10000"/>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There is no Null values after handling missing value.</a:t>
          </a:r>
        </a:p>
      </dsp:txBody>
      <dsp:txXfrm>
        <a:off x="25896" y="46610"/>
        <a:ext cx="2443346" cy="773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064DD-F346-47E7-9508-8122EF251C86}">
      <dsp:nvSpPr>
        <dsp:cNvPr id="0" name=""/>
        <dsp:cNvSpPr/>
      </dsp:nvSpPr>
      <dsp:spPr>
        <a:xfrm>
          <a:off x="12" y="211"/>
          <a:ext cx="5373493" cy="2678819"/>
        </a:xfrm>
        <a:prstGeom prst="rect">
          <a:avLst/>
        </a:prstGeom>
        <a:solidFill>
          <a:schemeClr val="tx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Bahnschrift SemiLight" panose="020B0502040204020203" pitchFamily="34" charset="0"/>
            </a:rPr>
            <a:t>We can see that the distribution of age is right-skewed and the number of strokes increases with age.</a:t>
          </a:r>
          <a:endParaRPr lang="en-US" sz="2400" kern="1200" dirty="0">
            <a:latin typeface="Bahnschrift SemiLight" panose="020B0502040204020203" pitchFamily="34" charset="0"/>
          </a:endParaRPr>
        </a:p>
      </dsp:txBody>
      <dsp:txXfrm>
        <a:off x="12" y="211"/>
        <a:ext cx="5373493" cy="26788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5/13/2023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5/13/2023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5/13/2023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5/13/2023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5/13/2023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3" Type="http://schemas.openxmlformats.org/officeDocument/2006/relationships/image" Target="../media/image3.png"/><Relationship Id="rId7" Type="http://schemas.openxmlformats.org/officeDocument/2006/relationships/diagramData" Target="../diagrams/data1.xml"/><Relationship Id="rId12" Type="http://schemas.openxmlformats.org/officeDocument/2006/relationships/diagramData" Target="../diagrams/data2.xml"/><Relationship Id="rId2" Type="http://schemas.openxmlformats.org/officeDocument/2006/relationships/image" Target="../media/image2.png"/><Relationship Id="rId16" Type="http://schemas.microsoft.com/office/2007/relationships/diagramDrawing" Target="../diagrams/drawing2.xml"/><Relationship Id="rId1" Type="http://schemas.openxmlformats.org/officeDocument/2006/relationships/slideLayout" Target="../slideLayouts/slideLayout7.xml"/><Relationship Id="rId6" Type="http://schemas.openxmlformats.org/officeDocument/2006/relationships/image" Target="../media/image6.svg"/><Relationship Id="rId11" Type="http://schemas.microsoft.com/office/2007/relationships/diagramDrawing" Target="../diagrams/drawing1.xml"/><Relationship Id="rId5" Type="http://schemas.openxmlformats.org/officeDocument/2006/relationships/image" Target="../media/image5.png"/><Relationship Id="rId15" Type="http://schemas.openxmlformats.org/officeDocument/2006/relationships/diagramColors" Target="../diagrams/colors2.xml"/><Relationship Id="rId10" Type="http://schemas.openxmlformats.org/officeDocument/2006/relationships/diagramColors" Target="../diagrams/colors1.xml"/><Relationship Id="rId4" Type="http://schemas.openxmlformats.org/officeDocument/2006/relationships/image" Target="../media/image4.png"/><Relationship Id="rId9" Type="http://schemas.openxmlformats.org/officeDocument/2006/relationships/diagramQuickStyle" Target="../diagrams/quickStyle1.xml"/><Relationship Id="rId1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0.png"/><Relationship Id="rId7" Type="http://schemas.openxmlformats.org/officeDocument/2006/relationships/diagramColors" Target="../diagrams/colors3.xml"/><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FDDF-3FCA-466F-B6BA-564B45F6BFA5}"/>
              </a:ext>
            </a:extLst>
          </p:cNvPr>
          <p:cNvSpPr>
            <a:spLocks noGrp="1"/>
          </p:cNvSpPr>
          <p:nvPr>
            <p:ph type="ctrTitle"/>
          </p:nvPr>
        </p:nvSpPr>
        <p:spPr>
          <a:xfrm>
            <a:off x="1600200" y="1682496"/>
            <a:ext cx="8991600" cy="1645920"/>
          </a:xfrm>
        </p:spPr>
        <p:txBody>
          <a:bodyPr/>
          <a:lstStyle/>
          <a:p>
            <a:pPr>
              <a:lnSpc>
                <a:spcPct val="150000"/>
              </a:lnSpc>
            </a:pPr>
            <a:r>
              <a:rPr lang="en-US" sz="4000" dirty="0">
                <a:solidFill>
                  <a:schemeClr val="accent3">
                    <a:lumMod val="75000"/>
                  </a:schemeClr>
                </a:solidFill>
              </a:rPr>
              <a:t>Stroke  Prediction</a:t>
            </a:r>
            <a:br>
              <a:rPr lang="en-US" dirty="0"/>
            </a:br>
            <a:r>
              <a:rPr lang="en-US" sz="1600" dirty="0"/>
              <a:t>A Machine Learning approach</a:t>
            </a:r>
            <a:endParaRPr lang="en-US" dirty="0"/>
          </a:p>
        </p:txBody>
      </p:sp>
      <p:sp>
        <p:nvSpPr>
          <p:cNvPr id="3" name="Subtitle 2">
            <a:extLst>
              <a:ext uri="{FF2B5EF4-FFF2-40B4-BE49-F238E27FC236}">
                <a16:creationId xmlns:a16="http://schemas.microsoft.com/office/drawing/2014/main" id="{AFBF49A3-07EE-4850-8D44-36FD57C65EC6}"/>
              </a:ext>
            </a:extLst>
          </p:cNvPr>
          <p:cNvSpPr>
            <a:spLocks noGrp="1"/>
          </p:cNvSpPr>
          <p:nvPr>
            <p:ph type="subTitle" idx="1"/>
          </p:nvPr>
        </p:nvSpPr>
        <p:spPr/>
        <p:txBody>
          <a:bodyPr/>
          <a:lstStyle/>
          <a:p>
            <a:r>
              <a:rPr lang="en-US" dirty="0" err="1"/>
              <a:t>Monirul</a:t>
            </a:r>
            <a:r>
              <a:rPr lang="en-US" dirty="0"/>
              <a:t> Islam Mahmud – 2011839042</a:t>
            </a:r>
          </a:p>
          <a:p>
            <a:r>
              <a:rPr lang="en-US" dirty="0" err="1"/>
              <a:t>Hafeza</a:t>
            </a:r>
            <a:r>
              <a:rPr lang="en-US" dirty="0"/>
              <a:t> </a:t>
            </a:r>
            <a:r>
              <a:rPr lang="en-US" dirty="0" err="1"/>
              <a:t>Akter</a:t>
            </a:r>
            <a:r>
              <a:rPr lang="en-US" dirty="0"/>
              <a:t> - 1922175042</a:t>
            </a:r>
          </a:p>
        </p:txBody>
      </p:sp>
    </p:spTree>
    <p:extLst>
      <p:ext uri="{BB962C8B-B14F-4D97-AF65-F5344CB8AC3E}">
        <p14:creationId xmlns:p14="http://schemas.microsoft.com/office/powerpoint/2010/main" val="330381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C4C549-4983-42E6-BD46-217EDD954E99}"/>
              </a:ext>
            </a:extLst>
          </p:cNvPr>
          <p:cNvPicPr>
            <a:picLocks noChangeAspect="1"/>
          </p:cNvPicPr>
          <p:nvPr/>
        </p:nvPicPr>
        <p:blipFill>
          <a:blip r:embed="rId2"/>
          <a:stretch>
            <a:fillRect/>
          </a:stretch>
        </p:blipFill>
        <p:spPr>
          <a:xfrm>
            <a:off x="6240378" y="703849"/>
            <a:ext cx="5630779" cy="4705350"/>
          </a:xfrm>
          <a:prstGeom prst="rect">
            <a:avLst/>
          </a:prstGeom>
        </p:spPr>
      </p:pic>
      <p:pic>
        <p:nvPicPr>
          <p:cNvPr id="3" name="Picture 2">
            <a:extLst>
              <a:ext uri="{FF2B5EF4-FFF2-40B4-BE49-F238E27FC236}">
                <a16:creationId xmlns:a16="http://schemas.microsoft.com/office/drawing/2014/main" id="{9C8CE4DB-06A4-4BB7-AEAE-53460E3EDB4A}"/>
              </a:ext>
            </a:extLst>
          </p:cNvPr>
          <p:cNvPicPr>
            <a:picLocks noChangeAspect="1"/>
          </p:cNvPicPr>
          <p:nvPr/>
        </p:nvPicPr>
        <p:blipFill>
          <a:blip r:embed="rId3"/>
          <a:stretch>
            <a:fillRect/>
          </a:stretch>
        </p:blipFill>
        <p:spPr>
          <a:xfrm>
            <a:off x="320843" y="703849"/>
            <a:ext cx="5630780" cy="1600200"/>
          </a:xfrm>
          <a:prstGeom prst="rect">
            <a:avLst/>
          </a:prstGeom>
        </p:spPr>
      </p:pic>
      <p:grpSp>
        <p:nvGrpSpPr>
          <p:cNvPr id="4" name="Group 3">
            <a:extLst>
              <a:ext uri="{FF2B5EF4-FFF2-40B4-BE49-F238E27FC236}">
                <a16:creationId xmlns:a16="http://schemas.microsoft.com/office/drawing/2014/main" id="{DDC38D65-9CDA-49AE-8C6A-93D481462C08}"/>
              </a:ext>
            </a:extLst>
          </p:cNvPr>
          <p:cNvGrpSpPr/>
          <p:nvPr/>
        </p:nvGrpSpPr>
        <p:grpSpPr>
          <a:xfrm>
            <a:off x="449486" y="2730380"/>
            <a:ext cx="5373493" cy="2678819"/>
            <a:chOff x="12" y="211"/>
            <a:chExt cx="5373493" cy="2678819"/>
          </a:xfrm>
        </p:grpSpPr>
        <p:sp>
          <p:nvSpPr>
            <p:cNvPr id="5" name="Rectangle 4">
              <a:extLst>
                <a:ext uri="{FF2B5EF4-FFF2-40B4-BE49-F238E27FC236}">
                  <a16:creationId xmlns:a16="http://schemas.microsoft.com/office/drawing/2014/main" id="{5F7F0708-6709-4D75-9746-BA59BC588D10}"/>
                </a:ext>
              </a:extLst>
            </p:cNvPr>
            <p:cNvSpPr/>
            <p:nvPr/>
          </p:nvSpPr>
          <p:spPr>
            <a:xfrm>
              <a:off x="12" y="211"/>
              <a:ext cx="5373493" cy="2678819"/>
            </a:xfrm>
            <a:prstGeom prst="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705D45FB-2779-4857-82E8-EE8A0F4585B0}"/>
                </a:ext>
              </a:extLst>
            </p:cNvPr>
            <p:cNvSpPr txBox="1"/>
            <p:nvPr/>
          </p:nvSpPr>
          <p:spPr>
            <a:xfrm>
              <a:off x="12" y="211"/>
              <a:ext cx="5373493" cy="26788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US" sz="2400" dirty="0">
                <a:latin typeface="Bahnschrift SemiLight" panose="020B0502040204020203" pitchFamily="34" charset="0"/>
              </a:endParaRPr>
            </a:p>
            <a:p>
              <a:pPr lvl="0" algn="ctr" defTabSz="1066800">
                <a:lnSpc>
                  <a:spcPct val="90000"/>
                </a:lnSpc>
                <a:spcBef>
                  <a:spcPct val="0"/>
                </a:spcBef>
                <a:spcAft>
                  <a:spcPct val="35000"/>
                </a:spcAft>
              </a:pPr>
              <a:r>
                <a:rPr lang="en-US" sz="2400" dirty="0">
                  <a:latin typeface="Bahnschrift SemiLight" panose="020B0502040204020203" pitchFamily="34" charset="0"/>
                </a:rPr>
                <a:t>We can see that the distribution of glucose level is also right-skewed and there is a higher probability of stroke for people with higher glucose levels.</a:t>
              </a:r>
              <a:endParaRPr lang="en-US" sz="2400" kern="1200" dirty="0">
                <a:latin typeface="Bahnschrift SemiLight" panose="020B0502040204020203" pitchFamily="34" charset="0"/>
              </a:endParaRPr>
            </a:p>
          </p:txBody>
        </p:sp>
      </p:grpSp>
      <p:sp>
        <p:nvSpPr>
          <p:cNvPr id="7" name="TextBox 6">
            <a:extLst>
              <a:ext uri="{FF2B5EF4-FFF2-40B4-BE49-F238E27FC236}">
                <a16:creationId xmlns:a16="http://schemas.microsoft.com/office/drawing/2014/main" id="{6A553165-04FA-4D4C-981B-CD8D3DB66487}"/>
              </a:ext>
            </a:extLst>
          </p:cNvPr>
          <p:cNvSpPr txBox="1"/>
          <p:nvPr/>
        </p:nvSpPr>
        <p:spPr>
          <a:xfrm>
            <a:off x="2343162" y="2914390"/>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p>
        </p:txBody>
      </p:sp>
    </p:spTree>
    <p:extLst>
      <p:ext uri="{BB962C8B-B14F-4D97-AF65-F5344CB8AC3E}">
        <p14:creationId xmlns:p14="http://schemas.microsoft.com/office/powerpoint/2010/main" val="395004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93ED8-6B80-4D42-8A5B-71A449FC8AC5}"/>
              </a:ext>
            </a:extLst>
          </p:cNvPr>
          <p:cNvPicPr>
            <a:picLocks noChangeAspect="1"/>
          </p:cNvPicPr>
          <p:nvPr/>
        </p:nvPicPr>
        <p:blipFill>
          <a:blip r:embed="rId2"/>
          <a:stretch>
            <a:fillRect/>
          </a:stretch>
        </p:blipFill>
        <p:spPr>
          <a:xfrm>
            <a:off x="272714" y="1302166"/>
            <a:ext cx="5807243" cy="4638675"/>
          </a:xfrm>
          <a:prstGeom prst="rect">
            <a:avLst/>
          </a:prstGeom>
        </p:spPr>
      </p:pic>
      <p:pic>
        <p:nvPicPr>
          <p:cNvPr id="4" name="Picture 3">
            <a:extLst>
              <a:ext uri="{FF2B5EF4-FFF2-40B4-BE49-F238E27FC236}">
                <a16:creationId xmlns:a16="http://schemas.microsoft.com/office/drawing/2014/main" id="{2E20BFC3-B718-4735-A901-5E807FEB05AF}"/>
              </a:ext>
            </a:extLst>
          </p:cNvPr>
          <p:cNvPicPr>
            <a:picLocks noChangeAspect="1"/>
          </p:cNvPicPr>
          <p:nvPr/>
        </p:nvPicPr>
        <p:blipFill>
          <a:blip r:embed="rId3"/>
          <a:stretch>
            <a:fillRect/>
          </a:stretch>
        </p:blipFill>
        <p:spPr>
          <a:xfrm>
            <a:off x="6221079" y="1302166"/>
            <a:ext cx="5682164" cy="1729791"/>
          </a:xfrm>
          <a:prstGeom prst="rect">
            <a:avLst/>
          </a:prstGeom>
        </p:spPr>
      </p:pic>
      <p:grpSp>
        <p:nvGrpSpPr>
          <p:cNvPr id="5" name="Group 4">
            <a:extLst>
              <a:ext uri="{FF2B5EF4-FFF2-40B4-BE49-F238E27FC236}">
                <a16:creationId xmlns:a16="http://schemas.microsoft.com/office/drawing/2014/main" id="{27A8D423-4843-49C9-A1D5-55C363AB7A43}"/>
              </a:ext>
            </a:extLst>
          </p:cNvPr>
          <p:cNvGrpSpPr/>
          <p:nvPr/>
        </p:nvGrpSpPr>
        <p:grpSpPr>
          <a:xfrm>
            <a:off x="6375414" y="3262022"/>
            <a:ext cx="5373493" cy="2678819"/>
            <a:chOff x="12" y="211"/>
            <a:chExt cx="5373493" cy="2678819"/>
          </a:xfrm>
        </p:grpSpPr>
        <p:sp>
          <p:nvSpPr>
            <p:cNvPr id="6" name="Rectangle 5">
              <a:extLst>
                <a:ext uri="{FF2B5EF4-FFF2-40B4-BE49-F238E27FC236}">
                  <a16:creationId xmlns:a16="http://schemas.microsoft.com/office/drawing/2014/main" id="{997E276D-A8FE-42BC-A5CF-58E1A2A37F66}"/>
                </a:ext>
              </a:extLst>
            </p:cNvPr>
            <p:cNvSpPr/>
            <p:nvPr/>
          </p:nvSpPr>
          <p:spPr>
            <a:xfrm>
              <a:off x="12" y="211"/>
              <a:ext cx="5373493" cy="2678819"/>
            </a:xfrm>
            <a:prstGeom prst="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id="{3879EAE9-145C-4077-8172-771C137E4992}"/>
                </a:ext>
              </a:extLst>
            </p:cNvPr>
            <p:cNvSpPr txBox="1"/>
            <p:nvPr/>
          </p:nvSpPr>
          <p:spPr>
            <a:xfrm>
              <a:off x="12" y="211"/>
              <a:ext cx="5373493" cy="26788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dirty="0">
                  <a:latin typeface="Bahnschrift SemiLight" panose="020B0502040204020203" pitchFamily="34" charset="0"/>
                </a:rPr>
                <a:t>We can see that the distribution of BMI is almost normal and there is a higher probability of stroke for people with higher BMI.</a:t>
              </a:r>
              <a:endParaRPr lang="en-US" sz="2400" kern="1200" dirty="0">
                <a:latin typeface="Bahnschrift SemiLight" panose="020B0502040204020203" pitchFamily="34" charset="0"/>
              </a:endParaRPr>
            </a:p>
          </p:txBody>
        </p:sp>
      </p:grpSp>
      <p:sp>
        <p:nvSpPr>
          <p:cNvPr id="8" name="TextBox 7">
            <a:extLst>
              <a:ext uri="{FF2B5EF4-FFF2-40B4-BE49-F238E27FC236}">
                <a16:creationId xmlns:a16="http://schemas.microsoft.com/office/drawing/2014/main" id="{9B4F6215-D116-4F89-84D0-8DCAD67A7CD8}"/>
              </a:ext>
            </a:extLst>
          </p:cNvPr>
          <p:cNvSpPr txBox="1"/>
          <p:nvPr/>
        </p:nvSpPr>
        <p:spPr>
          <a:xfrm>
            <a:off x="8269090" y="3413051"/>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p>
        </p:txBody>
      </p:sp>
    </p:spTree>
    <p:extLst>
      <p:ext uri="{BB962C8B-B14F-4D97-AF65-F5344CB8AC3E}">
        <p14:creationId xmlns:p14="http://schemas.microsoft.com/office/powerpoint/2010/main" val="233211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3489741" y="145200"/>
            <a:ext cx="5212517" cy="461665"/>
          </a:xfrm>
          <a:prstGeom prst="rect">
            <a:avLst/>
          </a:prstGeom>
          <a:noFill/>
        </p:spPr>
        <p:txBody>
          <a:bodyPr wrap="none" rtlCol="0">
            <a:spAutoFit/>
          </a:bodyPr>
          <a:lstStyle/>
          <a:p>
            <a:r>
              <a:rPr lang="en-US" sz="2400" b="1" u="sng" dirty="0">
                <a:solidFill>
                  <a:schemeClr val="accent1">
                    <a:lumMod val="75000"/>
                  </a:schemeClr>
                </a:solidFill>
              </a:rPr>
              <a:t>Bar Chart for Categorical Features</a:t>
            </a:r>
          </a:p>
        </p:txBody>
      </p:sp>
      <p:pic>
        <p:nvPicPr>
          <p:cNvPr id="3" name="Picture 2">
            <a:extLst>
              <a:ext uri="{FF2B5EF4-FFF2-40B4-BE49-F238E27FC236}">
                <a16:creationId xmlns:a16="http://schemas.microsoft.com/office/drawing/2014/main" id="{0420E742-F2C6-44FA-8172-AA1CD76F17D1}"/>
              </a:ext>
            </a:extLst>
          </p:cNvPr>
          <p:cNvPicPr>
            <a:picLocks noChangeAspect="1"/>
          </p:cNvPicPr>
          <p:nvPr/>
        </p:nvPicPr>
        <p:blipFill>
          <a:blip r:embed="rId2"/>
          <a:stretch>
            <a:fillRect/>
          </a:stretch>
        </p:blipFill>
        <p:spPr>
          <a:xfrm>
            <a:off x="491290" y="827421"/>
            <a:ext cx="9294394" cy="1975907"/>
          </a:xfrm>
          <a:prstGeom prst="rect">
            <a:avLst/>
          </a:prstGeom>
        </p:spPr>
      </p:pic>
      <p:pic>
        <p:nvPicPr>
          <p:cNvPr id="4" name="Picture 3">
            <a:extLst>
              <a:ext uri="{FF2B5EF4-FFF2-40B4-BE49-F238E27FC236}">
                <a16:creationId xmlns:a16="http://schemas.microsoft.com/office/drawing/2014/main" id="{EC97A1DC-79B3-4F06-A7B6-7BDEDE7C06C0}"/>
              </a:ext>
            </a:extLst>
          </p:cNvPr>
          <p:cNvPicPr>
            <a:picLocks noChangeAspect="1"/>
          </p:cNvPicPr>
          <p:nvPr/>
        </p:nvPicPr>
        <p:blipFill>
          <a:blip r:embed="rId3"/>
          <a:stretch>
            <a:fillRect/>
          </a:stretch>
        </p:blipFill>
        <p:spPr>
          <a:xfrm>
            <a:off x="491290" y="3023884"/>
            <a:ext cx="4141276" cy="3141658"/>
          </a:xfrm>
          <a:prstGeom prst="rect">
            <a:avLst/>
          </a:prstGeom>
        </p:spPr>
      </p:pic>
      <p:pic>
        <p:nvPicPr>
          <p:cNvPr id="5" name="Picture 4">
            <a:extLst>
              <a:ext uri="{FF2B5EF4-FFF2-40B4-BE49-F238E27FC236}">
                <a16:creationId xmlns:a16="http://schemas.microsoft.com/office/drawing/2014/main" id="{904C2EB6-6952-4134-ACD4-34D1464CFFED}"/>
              </a:ext>
            </a:extLst>
          </p:cNvPr>
          <p:cNvPicPr>
            <a:picLocks noChangeAspect="1"/>
          </p:cNvPicPr>
          <p:nvPr/>
        </p:nvPicPr>
        <p:blipFill>
          <a:blip r:embed="rId4"/>
          <a:stretch>
            <a:fillRect/>
          </a:stretch>
        </p:blipFill>
        <p:spPr>
          <a:xfrm>
            <a:off x="4785561" y="3023884"/>
            <a:ext cx="4062705" cy="3141658"/>
          </a:xfrm>
          <a:prstGeom prst="rect">
            <a:avLst/>
          </a:prstGeom>
        </p:spPr>
      </p:pic>
      <p:grpSp>
        <p:nvGrpSpPr>
          <p:cNvPr id="6" name="Group 5">
            <a:extLst>
              <a:ext uri="{FF2B5EF4-FFF2-40B4-BE49-F238E27FC236}">
                <a16:creationId xmlns:a16="http://schemas.microsoft.com/office/drawing/2014/main" id="{DC65C38B-F0EA-4FE3-A095-37A23D7C85AB}"/>
              </a:ext>
            </a:extLst>
          </p:cNvPr>
          <p:cNvGrpSpPr/>
          <p:nvPr/>
        </p:nvGrpSpPr>
        <p:grpSpPr>
          <a:xfrm>
            <a:off x="9033345" y="3023884"/>
            <a:ext cx="2892314" cy="3141658"/>
            <a:chOff x="12" y="211"/>
            <a:chExt cx="5373493" cy="2678819"/>
          </a:xfrm>
          <a:solidFill>
            <a:schemeClr val="accent2"/>
          </a:solidFill>
        </p:grpSpPr>
        <p:sp>
          <p:nvSpPr>
            <p:cNvPr id="7" name="Rectangle 6">
              <a:extLst>
                <a:ext uri="{FF2B5EF4-FFF2-40B4-BE49-F238E27FC236}">
                  <a16:creationId xmlns:a16="http://schemas.microsoft.com/office/drawing/2014/main" id="{E95E1693-851C-4DDC-8253-21D49C8C2712}"/>
                </a:ext>
              </a:extLst>
            </p:cNvPr>
            <p:cNvSpPr/>
            <p:nvPr/>
          </p:nvSpPr>
          <p:spPr>
            <a:xfrm>
              <a:off x="12" y="211"/>
              <a:ext cx="5373493" cy="2678819"/>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TextBox 7">
              <a:extLst>
                <a:ext uri="{FF2B5EF4-FFF2-40B4-BE49-F238E27FC236}">
                  <a16:creationId xmlns:a16="http://schemas.microsoft.com/office/drawing/2014/main" id="{2AE43294-7703-4697-8AA7-FD989697FE5A}"/>
                </a:ext>
              </a:extLst>
            </p:cNvPr>
            <p:cNvSpPr txBox="1"/>
            <p:nvPr/>
          </p:nvSpPr>
          <p:spPr>
            <a:xfrm>
              <a:off x="12" y="211"/>
              <a:ext cx="5373493" cy="26788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Male has higher chance of Stroke than Female gender.</a:t>
              </a:r>
            </a:p>
          </p:txBody>
        </p:sp>
      </p:grpSp>
      <p:sp>
        <p:nvSpPr>
          <p:cNvPr id="10" name="TextBox 9">
            <a:extLst>
              <a:ext uri="{FF2B5EF4-FFF2-40B4-BE49-F238E27FC236}">
                <a16:creationId xmlns:a16="http://schemas.microsoft.com/office/drawing/2014/main" id="{2621AF03-9CDE-483C-BD7E-A025CE45E1AD}"/>
              </a:ext>
            </a:extLst>
          </p:cNvPr>
          <p:cNvSpPr txBox="1"/>
          <p:nvPr/>
        </p:nvSpPr>
        <p:spPr>
          <a:xfrm>
            <a:off x="9717691" y="342900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1548755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6E479C-2330-4862-9162-21E81130C4AE}"/>
              </a:ext>
            </a:extLst>
          </p:cNvPr>
          <p:cNvPicPr>
            <a:picLocks noChangeAspect="1"/>
          </p:cNvPicPr>
          <p:nvPr/>
        </p:nvPicPr>
        <p:blipFill>
          <a:blip r:embed="rId2"/>
          <a:stretch>
            <a:fillRect/>
          </a:stretch>
        </p:blipFill>
        <p:spPr>
          <a:xfrm>
            <a:off x="445670" y="618446"/>
            <a:ext cx="9163550" cy="2198281"/>
          </a:xfrm>
          <a:prstGeom prst="rect">
            <a:avLst/>
          </a:prstGeom>
        </p:spPr>
      </p:pic>
      <p:pic>
        <p:nvPicPr>
          <p:cNvPr id="4" name="Picture 3">
            <a:extLst>
              <a:ext uri="{FF2B5EF4-FFF2-40B4-BE49-F238E27FC236}">
                <a16:creationId xmlns:a16="http://schemas.microsoft.com/office/drawing/2014/main" id="{BE864F7B-4C36-4373-9AA1-C66C738FA3F8}"/>
              </a:ext>
            </a:extLst>
          </p:cNvPr>
          <p:cNvPicPr>
            <a:picLocks noChangeAspect="1"/>
          </p:cNvPicPr>
          <p:nvPr/>
        </p:nvPicPr>
        <p:blipFill>
          <a:blip r:embed="rId3"/>
          <a:stretch>
            <a:fillRect/>
          </a:stretch>
        </p:blipFill>
        <p:spPr>
          <a:xfrm>
            <a:off x="445670" y="3016429"/>
            <a:ext cx="4138413" cy="3191931"/>
          </a:xfrm>
          <a:prstGeom prst="rect">
            <a:avLst/>
          </a:prstGeom>
        </p:spPr>
      </p:pic>
      <p:pic>
        <p:nvPicPr>
          <p:cNvPr id="5" name="Picture 4">
            <a:extLst>
              <a:ext uri="{FF2B5EF4-FFF2-40B4-BE49-F238E27FC236}">
                <a16:creationId xmlns:a16="http://schemas.microsoft.com/office/drawing/2014/main" id="{4117C458-3435-4951-B862-811CBB4DC494}"/>
              </a:ext>
            </a:extLst>
          </p:cNvPr>
          <p:cNvPicPr>
            <a:picLocks noChangeAspect="1"/>
          </p:cNvPicPr>
          <p:nvPr/>
        </p:nvPicPr>
        <p:blipFill>
          <a:blip r:embed="rId4"/>
          <a:stretch>
            <a:fillRect/>
          </a:stretch>
        </p:blipFill>
        <p:spPr>
          <a:xfrm>
            <a:off x="4715601" y="3016429"/>
            <a:ext cx="4138414" cy="3223125"/>
          </a:xfrm>
          <a:prstGeom prst="rect">
            <a:avLst/>
          </a:prstGeom>
        </p:spPr>
      </p:pic>
      <p:sp>
        <p:nvSpPr>
          <p:cNvPr id="6" name="TextBox 5">
            <a:extLst>
              <a:ext uri="{FF2B5EF4-FFF2-40B4-BE49-F238E27FC236}">
                <a16:creationId xmlns:a16="http://schemas.microsoft.com/office/drawing/2014/main" id="{EAA00155-E3FD-476A-B71E-8A7A6ED1F82A}"/>
              </a:ext>
            </a:extLst>
          </p:cNvPr>
          <p:cNvSpPr txBox="1"/>
          <p:nvPr/>
        </p:nvSpPr>
        <p:spPr>
          <a:xfrm>
            <a:off x="8985533" y="3066702"/>
            <a:ext cx="2892314"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Hypertense person and person with Heart Disease has higher chances of Stroke.</a:t>
            </a:r>
          </a:p>
        </p:txBody>
      </p:sp>
      <p:sp>
        <p:nvSpPr>
          <p:cNvPr id="7" name="TextBox 6">
            <a:extLst>
              <a:ext uri="{FF2B5EF4-FFF2-40B4-BE49-F238E27FC236}">
                <a16:creationId xmlns:a16="http://schemas.microsoft.com/office/drawing/2014/main" id="{2FFE97A4-9B01-4805-960E-2DF358FD8752}"/>
              </a:ext>
            </a:extLst>
          </p:cNvPr>
          <p:cNvSpPr txBox="1"/>
          <p:nvPr/>
        </p:nvSpPr>
        <p:spPr>
          <a:xfrm>
            <a:off x="9669879" y="342900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362588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695535-B123-4A88-8D59-AF7E51F24BD0}"/>
              </a:ext>
            </a:extLst>
          </p:cNvPr>
          <p:cNvPicPr>
            <a:picLocks noChangeAspect="1"/>
          </p:cNvPicPr>
          <p:nvPr/>
        </p:nvPicPr>
        <p:blipFill>
          <a:blip r:embed="rId2"/>
          <a:stretch>
            <a:fillRect/>
          </a:stretch>
        </p:blipFill>
        <p:spPr>
          <a:xfrm>
            <a:off x="309811" y="293434"/>
            <a:ext cx="3957387" cy="3135565"/>
          </a:xfrm>
          <a:prstGeom prst="rect">
            <a:avLst/>
          </a:prstGeom>
        </p:spPr>
      </p:pic>
      <p:pic>
        <p:nvPicPr>
          <p:cNvPr id="4" name="Picture 3">
            <a:extLst>
              <a:ext uri="{FF2B5EF4-FFF2-40B4-BE49-F238E27FC236}">
                <a16:creationId xmlns:a16="http://schemas.microsoft.com/office/drawing/2014/main" id="{F9484131-C41A-44C4-8161-4DFC617CF43D}"/>
              </a:ext>
            </a:extLst>
          </p:cNvPr>
          <p:cNvPicPr>
            <a:picLocks noChangeAspect="1"/>
          </p:cNvPicPr>
          <p:nvPr/>
        </p:nvPicPr>
        <p:blipFill>
          <a:blip r:embed="rId3"/>
          <a:stretch>
            <a:fillRect/>
          </a:stretch>
        </p:blipFill>
        <p:spPr>
          <a:xfrm>
            <a:off x="4393310" y="293434"/>
            <a:ext cx="3992450" cy="3135565"/>
          </a:xfrm>
          <a:prstGeom prst="rect">
            <a:avLst/>
          </a:prstGeom>
        </p:spPr>
      </p:pic>
      <p:pic>
        <p:nvPicPr>
          <p:cNvPr id="5" name="Picture 4">
            <a:extLst>
              <a:ext uri="{FF2B5EF4-FFF2-40B4-BE49-F238E27FC236}">
                <a16:creationId xmlns:a16="http://schemas.microsoft.com/office/drawing/2014/main" id="{827C0E73-86D7-42EC-A915-01BFE4203A31}"/>
              </a:ext>
            </a:extLst>
          </p:cNvPr>
          <p:cNvPicPr>
            <a:picLocks noChangeAspect="1"/>
          </p:cNvPicPr>
          <p:nvPr/>
        </p:nvPicPr>
        <p:blipFill>
          <a:blip r:embed="rId4"/>
          <a:stretch>
            <a:fillRect/>
          </a:stretch>
        </p:blipFill>
        <p:spPr>
          <a:xfrm>
            <a:off x="309812" y="3573842"/>
            <a:ext cx="3957387" cy="3099006"/>
          </a:xfrm>
          <a:prstGeom prst="rect">
            <a:avLst/>
          </a:prstGeom>
        </p:spPr>
      </p:pic>
      <p:pic>
        <p:nvPicPr>
          <p:cNvPr id="6" name="Picture 5">
            <a:extLst>
              <a:ext uri="{FF2B5EF4-FFF2-40B4-BE49-F238E27FC236}">
                <a16:creationId xmlns:a16="http://schemas.microsoft.com/office/drawing/2014/main" id="{690E107A-EDA8-4E3D-9479-A109630BF89A}"/>
              </a:ext>
            </a:extLst>
          </p:cNvPr>
          <p:cNvPicPr>
            <a:picLocks noChangeAspect="1"/>
          </p:cNvPicPr>
          <p:nvPr/>
        </p:nvPicPr>
        <p:blipFill>
          <a:blip r:embed="rId5"/>
          <a:stretch>
            <a:fillRect/>
          </a:stretch>
        </p:blipFill>
        <p:spPr>
          <a:xfrm>
            <a:off x="4393310" y="3573842"/>
            <a:ext cx="3992450" cy="3099006"/>
          </a:xfrm>
          <a:prstGeom prst="rect">
            <a:avLst/>
          </a:prstGeom>
        </p:spPr>
      </p:pic>
      <p:sp>
        <p:nvSpPr>
          <p:cNvPr id="7" name="TextBox 6">
            <a:extLst>
              <a:ext uri="{FF2B5EF4-FFF2-40B4-BE49-F238E27FC236}">
                <a16:creationId xmlns:a16="http://schemas.microsoft.com/office/drawing/2014/main" id="{9D6A011A-49CF-4224-B49E-D47A21540CC0}"/>
              </a:ext>
            </a:extLst>
          </p:cNvPr>
          <p:cNvSpPr txBox="1"/>
          <p:nvPr/>
        </p:nvSpPr>
        <p:spPr>
          <a:xfrm>
            <a:off x="8841154" y="1719165"/>
            <a:ext cx="2892314"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Work Type 2 (Private) and Work type 3 (Self Employed) have higher chances of having Stroke.</a:t>
            </a:r>
          </a:p>
        </p:txBody>
      </p:sp>
      <p:sp>
        <p:nvSpPr>
          <p:cNvPr id="9" name="TextBox 8">
            <a:extLst>
              <a:ext uri="{FF2B5EF4-FFF2-40B4-BE49-F238E27FC236}">
                <a16:creationId xmlns:a16="http://schemas.microsoft.com/office/drawing/2014/main" id="{FB1B46AF-7AE4-4D54-8E2A-EFD899149E37}"/>
              </a:ext>
            </a:extLst>
          </p:cNvPr>
          <p:cNvSpPr txBox="1"/>
          <p:nvPr/>
        </p:nvSpPr>
        <p:spPr>
          <a:xfrm>
            <a:off x="9525500" y="2068033"/>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216583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2708B1-889E-407A-8E81-6A47A0863EA2}"/>
              </a:ext>
            </a:extLst>
          </p:cNvPr>
          <p:cNvPicPr>
            <a:picLocks noChangeAspect="1"/>
          </p:cNvPicPr>
          <p:nvPr/>
        </p:nvPicPr>
        <p:blipFill>
          <a:blip r:embed="rId2"/>
          <a:stretch>
            <a:fillRect/>
          </a:stretch>
        </p:blipFill>
        <p:spPr>
          <a:xfrm>
            <a:off x="1677403" y="194326"/>
            <a:ext cx="4113798" cy="3170506"/>
          </a:xfrm>
          <a:prstGeom prst="rect">
            <a:avLst/>
          </a:prstGeom>
        </p:spPr>
      </p:pic>
      <p:pic>
        <p:nvPicPr>
          <p:cNvPr id="4" name="Picture 3">
            <a:extLst>
              <a:ext uri="{FF2B5EF4-FFF2-40B4-BE49-F238E27FC236}">
                <a16:creationId xmlns:a16="http://schemas.microsoft.com/office/drawing/2014/main" id="{3B3184CB-0B5F-494E-ADCD-7D183340DF26}"/>
              </a:ext>
            </a:extLst>
          </p:cNvPr>
          <p:cNvPicPr>
            <a:picLocks noChangeAspect="1"/>
          </p:cNvPicPr>
          <p:nvPr/>
        </p:nvPicPr>
        <p:blipFill>
          <a:blip r:embed="rId3"/>
          <a:stretch>
            <a:fillRect/>
          </a:stretch>
        </p:blipFill>
        <p:spPr>
          <a:xfrm>
            <a:off x="6096000" y="194326"/>
            <a:ext cx="3986864" cy="3170506"/>
          </a:xfrm>
          <a:prstGeom prst="rect">
            <a:avLst/>
          </a:prstGeom>
        </p:spPr>
      </p:pic>
      <p:pic>
        <p:nvPicPr>
          <p:cNvPr id="5" name="Picture 4">
            <a:extLst>
              <a:ext uri="{FF2B5EF4-FFF2-40B4-BE49-F238E27FC236}">
                <a16:creationId xmlns:a16="http://schemas.microsoft.com/office/drawing/2014/main" id="{3A9F6447-DF02-4AB1-AC02-059900F53D03}"/>
              </a:ext>
            </a:extLst>
          </p:cNvPr>
          <p:cNvPicPr>
            <a:picLocks noChangeAspect="1"/>
          </p:cNvPicPr>
          <p:nvPr/>
        </p:nvPicPr>
        <p:blipFill>
          <a:blip r:embed="rId4"/>
          <a:stretch>
            <a:fillRect/>
          </a:stretch>
        </p:blipFill>
        <p:spPr>
          <a:xfrm>
            <a:off x="1677403" y="3429000"/>
            <a:ext cx="4113798" cy="3267419"/>
          </a:xfrm>
          <a:prstGeom prst="rect">
            <a:avLst/>
          </a:prstGeom>
        </p:spPr>
      </p:pic>
      <p:sp>
        <p:nvSpPr>
          <p:cNvPr id="6" name="TextBox 5">
            <a:extLst>
              <a:ext uri="{FF2B5EF4-FFF2-40B4-BE49-F238E27FC236}">
                <a16:creationId xmlns:a16="http://schemas.microsoft.com/office/drawing/2014/main" id="{340963D5-F1B2-4F17-BA2E-A7AB0EA247D3}"/>
              </a:ext>
            </a:extLst>
          </p:cNvPr>
          <p:cNvSpPr txBox="1"/>
          <p:nvPr/>
        </p:nvSpPr>
        <p:spPr>
          <a:xfrm>
            <a:off x="6095999" y="3493169"/>
            <a:ext cx="3986863"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a:t>
            </a:r>
            <a:r>
              <a:rPr lang="en-US" sz="2000" dirty="0">
                <a:latin typeface="Bahnschrift SemiLight" panose="020B0502040204020203" pitchFamily="34" charset="0"/>
              </a:rPr>
              <a:t>people with </a:t>
            </a:r>
            <a:r>
              <a:rPr lang="en-US" sz="2000" kern="1200" dirty="0">
                <a:latin typeface="Bahnschrift SemiLight" panose="020B0502040204020203" pitchFamily="34" charset="0"/>
              </a:rPr>
              <a:t>Smoking Status 1 (Formerly Smokes) and Smoking Status 3 (Smokes) have higher chances of stroke.</a:t>
            </a:r>
          </a:p>
        </p:txBody>
      </p:sp>
      <p:sp>
        <p:nvSpPr>
          <p:cNvPr id="7" name="TextBox 6">
            <a:extLst>
              <a:ext uri="{FF2B5EF4-FFF2-40B4-BE49-F238E27FC236}">
                <a16:creationId xmlns:a16="http://schemas.microsoft.com/office/drawing/2014/main" id="{962070A9-E1A0-4B01-AB6A-21FBF6D70911}"/>
              </a:ext>
            </a:extLst>
          </p:cNvPr>
          <p:cNvSpPr txBox="1"/>
          <p:nvPr/>
        </p:nvSpPr>
        <p:spPr>
          <a:xfrm>
            <a:off x="7327619" y="392873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3634977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2568720" y="145199"/>
            <a:ext cx="7054560"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Bar plot for Categorical vs Categorical  features</a:t>
            </a:r>
          </a:p>
        </p:txBody>
      </p:sp>
      <p:pic>
        <p:nvPicPr>
          <p:cNvPr id="3" name="Picture 2">
            <a:extLst>
              <a:ext uri="{FF2B5EF4-FFF2-40B4-BE49-F238E27FC236}">
                <a16:creationId xmlns:a16="http://schemas.microsoft.com/office/drawing/2014/main" id="{DFB40B1B-3AFC-48E2-A671-A4188FEBE173}"/>
              </a:ext>
            </a:extLst>
          </p:cNvPr>
          <p:cNvPicPr>
            <a:picLocks noChangeAspect="1"/>
          </p:cNvPicPr>
          <p:nvPr/>
        </p:nvPicPr>
        <p:blipFill>
          <a:blip r:embed="rId2"/>
          <a:stretch>
            <a:fillRect/>
          </a:stretch>
        </p:blipFill>
        <p:spPr>
          <a:xfrm>
            <a:off x="6304548" y="1076951"/>
            <a:ext cx="5143500" cy="962025"/>
          </a:xfrm>
          <a:prstGeom prst="rect">
            <a:avLst/>
          </a:prstGeom>
        </p:spPr>
      </p:pic>
      <p:pic>
        <p:nvPicPr>
          <p:cNvPr id="5" name="Picture 4">
            <a:extLst>
              <a:ext uri="{FF2B5EF4-FFF2-40B4-BE49-F238E27FC236}">
                <a16:creationId xmlns:a16="http://schemas.microsoft.com/office/drawing/2014/main" id="{64CFD8EA-6140-454E-9572-A0C69E063691}"/>
              </a:ext>
            </a:extLst>
          </p:cNvPr>
          <p:cNvPicPr>
            <a:picLocks noChangeAspect="1"/>
          </p:cNvPicPr>
          <p:nvPr/>
        </p:nvPicPr>
        <p:blipFill>
          <a:blip r:embed="rId3"/>
          <a:stretch>
            <a:fillRect/>
          </a:stretch>
        </p:blipFill>
        <p:spPr>
          <a:xfrm>
            <a:off x="149490" y="1076951"/>
            <a:ext cx="5946510" cy="4704097"/>
          </a:xfrm>
          <a:prstGeom prst="rect">
            <a:avLst/>
          </a:prstGeom>
        </p:spPr>
      </p:pic>
      <p:sp>
        <p:nvSpPr>
          <p:cNvPr id="6" name="TextBox 5">
            <a:extLst>
              <a:ext uri="{FF2B5EF4-FFF2-40B4-BE49-F238E27FC236}">
                <a16:creationId xmlns:a16="http://schemas.microsoft.com/office/drawing/2014/main" id="{6ED92873-3F0F-4AC2-ADBA-76306995F424}"/>
              </a:ext>
            </a:extLst>
          </p:cNvPr>
          <p:cNvSpPr txBox="1"/>
          <p:nvPr/>
        </p:nvSpPr>
        <p:spPr>
          <a:xfrm>
            <a:off x="6304548" y="2338137"/>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This graph displays a count of stroke occurrences for each work type category. The bars are grouped by stroke (having a stroke or not).</a:t>
            </a:r>
            <a:endParaRPr lang="en-US" sz="2000" kern="1200" dirty="0">
              <a:latin typeface="Bahnschrift SemiLight" panose="020B0502040204020203" pitchFamily="34" charset="0"/>
            </a:endParaRPr>
          </a:p>
        </p:txBody>
      </p:sp>
      <p:sp>
        <p:nvSpPr>
          <p:cNvPr id="8" name="TextBox 7">
            <a:extLst>
              <a:ext uri="{FF2B5EF4-FFF2-40B4-BE49-F238E27FC236}">
                <a16:creationId xmlns:a16="http://schemas.microsoft.com/office/drawing/2014/main" id="{481D2626-9DCB-44A5-BEA9-CF9C494E5F00}"/>
              </a:ext>
            </a:extLst>
          </p:cNvPr>
          <p:cNvSpPr txBox="1"/>
          <p:nvPr/>
        </p:nvSpPr>
        <p:spPr>
          <a:xfrm>
            <a:off x="7536168" y="259966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392261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D92873-3F0F-4AC2-ADBA-76306995F424}"/>
              </a:ext>
            </a:extLst>
          </p:cNvPr>
          <p:cNvSpPr txBox="1"/>
          <p:nvPr/>
        </p:nvSpPr>
        <p:spPr>
          <a:xfrm>
            <a:off x="6304548" y="2338137"/>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This graph shows the count of stroke occurrences for each smoking status category. The bars are grouped by stroke.</a:t>
            </a:r>
            <a:endParaRPr lang="en-US" sz="2000" kern="1200" dirty="0">
              <a:latin typeface="Bahnschrift SemiLight" panose="020B0502040204020203" pitchFamily="34" charset="0"/>
            </a:endParaRPr>
          </a:p>
        </p:txBody>
      </p:sp>
      <p:pic>
        <p:nvPicPr>
          <p:cNvPr id="4" name="Picture 3">
            <a:extLst>
              <a:ext uri="{FF2B5EF4-FFF2-40B4-BE49-F238E27FC236}">
                <a16:creationId xmlns:a16="http://schemas.microsoft.com/office/drawing/2014/main" id="{8B5D1F6B-5050-4928-91EA-320DCFEB0AB1}"/>
              </a:ext>
            </a:extLst>
          </p:cNvPr>
          <p:cNvPicPr>
            <a:picLocks noChangeAspect="1"/>
          </p:cNvPicPr>
          <p:nvPr/>
        </p:nvPicPr>
        <p:blipFill>
          <a:blip r:embed="rId2"/>
          <a:stretch>
            <a:fillRect/>
          </a:stretch>
        </p:blipFill>
        <p:spPr>
          <a:xfrm>
            <a:off x="6304548" y="1076950"/>
            <a:ext cx="5402300" cy="1040607"/>
          </a:xfrm>
          <a:prstGeom prst="rect">
            <a:avLst/>
          </a:prstGeom>
        </p:spPr>
      </p:pic>
      <p:pic>
        <p:nvPicPr>
          <p:cNvPr id="7" name="Picture 6">
            <a:extLst>
              <a:ext uri="{FF2B5EF4-FFF2-40B4-BE49-F238E27FC236}">
                <a16:creationId xmlns:a16="http://schemas.microsoft.com/office/drawing/2014/main" id="{67B3668C-2484-45BA-9E20-8387CB8DB5AF}"/>
              </a:ext>
            </a:extLst>
          </p:cNvPr>
          <p:cNvPicPr>
            <a:picLocks noChangeAspect="1"/>
          </p:cNvPicPr>
          <p:nvPr/>
        </p:nvPicPr>
        <p:blipFill>
          <a:blip r:embed="rId3"/>
          <a:stretch>
            <a:fillRect/>
          </a:stretch>
        </p:blipFill>
        <p:spPr>
          <a:xfrm>
            <a:off x="95251" y="1109662"/>
            <a:ext cx="6000750" cy="4638675"/>
          </a:xfrm>
          <a:prstGeom prst="rect">
            <a:avLst/>
          </a:prstGeom>
        </p:spPr>
      </p:pic>
      <p:sp>
        <p:nvSpPr>
          <p:cNvPr id="8" name="TextBox 7">
            <a:extLst>
              <a:ext uri="{FF2B5EF4-FFF2-40B4-BE49-F238E27FC236}">
                <a16:creationId xmlns:a16="http://schemas.microsoft.com/office/drawing/2014/main" id="{E1336DFD-89B3-40CC-8E26-D793278A9395}"/>
              </a:ext>
            </a:extLst>
          </p:cNvPr>
          <p:cNvSpPr txBox="1"/>
          <p:nvPr/>
        </p:nvSpPr>
        <p:spPr>
          <a:xfrm>
            <a:off x="7536168" y="2748516"/>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170775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2604531" y="257494"/>
            <a:ext cx="6707285"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Box Plot for Categorical vs Numerical Features</a:t>
            </a:r>
          </a:p>
        </p:txBody>
      </p:sp>
      <p:pic>
        <p:nvPicPr>
          <p:cNvPr id="3" name="Picture 2">
            <a:extLst>
              <a:ext uri="{FF2B5EF4-FFF2-40B4-BE49-F238E27FC236}">
                <a16:creationId xmlns:a16="http://schemas.microsoft.com/office/drawing/2014/main" id="{132AA04B-9289-4655-9368-56596E5F2E01}"/>
              </a:ext>
            </a:extLst>
          </p:cNvPr>
          <p:cNvPicPr>
            <a:picLocks noChangeAspect="1"/>
          </p:cNvPicPr>
          <p:nvPr/>
        </p:nvPicPr>
        <p:blipFill>
          <a:blip r:embed="rId2"/>
          <a:stretch>
            <a:fillRect/>
          </a:stretch>
        </p:blipFill>
        <p:spPr>
          <a:xfrm>
            <a:off x="295275" y="1254041"/>
            <a:ext cx="5800725" cy="4938212"/>
          </a:xfrm>
          <a:prstGeom prst="rect">
            <a:avLst/>
          </a:prstGeom>
        </p:spPr>
      </p:pic>
      <p:pic>
        <p:nvPicPr>
          <p:cNvPr id="4" name="Picture 3">
            <a:extLst>
              <a:ext uri="{FF2B5EF4-FFF2-40B4-BE49-F238E27FC236}">
                <a16:creationId xmlns:a16="http://schemas.microsoft.com/office/drawing/2014/main" id="{59A454C8-C139-46B0-8EDB-107204A4B9FC}"/>
              </a:ext>
            </a:extLst>
          </p:cNvPr>
          <p:cNvPicPr>
            <a:picLocks noChangeAspect="1"/>
          </p:cNvPicPr>
          <p:nvPr/>
        </p:nvPicPr>
        <p:blipFill>
          <a:blip r:embed="rId3"/>
          <a:stretch>
            <a:fillRect/>
          </a:stretch>
        </p:blipFill>
        <p:spPr>
          <a:xfrm>
            <a:off x="6276976" y="1218493"/>
            <a:ext cx="5619750" cy="1428453"/>
          </a:xfrm>
          <a:prstGeom prst="rect">
            <a:avLst/>
          </a:prstGeom>
        </p:spPr>
      </p:pic>
      <p:sp>
        <p:nvSpPr>
          <p:cNvPr id="5" name="TextBox 4">
            <a:extLst>
              <a:ext uri="{FF2B5EF4-FFF2-40B4-BE49-F238E27FC236}">
                <a16:creationId xmlns:a16="http://schemas.microsoft.com/office/drawing/2014/main" id="{54ECCBEA-D514-4898-9F04-8064268FB737}"/>
              </a:ext>
            </a:extLst>
          </p:cNvPr>
          <p:cNvSpPr txBox="1"/>
          <p:nvPr/>
        </p:nvSpPr>
        <p:spPr>
          <a:xfrm>
            <a:off x="6276976" y="2787316"/>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endParaRPr lang="en-US" sz="2000" dirty="0">
              <a:latin typeface="Bahnschrift SemiLight" panose="020B0502040204020203" pitchFamily="34" charset="0"/>
            </a:endParaRPr>
          </a:p>
          <a:p>
            <a:pPr lvl="0" algn="just" defTabSz="1066800">
              <a:lnSpc>
                <a:spcPct val="90000"/>
              </a:lnSpc>
              <a:spcBef>
                <a:spcPct val="0"/>
              </a:spcBef>
              <a:spcAft>
                <a:spcPct val="35000"/>
              </a:spcAft>
            </a:pPr>
            <a:r>
              <a:rPr lang="en-US" dirty="0">
                <a:latin typeface="Bahnschrift SemiLight" panose="020B0502040204020203" pitchFamily="34" charset="0"/>
              </a:rPr>
              <a:t>This graph presents boxplots of age for each stroke category (having a stroke or not). The boxes represent the interquartile range (IQR) of age values, and the whiskers extend to the minimum and maximum values. The boxplots are further divided by gender using different colors.</a:t>
            </a:r>
            <a:endParaRPr lang="en-US" kern="1200" dirty="0">
              <a:latin typeface="Bahnschrift SemiLight" panose="020B0502040204020203" pitchFamily="34" charset="0"/>
            </a:endParaRPr>
          </a:p>
        </p:txBody>
      </p:sp>
      <p:sp>
        <p:nvSpPr>
          <p:cNvPr id="6" name="TextBox 5">
            <a:extLst>
              <a:ext uri="{FF2B5EF4-FFF2-40B4-BE49-F238E27FC236}">
                <a16:creationId xmlns:a16="http://schemas.microsoft.com/office/drawing/2014/main" id="{982E66FB-641F-4EA6-A3B4-D09917303EB8}"/>
              </a:ext>
            </a:extLst>
          </p:cNvPr>
          <p:cNvSpPr txBox="1"/>
          <p:nvPr/>
        </p:nvSpPr>
        <p:spPr>
          <a:xfrm>
            <a:off x="7508596" y="2961614"/>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4013418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80C31D-9E57-40EA-B0A3-33AEF80D124D}"/>
              </a:ext>
            </a:extLst>
          </p:cNvPr>
          <p:cNvPicPr>
            <a:picLocks noChangeAspect="1"/>
          </p:cNvPicPr>
          <p:nvPr/>
        </p:nvPicPr>
        <p:blipFill>
          <a:blip r:embed="rId2"/>
          <a:stretch>
            <a:fillRect/>
          </a:stretch>
        </p:blipFill>
        <p:spPr>
          <a:xfrm>
            <a:off x="304299" y="995613"/>
            <a:ext cx="6080458" cy="4762500"/>
          </a:xfrm>
          <a:prstGeom prst="rect">
            <a:avLst/>
          </a:prstGeom>
        </p:spPr>
      </p:pic>
      <p:pic>
        <p:nvPicPr>
          <p:cNvPr id="4" name="Picture 3">
            <a:extLst>
              <a:ext uri="{FF2B5EF4-FFF2-40B4-BE49-F238E27FC236}">
                <a16:creationId xmlns:a16="http://schemas.microsoft.com/office/drawing/2014/main" id="{B6131CF5-C912-4991-9D41-2093F2786DF5}"/>
              </a:ext>
            </a:extLst>
          </p:cNvPr>
          <p:cNvPicPr>
            <a:picLocks noChangeAspect="1"/>
          </p:cNvPicPr>
          <p:nvPr/>
        </p:nvPicPr>
        <p:blipFill>
          <a:blip r:embed="rId3"/>
          <a:stretch>
            <a:fillRect/>
          </a:stretch>
        </p:blipFill>
        <p:spPr>
          <a:xfrm>
            <a:off x="6779491" y="4523873"/>
            <a:ext cx="5179094" cy="1234240"/>
          </a:xfrm>
          <a:prstGeom prst="rect">
            <a:avLst/>
          </a:prstGeom>
        </p:spPr>
      </p:pic>
      <p:sp>
        <p:nvSpPr>
          <p:cNvPr id="5" name="TextBox 4">
            <a:extLst>
              <a:ext uri="{FF2B5EF4-FFF2-40B4-BE49-F238E27FC236}">
                <a16:creationId xmlns:a16="http://schemas.microsoft.com/office/drawing/2014/main" id="{998FB63D-B16B-4218-B427-6A0A020818FA}"/>
              </a:ext>
            </a:extLst>
          </p:cNvPr>
          <p:cNvSpPr txBox="1"/>
          <p:nvPr/>
        </p:nvSpPr>
        <p:spPr>
          <a:xfrm>
            <a:off x="6779491" y="1171781"/>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This graph displays boxplots of BMI (Body Mass Index) for each stroke category. Similar to the previous graph, the boxplots are divided by gender.</a:t>
            </a:r>
            <a:endParaRPr lang="en-US" sz="2000" kern="1200" dirty="0">
              <a:latin typeface="Bahnschrift SemiLight" panose="020B0502040204020203" pitchFamily="34" charset="0"/>
            </a:endParaRPr>
          </a:p>
        </p:txBody>
      </p:sp>
      <p:sp>
        <p:nvSpPr>
          <p:cNvPr id="6" name="TextBox 5">
            <a:extLst>
              <a:ext uri="{FF2B5EF4-FFF2-40B4-BE49-F238E27FC236}">
                <a16:creationId xmlns:a16="http://schemas.microsoft.com/office/drawing/2014/main" id="{5C023D49-5167-43E4-8806-38FE53CBC54B}"/>
              </a:ext>
            </a:extLst>
          </p:cNvPr>
          <p:cNvSpPr txBox="1"/>
          <p:nvPr/>
        </p:nvSpPr>
        <p:spPr>
          <a:xfrm>
            <a:off x="8011111" y="1388621"/>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419135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2533D7-811F-4C26-9021-1FD37471889F}"/>
              </a:ext>
            </a:extLst>
          </p:cNvPr>
          <p:cNvSpPr/>
          <p:nvPr/>
        </p:nvSpPr>
        <p:spPr>
          <a:xfrm>
            <a:off x="2560320" y="1251065"/>
            <a:ext cx="3059083" cy="21779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60000"/>
                    <a:lumOff val="40000"/>
                  </a:schemeClr>
                </a:solidFill>
              </a:rPr>
              <a:t>(Public Dataset)</a:t>
            </a:r>
          </a:p>
          <a:p>
            <a:pPr algn="ctr"/>
            <a:r>
              <a:rPr lang="en-US" dirty="0"/>
              <a:t>5395 unique data.</a:t>
            </a:r>
          </a:p>
          <a:p>
            <a:pPr algn="ctr"/>
            <a:r>
              <a:rPr lang="en-US" dirty="0"/>
              <a:t>Combination of Kaggle &amp; UCI</a:t>
            </a:r>
          </a:p>
        </p:txBody>
      </p:sp>
      <p:sp>
        <p:nvSpPr>
          <p:cNvPr id="3" name="Rectangle 2">
            <a:extLst>
              <a:ext uri="{FF2B5EF4-FFF2-40B4-BE49-F238E27FC236}">
                <a16:creationId xmlns:a16="http://schemas.microsoft.com/office/drawing/2014/main" id="{0D737DCF-24BA-46A4-935F-745FBA8BDBB0}"/>
              </a:ext>
            </a:extLst>
          </p:cNvPr>
          <p:cNvSpPr/>
          <p:nvPr/>
        </p:nvSpPr>
        <p:spPr>
          <a:xfrm>
            <a:off x="6572597" y="1251064"/>
            <a:ext cx="3059083" cy="21779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60000"/>
                    <a:lumOff val="40000"/>
                  </a:schemeClr>
                </a:solidFill>
              </a:rPr>
              <a:t>(Private Dataset)</a:t>
            </a:r>
          </a:p>
          <a:p>
            <a:pPr algn="ctr"/>
            <a:r>
              <a:rPr lang="en-US" dirty="0"/>
              <a:t>15 unique data. </a:t>
            </a:r>
          </a:p>
          <a:p>
            <a:pPr algn="ctr"/>
            <a:r>
              <a:rPr lang="en-US" dirty="0"/>
              <a:t>Collected from Hospital.</a:t>
            </a:r>
          </a:p>
          <a:p>
            <a:pPr algn="ctr"/>
            <a:r>
              <a:rPr lang="en-US" dirty="0"/>
              <a:t>100 more yet to receive.</a:t>
            </a:r>
          </a:p>
        </p:txBody>
      </p:sp>
      <p:sp>
        <p:nvSpPr>
          <p:cNvPr id="5" name="TextBox 4">
            <a:extLst>
              <a:ext uri="{FF2B5EF4-FFF2-40B4-BE49-F238E27FC236}">
                <a16:creationId xmlns:a16="http://schemas.microsoft.com/office/drawing/2014/main" id="{60583E02-1D9D-4104-A419-C4EFF023FA22}"/>
              </a:ext>
            </a:extLst>
          </p:cNvPr>
          <p:cNvSpPr txBox="1"/>
          <p:nvPr/>
        </p:nvSpPr>
        <p:spPr>
          <a:xfrm>
            <a:off x="4972295" y="257494"/>
            <a:ext cx="2119491" cy="523220"/>
          </a:xfrm>
          <a:prstGeom prst="rect">
            <a:avLst/>
          </a:prstGeom>
          <a:noFill/>
        </p:spPr>
        <p:txBody>
          <a:bodyPr wrap="none" rtlCol="0">
            <a:spAutoFit/>
          </a:bodyPr>
          <a:lstStyle/>
          <a:p>
            <a:r>
              <a:rPr lang="en-US" sz="2800" b="1" u="sng" dirty="0">
                <a:solidFill>
                  <a:schemeClr val="accent1">
                    <a:lumMod val="75000"/>
                  </a:schemeClr>
                </a:solidFill>
                <a:latin typeface="Bahnschrift SemiLight" panose="020B0502040204020203" pitchFamily="34" charset="0"/>
              </a:rPr>
              <a:t>Dataset Info</a:t>
            </a:r>
          </a:p>
        </p:txBody>
      </p:sp>
      <p:pic>
        <p:nvPicPr>
          <p:cNvPr id="6" name="Picture 5">
            <a:extLst>
              <a:ext uri="{FF2B5EF4-FFF2-40B4-BE49-F238E27FC236}">
                <a16:creationId xmlns:a16="http://schemas.microsoft.com/office/drawing/2014/main" id="{DB6B0196-D4AC-47C6-A068-606A8B65B59B}"/>
              </a:ext>
            </a:extLst>
          </p:cNvPr>
          <p:cNvPicPr>
            <a:picLocks noChangeAspect="1"/>
          </p:cNvPicPr>
          <p:nvPr/>
        </p:nvPicPr>
        <p:blipFill>
          <a:blip r:embed="rId2"/>
          <a:stretch>
            <a:fillRect/>
          </a:stretch>
        </p:blipFill>
        <p:spPr>
          <a:xfrm>
            <a:off x="1124426" y="3758712"/>
            <a:ext cx="9943148" cy="2608837"/>
          </a:xfrm>
          <a:prstGeom prst="rect">
            <a:avLst/>
          </a:prstGeom>
        </p:spPr>
      </p:pic>
    </p:spTree>
    <p:extLst>
      <p:ext uri="{BB962C8B-B14F-4D97-AF65-F5344CB8AC3E}">
        <p14:creationId xmlns:p14="http://schemas.microsoft.com/office/powerpoint/2010/main" val="848278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2747166" y="181880"/>
            <a:ext cx="6697667"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Pair Plot for Numerical vs Numerical Features</a:t>
            </a:r>
          </a:p>
        </p:txBody>
      </p:sp>
      <p:pic>
        <p:nvPicPr>
          <p:cNvPr id="3" name="Picture 2">
            <a:extLst>
              <a:ext uri="{FF2B5EF4-FFF2-40B4-BE49-F238E27FC236}">
                <a16:creationId xmlns:a16="http://schemas.microsoft.com/office/drawing/2014/main" id="{1730033B-1DF2-4605-999E-F7383B84717E}"/>
              </a:ext>
            </a:extLst>
          </p:cNvPr>
          <p:cNvPicPr>
            <a:picLocks noChangeAspect="1"/>
          </p:cNvPicPr>
          <p:nvPr/>
        </p:nvPicPr>
        <p:blipFill>
          <a:blip r:embed="rId2"/>
          <a:stretch>
            <a:fillRect/>
          </a:stretch>
        </p:blipFill>
        <p:spPr>
          <a:xfrm>
            <a:off x="340423" y="850231"/>
            <a:ext cx="7456040" cy="5857973"/>
          </a:xfrm>
          <a:prstGeom prst="rect">
            <a:avLst/>
          </a:prstGeom>
        </p:spPr>
      </p:pic>
      <p:sp>
        <p:nvSpPr>
          <p:cNvPr id="4" name="TextBox 3">
            <a:extLst>
              <a:ext uri="{FF2B5EF4-FFF2-40B4-BE49-F238E27FC236}">
                <a16:creationId xmlns:a16="http://schemas.microsoft.com/office/drawing/2014/main" id="{89C52920-0E0A-4E82-82F8-9FD22A83F54A}"/>
              </a:ext>
            </a:extLst>
          </p:cNvPr>
          <p:cNvSpPr txBox="1"/>
          <p:nvPr/>
        </p:nvSpPr>
        <p:spPr>
          <a:xfrm>
            <a:off x="8023558" y="1598843"/>
            <a:ext cx="3986863" cy="3660313"/>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dirty="0">
                <a:latin typeface="Bahnschrift SemiLight" panose="020B0502040204020203" pitchFamily="34" charset="0"/>
              </a:rPr>
              <a:t>This graph is a pair plot that shows the relationships between numerical features: age, average glucose level, and BMI. Each scatter plot represents the relationship between two features, with the points colored by stroke category. The diagonal axes show histograms for each feature, stacked according to the stroke category.</a:t>
            </a:r>
            <a:endParaRPr lang="en-US" kern="1200" dirty="0">
              <a:latin typeface="Bahnschrift SemiLight" panose="020B0502040204020203" pitchFamily="34" charset="0"/>
            </a:endParaRPr>
          </a:p>
        </p:txBody>
      </p:sp>
      <p:sp>
        <p:nvSpPr>
          <p:cNvPr id="5" name="TextBox 4">
            <a:extLst>
              <a:ext uri="{FF2B5EF4-FFF2-40B4-BE49-F238E27FC236}">
                <a16:creationId xmlns:a16="http://schemas.microsoft.com/office/drawing/2014/main" id="{B5437D81-8FD3-435B-9AEB-47A59768B1F5}"/>
              </a:ext>
            </a:extLst>
          </p:cNvPr>
          <p:cNvSpPr txBox="1"/>
          <p:nvPr/>
        </p:nvSpPr>
        <p:spPr>
          <a:xfrm>
            <a:off x="9255178" y="1706525"/>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114606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2459427" y="241452"/>
            <a:ext cx="7273145"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Balancing technique (SMO</a:t>
            </a:r>
            <a:r>
              <a:rPr lang="en-US" sz="2000" u="sng" dirty="0">
                <a:solidFill>
                  <a:schemeClr val="accent1">
                    <a:lumMod val="75000"/>
                  </a:schemeClr>
                </a:solidFill>
                <a:latin typeface="Bahnschrift SemiLight" panose="020B0502040204020203" pitchFamily="34" charset="0"/>
              </a:rPr>
              <a:t>T</a:t>
            </a:r>
            <a:r>
              <a:rPr lang="en-US" sz="2000" b="1" u="sng" dirty="0">
                <a:solidFill>
                  <a:schemeClr val="accent1">
                    <a:lumMod val="75000"/>
                  </a:schemeClr>
                </a:solidFill>
                <a:latin typeface="Bahnschrift SemiLight" panose="020B0502040204020203" pitchFamily="34" charset="0"/>
              </a:rPr>
              <a:t>E/ Oversampling / Undersampling)</a:t>
            </a:r>
          </a:p>
        </p:txBody>
      </p:sp>
      <p:pic>
        <p:nvPicPr>
          <p:cNvPr id="3" name="Picture 2">
            <a:extLst>
              <a:ext uri="{FF2B5EF4-FFF2-40B4-BE49-F238E27FC236}">
                <a16:creationId xmlns:a16="http://schemas.microsoft.com/office/drawing/2014/main" id="{90122E94-2720-44E5-A923-C22C453CEFD8}"/>
              </a:ext>
            </a:extLst>
          </p:cNvPr>
          <p:cNvPicPr>
            <a:picLocks noChangeAspect="1"/>
          </p:cNvPicPr>
          <p:nvPr/>
        </p:nvPicPr>
        <p:blipFill>
          <a:blip r:embed="rId2"/>
          <a:stretch>
            <a:fillRect/>
          </a:stretch>
        </p:blipFill>
        <p:spPr>
          <a:xfrm>
            <a:off x="319338" y="733803"/>
            <a:ext cx="6771273" cy="5942057"/>
          </a:xfrm>
          <a:prstGeom prst="rect">
            <a:avLst/>
          </a:prstGeom>
        </p:spPr>
      </p:pic>
      <p:pic>
        <p:nvPicPr>
          <p:cNvPr id="4" name="Picture 3">
            <a:extLst>
              <a:ext uri="{FF2B5EF4-FFF2-40B4-BE49-F238E27FC236}">
                <a16:creationId xmlns:a16="http://schemas.microsoft.com/office/drawing/2014/main" id="{F5C1889D-C5DE-4675-A348-9589856D5332}"/>
              </a:ext>
            </a:extLst>
          </p:cNvPr>
          <p:cNvPicPr>
            <a:picLocks noChangeAspect="1"/>
          </p:cNvPicPr>
          <p:nvPr/>
        </p:nvPicPr>
        <p:blipFill>
          <a:blip r:embed="rId3"/>
          <a:stretch>
            <a:fillRect/>
          </a:stretch>
        </p:blipFill>
        <p:spPr>
          <a:xfrm>
            <a:off x="8238651" y="861159"/>
            <a:ext cx="3359791" cy="5135681"/>
          </a:xfrm>
          <a:prstGeom prst="rect">
            <a:avLst/>
          </a:prstGeom>
        </p:spPr>
      </p:pic>
      <p:pic>
        <p:nvPicPr>
          <p:cNvPr id="5" name="Graphic 4" descr="Chevron arrows">
            <a:extLst>
              <a:ext uri="{FF2B5EF4-FFF2-40B4-BE49-F238E27FC236}">
                <a16:creationId xmlns:a16="http://schemas.microsoft.com/office/drawing/2014/main" id="{97D5E27C-6839-46E4-98B5-9073F4C5CE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63984" y="3128352"/>
            <a:ext cx="601294" cy="601294"/>
          </a:xfrm>
          <a:prstGeom prst="rect">
            <a:avLst/>
          </a:prstGeom>
        </p:spPr>
      </p:pic>
    </p:spTree>
    <p:extLst>
      <p:ext uri="{BB962C8B-B14F-4D97-AF65-F5344CB8AC3E}">
        <p14:creationId xmlns:p14="http://schemas.microsoft.com/office/powerpoint/2010/main" val="1889966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4865535" y="209368"/>
            <a:ext cx="2457724"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rofiling</a:t>
            </a:r>
          </a:p>
        </p:txBody>
      </p:sp>
      <p:pic>
        <p:nvPicPr>
          <p:cNvPr id="3" name="Picture 2">
            <a:extLst>
              <a:ext uri="{FF2B5EF4-FFF2-40B4-BE49-F238E27FC236}">
                <a16:creationId xmlns:a16="http://schemas.microsoft.com/office/drawing/2014/main" id="{FA312FB4-07B1-46E3-BF48-8250607E3D57}"/>
              </a:ext>
            </a:extLst>
          </p:cNvPr>
          <p:cNvPicPr>
            <a:picLocks noChangeAspect="1"/>
          </p:cNvPicPr>
          <p:nvPr/>
        </p:nvPicPr>
        <p:blipFill>
          <a:blip r:embed="rId2"/>
          <a:stretch>
            <a:fillRect/>
          </a:stretch>
        </p:blipFill>
        <p:spPr>
          <a:xfrm>
            <a:off x="2560621" y="864529"/>
            <a:ext cx="7067550" cy="3588168"/>
          </a:xfrm>
          <a:prstGeom prst="rect">
            <a:avLst/>
          </a:prstGeom>
        </p:spPr>
      </p:pic>
      <p:pic>
        <p:nvPicPr>
          <p:cNvPr id="4" name="Picture 3">
            <a:extLst>
              <a:ext uri="{FF2B5EF4-FFF2-40B4-BE49-F238E27FC236}">
                <a16:creationId xmlns:a16="http://schemas.microsoft.com/office/drawing/2014/main" id="{121D10FF-46D2-4677-8795-CF6C0593F064}"/>
              </a:ext>
            </a:extLst>
          </p:cNvPr>
          <p:cNvPicPr>
            <a:picLocks noChangeAspect="1"/>
          </p:cNvPicPr>
          <p:nvPr/>
        </p:nvPicPr>
        <p:blipFill rotWithShape="1">
          <a:blip r:embed="rId3"/>
          <a:srcRect b="5861"/>
          <a:stretch/>
        </p:blipFill>
        <p:spPr>
          <a:xfrm>
            <a:off x="2560621" y="4646194"/>
            <a:ext cx="7066255" cy="1722521"/>
          </a:xfrm>
          <a:prstGeom prst="rect">
            <a:avLst/>
          </a:prstGeom>
        </p:spPr>
      </p:pic>
    </p:spTree>
    <p:extLst>
      <p:ext uri="{BB962C8B-B14F-4D97-AF65-F5344CB8AC3E}">
        <p14:creationId xmlns:p14="http://schemas.microsoft.com/office/powerpoint/2010/main" val="94864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8877A8-938A-4289-99C5-64217C727192}"/>
              </a:ext>
            </a:extLst>
          </p:cNvPr>
          <p:cNvPicPr>
            <a:picLocks noChangeAspect="1"/>
          </p:cNvPicPr>
          <p:nvPr/>
        </p:nvPicPr>
        <p:blipFill>
          <a:blip r:embed="rId2"/>
          <a:stretch>
            <a:fillRect/>
          </a:stretch>
        </p:blipFill>
        <p:spPr>
          <a:xfrm>
            <a:off x="385888" y="677903"/>
            <a:ext cx="11420224" cy="5887203"/>
          </a:xfrm>
          <a:prstGeom prst="rect">
            <a:avLst/>
          </a:prstGeom>
        </p:spPr>
      </p:pic>
      <p:sp>
        <p:nvSpPr>
          <p:cNvPr id="4" name="TextBox 3">
            <a:extLst>
              <a:ext uri="{FF2B5EF4-FFF2-40B4-BE49-F238E27FC236}">
                <a16:creationId xmlns:a16="http://schemas.microsoft.com/office/drawing/2014/main" id="{71C69D10-94B0-4010-95DD-B93882608ED6}"/>
              </a:ext>
            </a:extLst>
          </p:cNvPr>
          <p:cNvSpPr txBox="1"/>
          <p:nvPr/>
        </p:nvSpPr>
        <p:spPr>
          <a:xfrm>
            <a:off x="4867138" y="62061"/>
            <a:ext cx="2218877"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R</a:t>
            </a:r>
            <a:r>
              <a:rPr lang="en-US" sz="2400" b="1" u="sng" dirty="0">
                <a:solidFill>
                  <a:schemeClr val="accent1">
                    <a:lumMod val="75000"/>
                  </a:schemeClr>
                </a:solidFill>
                <a:latin typeface="Bahnschrift SemiLight" panose="020B0502040204020203" pitchFamily="34" charset="0"/>
              </a:rPr>
              <a:t>eport</a:t>
            </a:r>
          </a:p>
        </p:txBody>
      </p:sp>
    </p:spTree>
    <p:extLst>
      <p:ext uri="{BB962C8B-B14F-4D97-AF65-F5344CB8AC3E}">
        <p14:creationId xmlns:p14="http://schemas.microsoft.com/office/powerpoint/2010/main" val="2991075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47A49C-304D-45E3-B84F-BCDF93926EE3}"/>
              </a:ext>
            </a:extLst>
          </p:cNvPr>
          <p:cNvPicPr>
            <a:picLocks noChangeAspect="1"/>
          </p:cNvPicPr>
          <p:nvPr/>
        </p:nvPicPr>
        <p:blipFill>
          <a:blip r:embed="rId2"/>
          <a:stretch>
            <a:fillRect/>
          </a:stretch>
        </p:blipFill>
        <p:spPr>
          <a:xfrm>
            <a:off x="1696202" y="747868"/>
            <a:ext cx="8799596" cy="5811443"/>
          </a:xfrm>
          <a:prstGeom prst="rect">
            <a:avLst/>
          </a:prstGeom>
        </p:spPr>
      </p:pic>
      <p:sp>
        <p:nvSpPr>
          <p:cNvPr id="4" name="TextBox 3">
            <a:extLst>
              <a:ext uri="{FF2B5EF4-FFF2-40B4-BE49-F238E27FC236}">
                <a16:creationId xmlns:a16="http://schemas.microsoft.com/office/drawing/2014/main" id="{2DEE4637-5C45-473E-AD79-C2945F3C0918}"/>
              </a:ext>
            </a:extLst>
          </p:cNvPr>
          <p:cNvSpPr txBox="1"/>
          <p:nvPr/>
        </p:nvSpPr>
        <p:spPr>
          <a:xfrm>
            <a:off x="4986561" y="186395"/>
            <a:ext cx="2218877"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R</a:t>
            </a:r>
            <a:r>
              <a:rPr lang="en-US" sz="2400" b="1" u="sng" dirty="0">
                <a:solidFill>
                  <a:schemeClr val="accent1">
                    <a:lumMod val="75000"/>
                  </a:schemeClr>
                </a:solidFill>
                <a:latin typeface="Bahnschrift SemiLight" panose="020B0502040204020203" pitchFamily="34" charset="0"/>
              </a:rPr>
              <a:t>eport</a:t>
            </a:r>
          </a:p>
        </p:txBody>
      </p:sp>
    </p:spTree>
    <p:extLst>
      <p:ext uri="{BB962C8B-B14F-4D97-AF65-F5344CB8AC3E}">
        <p14:creationId xmlns:p14="http://schemas.microsoft.com/office/powerpoint/2010/main" val="27904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2DC6E1-9E20-4338-AD76-4277326FE315}"/>
              </a:ext>
            </a:extLst>
          </p:cNvPr>
          <p:cNvPicPr>
            <a:picLocks noChangeAspect="1"/>
          </p:cNvPicPr>
          <p:nvPr/>
        </p:nvPicPr>
        <p:blipFill>
          <a:blip r:embed="rId2"/>
          <a:stretch>
            <a:fillRect/>
          </a:stretch>
        </p:blipFill>
        <p:spPr>
          <a:xfrm>
            <a:off x="2465343" y="857370"/>
            <a:ext cx="7261309" cy="5784943"/>
          </a:xfrm>
          <a:prstGeom prst="rect">
            <a:avLst/>
          </a:prstGeom>
        </p:spPr>
      </p:pic>
      <p:sp>
        <p:nvSpPr>
          <p:cNvPr id="3" name="TextBox 2">
            <a:extLst>
              <a:ext uri="{FF2B5EF4-FFF2-40B4-BE49-F238E27FC236}">
                <a16:creationId xmlns:a16="http://schemas.microsoft.com/office/drawing/2014/main" id="{A84C3C74-D150-48F5-A11A-32F8FC2E7A7C}"/>
              </a:ext>
            </a:extLst>
          </p:cNvPr>
          <p:cNvSpPr txBox="1"/>
          <p:nvPr/>
        </p:nvSpPr>
        <p:spPr>
          <a:xfrm>
            <a:off x="4986560" y="215687"/>
            <a:ext cx="2218877"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R</a:t>
            </a:r>
            <a:r>
              <a:rPr lang="en-US" sz="2400" b="1" u="sng" dirty="0">
                <a:solidFill>
                  <a:schemeClr val="accent1">
                    <a:lumMod val="75000"/>
                  </a:schemeClr>
                </a:solidFill>
                <a:latin typeface="Bahnschrift SemiLight" panose="020B0502040204020203" pitchFamily="34" charset="0"/>
              </a:rPr>
              <a:t>eport</a:t>
            </a:r>
          </a:p>
        </p:txBody>
      </p:sp>
    </p:spTree>
    <p:extLst>
      <p:ext uri="{BB962C8B-B14F-4D97-AF65-F5344CB8AC3E}">
        <p14:creationId xmlns:p14="http://schemas.microsoft.com/office/powerpoint/2010/main" val="167768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C53C7C-C8C5-408F-B5C0-484DE5A48A85}"/>
              </a:ext>
            </a:extLst>
          </p:cNvPr>
          <p:cNvSpPr txBox="1"/>
          <p:nvPr/>
        </p:nvSpPr>
        <p:spPr>
          <a:xfrm>
            <a:off x="676274" y="1026695"/>
            <a:ext cx="10761747" cy="5390147"/>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2" spcCol="1270" anchor="ctr" anchorCtr="0">
            <a:noAutofit/>
          </a:bodyPr>
          <a:lstStyle/>
          <a:p>
            <a:pPr marL="342900" lvl="0" indent="-342900" algn="just"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In this EDA and data preprocessing, we have loaded and cleaned the Stroke prediction dataset.</a:t>
            </a:r>
          </a:p>
          <a:p>
            <a:pPr marL="342900" lvl="0" indent="-342900" algn="just"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We have also performed encoding and scaling of the features, and performed exploratory data analysis to understand the distribution of the features and the target variable. </a:t>
            </a:r>
          </a:p>
          <a:p>
            <a:pPr marL="342900" lvl="0" indent="-342900" algn="just"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We have found that the dataset is highly imbalanced and there are moderate correlations between some of the features and the target variable.</a:t>
            </a:r>
          </a:p>
          <a:p>
            <a:pPr marL="342900" lvl="0" indent="-342900" algn="just" defTabSz="1066800">
              <a:lnSpc>
                <a:spcPct val="90000"/>
              </a:lnSpc>
              <a:spcBef>
                <a:spcPct val="0"/>
              </a:spcBef>
              <a:spcAft>
                <a:spcPct val="35000"/>
              </a:spcAft>
              <a:buFont typeface="Arial" panose="020B0604020202020204" pitchFamily="34" charset="0"/>
              <a:buChar char="•"/>
            </a:pPr>
            <a:r>
              <a:rPr lang="en-US" sz="2000" kern="1200" dirty="0">
                <a:latin typeface="Bahnschrift SemiLight" panose="020B0502040204020203" pitchFamily="34" charset="0"/>
              </a:rPr>
              <a:t>We have used </a:t>
            </a:r>
            <a:r>
              <a:rPr lang="en-US" sz="2000" dirty="0">
                <a:latin typeface="Bahnschrift SemiLight" panose="020B0502040204020203" pitchFamily="34" charset="0"/>
              </a:rPr>
              <a:t>Standardization, Resampling Techniques (Oversampling, Undersampling, SMOTE) in this EDA for balancing Data. We will also add more Stroke Patient data.</a:t>
            </a:r>
            <a:endParaRPr lang="en-US" sz="2000" kern="1200" dirty="0">
              <a:latin typeface="Bahnschrift SemiLight" panose="020B0502040204020203" pitchFamily="34" charset="0"/>
            </a:endParaRPr>
          </a:p>
        </p:txBody>
      </p:sp>
      <p:sp>
        <p:nvSpPr>
          <p:cNvPr id="7" name="TextBox 6">
            <a:extLst>
              <a:ext uri="{FF2B5EF4-FFF2-40B4-BE49-F238E27FC236}">
                <a16:creationId xmlns:a16="http://schemas.microsoft.com/office/drawing/2014/main" id="{4FA0E6F0-2A40-4E0C-8004-3BA1FA4590A3}"/>
              </a:ext>
            </a:extLst>
          </p:cNvPr>
          <p:cNvSpPr txBox="1"/>
          <p:nvPr/>
        </p:nvSpPr>
        <p:spPr>
          <a:xfrm>
            <a:off x="5187357" y="322619"/>
            <a:ext cx="2039341" cy="523220"/>
          </a:xfrm>
          <a:prstGeom prst="rect">
            <a:avLst/>
          </a:prstGeom>
          <a:noFill/>
        </p:spPr>
        <p:txBody>
          <a:bodyPr wrap="none" rtlCol="0">
            <a:spAutoFit/>
          </a:bodyPr>
          <a:lstStyle/>
          <a:p>
            <a:r>
              <a:rPr lang="en-US" sz="2800" u="sng" dirty="0">
                <a:solidFill>
                  <a:schemeClr val="accent1">
                    <a:lumMod val="75000"/>
                  </a:schemeClr>
                </a:solidFill>
                <a:latin typeface="Arial Black" panose="020B0A04020102020204" pitchFamily="34" charset="0"/>
              </a:rPr>
              <a:t>Summary</a:t>
            </a:r>
          </a:p>
        </p:txBody>
      </p:sp>
      <p:pic>
        <p:nvPicPr>
          <p:cNvPr id="1026" name="Picture 2" descr="Stroke Prediction using Data Analytics and Machine Learning -  DataScienceCentral.com">
            <a:extLst>
              <a:ext uri="{FF2B5EF4-FFF2-40B4-BE49-F238E27FC236}">
                <a16:creationId xmlns:a16="http://schemas.microsoft.com/office/drawing/2014/main" id="{55C60C29-200D-4160-B1B3-010DD5B4F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852" y="1981145"/>
            <a:ext cx="4290018" cy="368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501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099009-422A-4F60-9862-1A5542F4F4AD}"/>
              </a:ext>
            </a:extLst>
          </p:cNvPr>
          <p:cNvSpPr txBox="1"/>
          <p:nvPr/>
        </p:nvSpPr>
        <p:spPr>
          <a:xfrm>
            <a:off x="4291263" y="2921168"/>
            <a:ext cx="3609474" cy="1015663"/>
          </a:xfrm>
          <a:prstGeom prst="rect">
            <a:avLst/>
          </a:prstGeom>
          <a:noFill/>
        </p:spPr>
        <p:txBody>
          <a:bodyPr wrap="square" rtlCol="0">
            <a:spAutoFit/>
          </a:bodyPr>
          <a:lstStyle/>
          <a:p>
            <a:r>
              <a:rPr lang="en-US" sz="6000" dirty="0">
                <a:solidFill>
                  <a:schemeClr val="accent2">
                    <a:lumMod val="50000"/>
                  </a:schemeClr>
                </a:solidFill>
              </a:rPr>
              <a:t>Thank You!</a:t>
            </a:r>
          </a:p>
        </p:txBody>
      </p:sp>
    </p:spTree>
    <p:extLst>
      <p:ext uri="{BB962C8B-B14F-4D97-AF65-F5344CB8AC3E}">
        <p14:creationId xmlns:p14="http://schemas.microsoft.com/office/powerpoint/2010/main" val="25010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D10CB-1FCE-465A-A08C-E930955C211B}"/>
              </a:ext>
            </a:extLst>
          </p:cNvPr>
          <p:cNvSpPr txBox="1"/>
          <p:nvPr/>
        </p:nvSpPr>
        <p:spPr>
          <a:xfrm>
            <a:off x="4670881" y="540534"/>
            <a:ext cx="3134191" cy="461665"/>
          </a:xfrm>
          <a:prstGeom prst="rect">
            <a:avLst/>
          </a:prstGeom>
          <a:noFill/>
        </p:spPr>
        <p:txBody>
          <a:bodyPr wrap="none" rtlCol="0">
            <a:spAutoFit/>
          </a:bodyPr>
          <a:lstStyle/>
          <a:p>
            <a:r>
              <a:rPr lang="en-US" sz="2400" b="1" u="sng" dirty="0">
                <a:solidFill>
                  <a:schemeClr val="accent1">
                    <a:lumMod val="75000"/>
                  </a:schemeClr>
                </a:solidFill>
              </a:rPr>
              <a:t>Missing Data Handle</a:t>
            </a:r>
          </a:p>
        </p:txBody>
      </p:sp>
      <p:pic>
        <p:nvPicPr>
          <p:cNvPr id="3" name="Picture 2">
            <a:extLst>
              <a:ext uri="{FF2B5EF4-FFF2-40B4-BE49-F238E27FC236}">
                <a16:creationId xmlns:a16="http://schemas.microsoft.com/office/drawing/2014/main" id="{AB492343-B49D-4E1F-812F-F0DF6B8E22CD}"/>
              </a:ext>
            </a:extLst>
          </p:cNvPr>
          <p:cNvPicPr>
            <a:picLocks noChangeAspect="1"/>
          </p:cNvPicPr>
          <p:nvPr/>
        </p:nvPicPr>
        <p:blipFill>
          <a:blip r:embed="rId2"/>
          <a:stretch>
            <a:fillRect/>
          </a:stretch>
        </p:blipFill>
        <p:spPr>
          <a:xfrm>
            <a:off x="215976" y="1644065"/>
            <a:ext cx="2800350" cy="3152775"/>
          </a:xfrm>
          <a:prstGeom prst="rect">
            <a:avLst/>
          </a:prstGeom>
        </p:spPr>
      </p:pic>
      <p:pic>
        <p:nvPicPr>
          <p:cNvPr id="4" name="Picture 3">
            <a:extLst>
              <a:ext uri="{FF2B5EF4-FFF2-40B4-BE49-F238E27FC236}">
                <a16:creationId xmlns:a16="http://schemas.microsoft.com/office/drawing/2014/main" id="{585403EB-8D5D-46A8-87DB-29C20A858CDF}"/>
              </a:ext>
            </a:extLst>
          </p:cNvPr>
          <p:cNvPicPr>
            <a:picLocks noChangeAspect="1"/>
          </p:cNvPicPr>
          <p:nvPr/>
        </p:nvPicPr>
        <p:blipFill>
          <a:blip r:embed="rId3"/>
          <a:stretch>
            <a:fillRect/>
          </a:stretch>
        </p:blipFill>
        <p:spPr>
          <a:xfrm>
            <a:off x="3645189" y="1644065"/>
            <a:ext cx="4956760" cy="2115552"/>
          </a:xfrm>
          <a:prstGeom prst="rect">
            <a:avLst/>
          </a:prstGeom>
        </p:spPr>
      </p:pic>
      <p:pic>
        <p:nvPicPr>
          <p:cNvPr id="5" name="Picture 4">
            <a:extLst>
              <a:ext uri="{FF2B5EF4-FFF2-40B4-BE49-F238E27FC236}">
                <a16:creationId xmlns:a16="http://schemas.microsoft.com/office/drawing/2014/main" id="{08BB0938-118A-479C-A7C3-52CAE59919F7}"/>
              </a:ext>
            </a:extLst>
          </p:cNvPr>
          <p:cNvPicPr>
            <a:picLocks noChangeAspect="1"/>
          </p:cNvPicPr>
          <p:nvPr/>
        </p:nvPicPr>
        <p:blipFill>
          <a:blip r:embed="rId4"/>
          <a:stretch>
            <a:fillRect/>
          </a:stretch>
        </p:blipFill>
        <p:spPr>
          <a:xfrm>
            <a:off x="9414494" y="1644065"/>
            <a:ext cx="2434640" cy="3152775"/>
          </a:xfrm>
          <a:prstGeom prst="rect">
            <a:avLst/>
          </a:prstGeom>
        </p:spPr>
      </p:pic>
      <p:pic>
        <p:nvPicPr>
          <p:cNvPr id="7" name="Graphic 6" descr="Chevron arrows">
            <a:extLst>
              <a:ext uri="{FF2B5EF4-FFF2-40B4-BE49-F238E27FC236}">
                <a16:creationId xmlns:a16="http://schemas.microsoft.com/office/drawing/2014/main" id="{8AE63A1A-A8F3-4CF4-94C1-DE7FEFCEBD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16326" y="2919805"/>
            <a:ext cx="601294" cy="601294"/>
          </a:xfrm>
          <a:prstGeom prst="rect">
            <a:avLst/>
          </a:prstGeom>
        </p:spPr>
      </p:pic>
      <p:pic>
        <p:nvPicPr>
          <p:cNvPr id="8" name="Graphic 7" descr="Chevron arrows">
            <a:extLst>
              <a:ext uri="{FF2B5EF4-FFF2-40B4-BE49-F238E27FC236}">
                <a16:creationId xmlns:a16="http://schemas.microsoft.com/office/drawing/2014/main" id="{DA34AD9C-BA0E-463A-B815-0687E888B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07491" y="2919805"/>
            <a:ext cx="601294" cy="601294"/>
          </a:xfrm>
          <a:prstGeom prst="rect">
            <a:avLst/>
          </a:prstGeom>
        </p:spPr>
      </p:pic>
      <p:graphicFrame>
        <p:nvGraphicFramePr>
          <p:cNvPr id="10" name="Diagram 9">
            <a:extLst>
              <a:ext uri="{FF2B5EF4-FFF2-40B4-BE49-F238E27FC236}">
                <a16:creationId xmlns:a16="http://schemas.microsoft.com/office/drawing/2014/main" id="{A1A7F73F-C184-4A2B-889F-80DCC5EA7835}"/>
              </a:ext>
            </a:extLst>
          </p:cNvPr>
          <p:cNvGraphicFramePr/>
          <p:nvPr>
            <p:extLst>
              <p:ext uri="{D42A27DB-BD31-4B8C-83A1-F6EECF244321}">
                <p14:modId xmlns:p14="http://schemas.microsoft.com/office/powerpoint/2010/main" val="1184225349"/>
              </p:ext>
            </p:extLst>
          </p:nvPr>
        </p:nvGraphicFramePr>
        <p:xfrm>
          <a:off x="408481" y="5037221"/>
          <a:ext cx="2495140" cy="8662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1" name="Group 10">
            <a:extLst>
              <a:ext uri="{FF2B5EF4-FFF2-40B4-BE49-F238E27FC236}">
                <a16:creationId xmlns:a16="http://schemas.microsoft.com/office/drawing/2014/main" id="{B54AFD91-2AFF-40F8-B313-53F299FD7FE8}"/>
              </a:ext>
            </a:extLst>
          </p:cNvPr>
          <p:cNvGrpSpPr/>
          <p:nvPr/>
        </p:nvGrpSpPr>
        <p:grpSpPr>
          <a:xfrm>
            <a:off x="4518157" y="4275125"/>
            <a:ext cx="3439641" cy="1628370"/>
            <a:chOff x="1845" y="22559"/>
            <a:chExt cx="2491448" cy="821154"/>
          </a:xfrm>
          <a:scene3d>
            <a:camera prst="orthographicFront"/>
            <a:lightRig rig="flat" dir="t"/>
          </a:scene3d>
        </p:grpSpPr>
        <p:sp>
          <p:nvSpPr>
            <p:cNvPr id="12" name="Rectangle: Rounded Corners 11">
              <a:extLst>
                <a:ext uri="{FF2B5EF4-FFF2-40B4-BE49-F238E27FC236}">
                  <a16:creationId xmlns:a16="http://schemas.microsoft.com/office/drawing/2014/main" id="{EF0838E3-EAD6-48BA-B0A9-47DFC0C0ADCE}"/>
                </a:ext>
              </a:extLst>
            </p:cNvPr>
            <p:cNvSpPr/>
            <p:nvPr/>
          </p:nvSpPr>
          <p:spPr>
            <a:xfrm>
              <a:off x="1845" y="22559"/>
              <a:ext cx="2491448" cy="82115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ectangle: Rounded Corners 4">
              <a:extLst>
                <a:ext uri="{FF2B5EF4-FFF2-40B4-BE49-F238E27FC236}">
                  <a16:creationId xmlns:a16="http://schemas.microsoft.com/office/drawing/2014/main" id="{2A6CCB71-45BD-4ED2-A7AF-9D23EA1C410E}"/>
                </a:ext>
              </a:extLst>
            </p:cNvPr>
            <p:cNvSpPr txBox="1"/>
            <p:nvPr/>
          </p:nvSpPr>
          <p:spPr>
            <a:xfrm>
              <a:off x="25896" y="46610"/>
              <a:ext cx="2443346" cy="77305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n-US" dirty="0"/>
                <a:t>We have filled the missing value with Mean </a:t>
              </a:r>
              <a:r>
                <a:rPr lang="en-US" dirty="0" err="1"/>
                <a:t>Bmi</a:t>
              </a:r>
              <a:r>
                <a:rPr lang="en-US" dirty="0"/>
                <a:t> value because as </a:t>
              </a:r>
              <a:r>
                <a:rPr lang="en-US" dirty="0" err="1"/>
                <a:t>bmi</a:t>
              </a:r>
              <a:r>
                <a:rPr lang="en-US" dirty="0"/>
                <a:t> increases it has a higher chance that it will be stroke patient. Then we also fill with ‘Unknown’ in smoking status null values. </a:t>
              </a:r>
              <a:endParaRPr lang="en-US" sz="1800" kern="1200" dirty="0"/>
            </a:p>
          </p:txBody>
        </p:sp>
      </p:grpSp>
      <p:graphicFrame>
        <p:nvGraphicFramePr>
          <p:cNvPr id="14" name="Diagram 13">
            <a:extLst>
              <a:ext uri="{FF2B5EF4-FFF2-40B4-BE49-F238E27FC236}">
                <a16:creationId xmlns:a16="http://schemas.microsoft.com/office/drawing/2014/main" id="{5A2CC4EF-1C30-4C83-B3EC-60B04A1DD3B3}"/>
              </a:ext>
            </a:extLst>
          </p:cNvPr>
          <p:cNvGraphicFramePr/>
          <p:nvPr>
            <p:extLst>
              <p:ext uri="{D42A27DB-BD31-4B8C-83A1-F6EECF244321}">
                <p14:modId xmlns:p14="http://schemas.microsoft.com/office/powerpoint/2010/main" val="4108380938"/>
              </p:ext>
            </p:extLst>
          </p:nvPr>
        </p:nvGraphicFramePr>
        <p:xfrm>
          <a:off x="9308785" y="5037472"/>
          <a:ext cx="2495140" cy="8662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94547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E33C81-DCAC-4FF7-9970-AAABAF1DC4C5}"/>
              </a:ext>
            </a:extLst>
          </p:cNvPr>
          <p:cNvSpPr txBox="1"/>
          <p:nvPr/>
        </p:nvSpPr>
        <p:spPr>
          <a:xfrm>
            <a:off x="4048035" y="262625"/>
            <a:ext cx="4095929" cy="461665"/>
          </a:xfrm>
          <a:prstGeom prst="rect">
            <a:avLst/>
          </a:prstGeom>
          <a:noFill/>
        </p:spPr>
        <p:txBody>
          <a:bodyPr wrap="none" rtlCol="0">
            <a:spAutoFit/>
          </a:bodyPr>
          <a:lstStyle/>
          <a:p>
            <a:r>
              <a:rPr lang="en-US" sz="2400" b="1" u="sng" dirty="0">
                <a:solidFill>
                  <a:schemeClr val="accent1">
                    <a:lumMod val="75000"/>
                  </a:schemeClr>
                </a:solidFill>
              </a:rPr>
              <a:t>Target Variable distribution</a:t>
            </a:r>
          </a:p>
        </p:txBody>
      </p:sp>
      <p:pic>
        <p:nvPicPr>
          <p:cNvPr id="3" name="Picture 2">
            <a:extLst>
              <a:ext uri="{FF2B5EF4-FFF2-40B4-BE49-F238E27FC236}">
                <a16:creationId xmlns:a16="http://schemas.microsoft.com/office/drawing/2014/main" id="{8FBC09E2-EA70-48F7-BB29-5ECCA6411BAD}"/>
              </a:ext>
            </a:extLst>
          </p:cNvPr>
          <p:cNvPicPr>
            <a:picLocks noChangeAspect="1"/>
          </p:cNvPicPr>
          <p:nvPr/>
        </p:nvPicPr>
        <p:blipFill>
          <a:blip r:embed="rId2"/>
          <a:stretch>
            <a:fillRect/>
          </a:stretch>
        </p:blipFill>
        <p:spPr>
          <a:xfrm>
            <a:off x="1031031" y="1087999"/>
            <a:ext cx="6220374" cy="5539053"/>
          </a:xfrm>
          <a:prstGeom prst="rect">
            <a:avLst/>
          </a:prstGeom>
        </p:spPr>
      </p:pic>
      <p:sp>
        <p:nvSpPr>
          <p:cNvPr id="4" name="Rectangle 3">
            <a:extLst>
              <a:ext uri="{FF2B5EF4-FFF2-40B4-BE49-F238E27FC236}">
                <a16:creationId xmlns:a16="http://schemas.microsoft.com/office/drawing/2014/main" id="{8F0FB543-CD07-4ECA-8684-B206912C1CAA}"/>
              </a:ext>
            </a:extLst>
          </p:cNvPr>
          <p:cNvSpPr/>
          <p:nvPr/>
        </p:nvSpPr>
        <p:spPr>
          <a:xfrm>
            <a:off x="7760951" y="250390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a:extLst>
              <a:ext uri="{FF2B5EF4-FFF2-40B4-BE49-F238E27FC236}">
                <a16:creationId xmlns:a16="http://schemas.microsoft.com/office/drawing/2014/main" id="{4368B25F-7F5E-4AD0-8B97-A13D9109E1BA}"/>
              </a:ext>
            </a:extLst>
          </p:cNvPr>
          <p:cNvSpPr>
            <a:spLocks noChangeArrowheads="1"/>
          </p:cNvSpPr>
          <p:nvPr/>
        </p:nvSpPr>
        <p:spPr bwMode="auto">
          <a:xfrm rot="10800000" flipV="1">
            <a:off x="7884742" y="2897225"/>
            <a:ext cx="2811500" cy="181588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sz="1600" dirty="0"/>
              <a:t>Let's first take a look at the distribution of the target variable 'stroke’. We can see that the dataset is </a:t>
            </a:r>
            <a:r>
              <a:rPr lang="en-US" sz="1600" b="1" dirty="0"/>
              <a:t>‘highly imbalanced’ </a:t>
            </a:r>
            <a:r>
              <a:rPr lang="en-US" sz="1600" dirty="0"/>
              <a:t>with only a small fraction of the samples having a stroke.</a:t>
            </a:r>
            <a:endParaRPr kumimoji="0" lang="en-US" altLang="en-US" sz="16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46333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6FEE7B-73B9-443E-85D2-B0EDC4D01DCB}"/>
              </a:ext>
            </a:extLst>
          </p:cNvPr>
          <p:cNvSpPr txBox="1"/>
          <p:nvPr/>
        </p:nvSpPr>
        <p:spPr>
          <a:xfrm>
            <a:off x="4891183" y="123834"/>
            <a:ext cx="2409634" cy="400110"/>
          </a:xfrm>
          <a:prstGeom prst="rect">
            <a:avLst/>
          </a:prstGeom>
          <a:noFill/>
        </p:spPr>
        <p:txBody>
          <a:bodyPr wrap="none" rtlCol="0">
            <a:spAutoFit/>
          </a:bodyPr>
          <a:lstStyle/>
          <a:p>
            <a:r>
              <a:rPr lang="en-US" sz="2000" b="1" u="sng" dirty="0">
                <a:solidFill>
                  <a:schemeClr val="accent1">
                    <a:lumMod val="75000"/>
                  </a:schemeClr>
                </a:solidFill>
              </a:rPr>
              <a:t>One Hot Encoding</a:t>
            </a:r>
          </a:p>
        </p:txBody>
      </p:sp>
      <p:pic>
        <p:nvPicPr>
          <p:cNvPr id="3" name="Picture 2">
            <a:extLst>
              <a:ext uri="{FF2B5EF4-FFF2-40B4-BE49-F238E27FC236}">
                <a16:creationId xmlns:a16="http://schemas.microsoft.com/office/drawing/2014/main" id="{97DD060D-1C5B-489B-9781-971378103282}"/>
              </a:ext>
            </a:extLst>
          </p:cNvPr>
          <p:cNvPicPr>
            <a:picLocks noChangeAspect="1"/>
          </p:cNvPicPr>
          <p:nvPr/>
        </p:nvPicPr>
        <p:blipFill>
          <a:blip r:embed="rId2"/>
          <a:stretch>
            <a:fillRect/>
          </a:stretch>
        </p:blipFill>
        <p:spPr>
          <a:xfrm>
            <a:off x="277034" y="780714"/>
            <a:ext cx="8145071" cy="1562100"/>
          </a:xfrm>
          <a:prstGeom prst="rect">
            <a:avLst/>
          </a:prstGeom>
        </p:spPr>
      </p:pic>
      <p:pic>
        <p:nvPicPr>
          <p:cNvPr id="5" name="Picture 4">
            <a:extLst>
              <a:ext uri="{FF2B5EF4-FFF2-40B4-BE49-F238E27FC236}">
                <a16:creationId xmlns:a16="http://schemas.microsoft.com/office/drawing/2014/main" id="{EDB00679-7556-4781-92AE-05352B5F2449}"/>
              </a:ext>
            </a:extLst>
          </p:cNvPr>
          <p:cNvPicPr>
            <a:picLocks noChangeAspect="1"/>
          </p:cNvPicPr>
          <p:nvPr/>
        </p:nvPicPr>
        <p:blipFill>
          <a:blip r:embed="rId3"/>
          <a:stretch>
            <a:fillRect/>
          </a:stretch>
        </p:blipFill>
        <p:spPr>
          <a:xfrm>
            <a:off x="277034" y="4503781"/>
            <a:ext cx="8145071" cy="2030330"/>
          </a:xfrm>
          <a:prstGeom prst="rect">
            <a:avLst/>
          </a:prstGeom>
        </p:spPr>
      </p:pic>
      <p:pic>
        <p:nvPicPr>
          <p:cNvPr id="6" name="Picture 5">
            <a:extLst>
              <a:ext uri="{FF2B5EF4-FFF2-40B4-BE49-F238E27FC236}">
                <a16:creationId xmlns:a16="http://schemas.microsoft.com/office/drawing/2014/main" id="{D7DDF23B-FC7D-4AD1-9B94-008054F25C3F}"/>
              </a:ext>
            </a:extLst>
          </p:cNvPr>
          <p:cNvPicPr>
            <a:picLocks noChangeAspect="1"/>
          </p:cNvPicPr>
          <p:nvPr/>
        </p:nvPicPr>
        <p:blipFill>
          <a:blip r:embed="rId4"/>
          <a:stretch>
            <a:fillRect/>
          </a:stretch>
        </p:blipFill>
        <p:spPr>
          <a:xfrm>
            <a:off x="277034" y="2342814"/>
            <a:ext cx="8145071" cy="2112841"/>
          </a:xfrm>
          <a:prstGeom prst="rect">
            <a:avLst/>
          </a:prstGeom>
        </p:spPr>
      </p:pic>
      <p:sp>
        <p:nvSpPr>
          <p:cNvPr id="20" name="Rectangle 19">
            <a:extLst>
              <a:ext uri="{FF2B5EF4-FFF2-40B4-BE49-F238E27FC236}">
                <a16:creationId xmlns:a16="http://schemas.microsoft.com/office/drawing/2014/main" id="{E8ACC4C3-723C-49EA-B109-2B635B39C4ED}"/>
              </a:ext>
            </a:extLst>
          </p:cNvPr>
          <p:cNvSpPr/>
          <p:nvPr/>
        </p:nvSpPr>
        <p:spPr>
          <a:xfrm>
            <a:off x="8715546" y="203981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a:extLst>
              <a:ext uri="{FF2B5EF4-FFF2-40B4-BE49-F238E27FC236}">
                <a16:creationId xmlns:a16="http://schemas.microsoft.com/office/drawing/2014/main" id="{71379715-E757-4BC1-BD13-F8972537412D}"/>
              </a:ext>
            </a:extLst>
          </p:cNvPr>
          <p:cNvSpPr>
            <a:spLocks noChangeArrowheads="1"/>
          </p:cNvSpPr>
          <p:nvPr/>
        </p:nvSpPr>
        <p:spPr bwMode="auto">
          <a:xfrm rot="10800000" flipV="1">
            <a:off x="8839337" y="2443511"/>
            <a:ext cx="2811500" cy="175432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kumimoji="0" lang="en-US" altLang="en-US" i="0" u="none" strike="noStrike" cap="none" normalizeH="0" baseline="0" dirty="0">
                <a:ln>
                  <a:noFill/>
                </a:ln>
                <a:solidFill>
                  <a:srgbClr val="374151"/>
                </a:solidFill>
                <a:effectLst/>
                <a:latin typeface="+mn-lt"/>
              </a:rPr>
              <a:t>We can use the pandas function </a:t>
            </a:r>
            <a:r>
              <a:rPr kumimoji="0" lang="en-US" altLang="en-US" i="0" u="none" strike="noStrike" cap="none" normalizeH="0" baseline="0" dirty="0" err="1">
                <a:ln>
                  <a:noFill/>
                </a:ln>
                <a:solidFill>
                  <a:schemeClr val="tx1"/>
                </a:solidFill>
                <a:effectLst/>
                <a:latin typeface="+mn-lt"/>
              </a:rPr>
              <a:t>get_dummies</a:t>
            </a:r>
            <a:r>
              <a:rPr kumimoji="0" lang="en-US" altLang="en-US" i="0" u="none" strike="noStrike" cap="none" normalizeH="0" baseline="0" dirty="0">
                <a:ln>
                  <a:noFill/>
                </a:ln>
                <a:solidFill>
                  <a:schemeClr val="tx1"/>
                </a:solidFill>
                <a:effectLst/>
                <a:latin typeface="+mn-lt"/>
              </a:rPr>
              <a:t>()</a:t>
            </a:r>
            <a:r>
              <a:rPr kumimoji="0" lang="en-US" altLang="en-US" i="0" u="none" strike="noStrike" cap="none" normalizeH="0" baseline="0" dirty="0">
                <a:ln>
                  <a:noFill/>
                </a:ln>
                <a:solidFill>
                  <a:srgbClr val="374151"/>
                </a:solidFill>
                <a:effectLst/>
                <a:latin typeface="+mn-lt"/>
              </a:rPr>
              <a:t> to one-hot encode these categorical variables.</a:t>
            </a:r>
            <a:r>
              <a:rPr kumimoji="0" lang="en-US" altLang="en-US" i="0" u="none" strike="noStrike" cap="none" normalizeH="0" baseline="0" dirty="0">
                <a:ln>
                  <a:noFill/>
                </a:ln>
                <a:solidFill>
                  <a:schemeClr val="tx1"/>
                </a:solidFill>
                <a:effectLst/>
                <a:latin typeface="+mn-lt"/>
              </a:rPr>
              <a:t> </a:t>
            </a:r>
            <a:r>
              <a:rPr lang="en-US" dirty="0">
                <a:latin typeface="+mn-lt"/>
              </a:rPr>
              <a:t>We have used </a:t>
            </a:r>
            <a:r>
              <a:rPr lang="en-US" dirty="0" err="1">
                <a:latin typeface="+mn-lt"/>
              </a:rPr>
              <a:t>drop_first</a:t>
            </a:r>
            <a:r>
              <a:rPr lang="en-US" dirty="0">
                <a:latin typeface="+mn-lt"/>
              </a:rPr>
              <a:t> = True to avoid multicollinearity.</a:t>
            </a:r>
            <a:endParaRPr kumimoji="0" lang="en-US" altLang="en-US"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67657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D0754-FB6E-4C76-8550-13B42D7E7A8A}"/>
              </a:ext>
            </a:extLst>
          </p:cNvPr>
          <p:cNvSpPr txBox="1"/>
          <p:nvPr/>
        </p:nvSpPr>
        <p:spPr>
          <a:xfrm>
            <a:off x="4648103" y="397338"/>
            <a:ext cx="2895793" cy="461665"/>
          </a:xfrm>
          <a:prstGeom prst="rect">
            <a:avLst/>
          </a:prstGeom>
          <a:noFill/>
        </p:spPr>
        <p:txBody>
          <a:bodyPr wrap="none" rtlCol="0">
            <a:spAutoFit/>
          </a:bodyPr>
          <a:lstStyle/>
          <a:p>
            <a:r>
              <a:rPr lang="en-US" sz="2400" b="1" u="sng" dirty="0">
                <a:solidFill>
                  <a:schemeClr val="accent1">
                    <a:lumMod val="75000"/>
                  </a:schemeClr>
                </a:solidFill>
              </a:rPr>
              <a:t>Correlation Matrix</a:t>
            </a:r>
          </a:p>
        </p:txBody>
      </p:sp>
      <p:pic>
        <p:nvPicPr>
          <p:cNvPr id="1026" name="Picture 2">
            <a:extLst>
              <a:ext uri="{FF2B5EF4-FFF2-40B4-BE49-F238E27FC236}">
                <a16:creationId xmlns:a16="http://schemas.microsoft.com/office/drawing/2014/main" id="{E47A1C5B-2572-4093-9DD6-EB3800B66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13" y="1305579"/>
            <a:ext cx="6776003" cy="50785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732099-9E42-4D90-9459-8FDF962AE9C2}"/>
              </a:ext>
            </a:extLst>
          </p:cNvPr>
          <p:cNvPicPr>
            <a:picLocks noChangeAspect="1"/>
          </p:cNvPicPr>
          <p:nvPr/>
        </p:nvPicPr>
        <p:blipFill>
          <a:blip r:embed="rId3"/>
          <a:stretch>
            <a:fillRect/>
          </a:stretch>
        </p:blipFill>
        <p:spPr>
          <a:xfrm>
            <a:off x="7017416" y="1305579"/>
            <a:ext cx="4771169" cy="1094186"/>
          </a:xfrm>
          <a:prstGeom prst="rect">
            <a:avLst/>
          </a:prstGeom>
        </p:spPr>
      </p:pic>
      <p:sp>
        <p:nvSpPr>
          <p:cNvPr id="5" name="Rectangle 4">
            <a:extLst>
              <a:ext uri="{FF2B5EF4-FFF2-40B4-BE49-F238E27FC236}">
                <a16:creationId xmlns:a16="http://schemas.microsoft.com/office/drawing/2014/main" id="{79B062C6-6E16-4E8F-8F70-2D31FD9816D0}"/>
              </a:ext>
            </a:extLst>
          </p:cNvPr>
          <p:cNvSpPr/>
          <p:nvPr/>
        </p:nvSpPr>
        <p:spPr>
          <a:xfrm>
            <a:off x="7219705" y="2681504"/>
            <a:ext cx="4568880" cy="37188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3A4BF080-B21E-464E-8AF4-2EEE09E61693}"/>
              </a:ext>
            </a:extLst>
          </p:cNvPr>
          <p:cNvSpPr>
            <a:spLocks noChangeArrowheads="1"/>
          </p:cNvSpPr>
          <p:nvPr/>
        </p:nvSpPr>
        <p:spPr bwMode="auto">
          <a:xfrm rot="10800000" flipV="1">
            <a:off x="7506656" y="2986673"/>
            <a:ext cx="3994978" cy="310854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b="1" u="sng" dirty="0"/>
              <a:t>Strong Positive Correlations: </a:t>
            </a:r>
            <a:r>
              <a:rPr lang="en-US" dirty="0"/>
              <a:t>'</a:t>
            </a:r>
            <a:r>
              <a:rPr lang="en-US" dirty="0" err="1"/>
              <a:t>ever_married_Yes</a:t>
            </a:r>
            <a:r>
              <a:rPr lang="en-US" dirty="0"/>
              <a:t>' and 'age’, age and stroke, age and </a:t>
            </a:r>
            <a:r>
              <a:rPr lang="en-US" dirty="0" err="1"/>
              <a:t>smoking_status_formerly_smoked</a:t>
            </a:r>
            <a:r>
              <a:rPr lang="en-US" dirty="0"/>
              <a:t> etc.</a:t>
            </a:r>
          </a:p>
          <a:p>
            <a:pPr lvl="0" algn="just" defTabSz="914400"/>
            <a:endParaRPr kumimoji="0" lang="en-US" altLang="en-US" sz="1600" i="0" u="none" strike="noStrike" cap="none" normalizeH="0" baseline="0" dirty="0">
              <a:ln>
                <a:noFill/>
              </a:ln>
              <a:solidFill>
                <a:schemeClr val="tx1"/>
              </a:solidFill>
              <a:effectLst/>
              <a:latin typeface="+mn-lt"/>
            </a:endParaRPr>
          </a:p>
          <a:p>
            <a:pPr lvl="0" algn="just" defTabSz="914400"/>
            <a:r>
              <a:rPr lang="en-US" b="1" u="sng" dirty="0"/>
              <a:t>Strong Negative Correlations:</a:t>
            </a:r>
            <a:r>
              <a:rPr lang="en-US" b="1" dirty="0"/>
              <a:t> </a:t>
            </a:r>
            <a:r>
              <a:rPr lang="en-US" dirty="0"/>
              <a:t>age and </a:t>
            </a:r>
            <a:r>
              <a:rPr lang="en-US" dirty="0" err="1"/>
              <a:t>work_type_children</a:t>
            </a:r>
            <a:r>
              <a:rPr lang="en-US" dirty="0"/>
              <a:t>, </a:t>
            </a:r>
            <a:r>
              <a:rPr lang="en-US" dirty="0" err="1"/>
              <a:t>bmi</a:t>
            </a:r>
            <a:r>
              <a:rPr lang="en-US" dirty="0"/>
              <a:t> and </a:t>
            </a:r>
            <a:r>
              <a:rPr lang="en-US" dirty="0" err="1"/>
              <a:t>work_type_children</a:t>
            </a:r>
            <a:r>
              <a:rPr lang="en-US" dirty="0"/>
              <a:t>, </a:t>
            </a:r>
            <a:r>
              <a:rPr lang="en-US" dirty="0" err="1"/>
              <a:t>gender_male</a:t>
            </a:r>
            <a:r>
              <a:rPr lang="en-US" dirty="0"/>
              <a:t> and </a:t>
            </a:r>
            <a:r>
              <a:rPr lang="en-US" dirty="0" err="1"/>
              <a:t>smoking_status_never_smoked</a:t>
            </a:r>
            <a:r>
              <a:rPr lang="en-US" dirty="0"/>
              <a:t> etc.</a:t>
            </a:r>
            <a:endParaRPr kumimoji="0" lang="en-US" altLang="en-US" sz="16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013602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6FEE7B-73B9-443E-85D2-B0EDC4D01DCB}"/>
              </a:ext>
            </a:extLst>
          </p:cNvPr>
          <p:cNvSpPr txBox="1"/>
          <p:nvPr/>
        </p:nvSpPr>
        <p:spPr>
          <a:xfrm>
            <a:off x="4583053" y="35449"/>
            <a:ext cx="2473882" cy="461665"/>
          </a:xfrm>
          <a:prstGeom prst="rect">
            <a:avLst/>
          </a:prstGeom>
          <a:noFill/>
        </p:spPr>
        <p:txBody>
          <a:bodyPr wrap="none" rtlCol="0">
            <a:spAutoFit/>
          </a:bodyPr>
          <a:lstStyle/>
          <a:p>
            <a:r>
              <a:rPr lang="en-US" sz="2400" b="1" u="sng" dirty="0">
                <a:solidFill>
                  <a:schemeClr val="accent1">
                    <a:lumMod val="75000"/>
                  </a:schemeClr>
                </a:solidFill>
              </a:rPr>
              <a:t>Standard Scaler</a:t>
            </a:r>
          </a:p>
        </p:txBody>
      </p:sp>
      <p:sp>
        <p:nvSpPr>
          <p:cNvPr id="20" name="Rectangle 19">
            <a:extLst>
              <a:ext uri="{FF2B5EF4-FFF2-40B4-BE49-F238E27FC236}">
                <a16:creationId xmlns:a16="http://schemas.microsoft.com/office/drawing/2014/main" id="{E8ACC4C3-723C-49EA-B109-2B635B39C4ED}"/>
              </a:ext>
            </a:extLst>
          </p:cNvPr>
          <p:cNvSpPr/>
          <p:nvPr/>
        </p:nvSpPr>
        <p:spPr>
          <a:xfrm>
            <a:off x="8584516" y="2286304"/>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a:extLst>
              <a:ext uri="{FF2B5EF4-FFF2-40B4-BE49-F238E27FC236}">
                <a16:creationId xmlns:a16="http://schemas.microsoft.com/office/drawing/2014/main" id="{71379715-E757-4BC1-BD13-F8972537412D}"/>
              </a:ext>
            </a:extLst>
          </p:cNvPr>
          <p:cNvSpPr>
            <a:spLocks noChangeArrowheads="1"/>
          </p:cNvSpPr>
          <p:nvPr/>
        </p:nvSpPr>
        <p:spPr bwMode="auto">
          <a:xfrm rot="10800000" flipV="1">
            <a:off x="8708307" y="2602852"/>
            <a:ext cx="2811500" cy="206210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sz="1600" dirty="0"/>
              <a:t>We need to scale the numerical variables 'age', '</a:t>
            </a:r>
            <a:r>
              <a:rPr lang="en-US" sz="1600" dirty="0" err="1"/>
              <a:t>avg_glucose_level</a:t>
            </a:r>
            <a:r>
              <a:rPr lang="en-US" sz="1600" dirty="0"/>
              <a:t>', and '</a:t>
            </a:r>
            <a:r>
              <a:rPr lang="en-US" sz="1600" dirty="0" err="1"/>
              <a:t>bmi</a:t>
            </a:r>
            <a:r>
              <a:rPr lang="en-US" sz="1600" dirty="0"/>
              <a:t>' so that they have similar scales. We can use the Standard Scaler function from the </a:t>
            </a:r>
            <a:r>
              <a:rPr lang="en-US" sz="1600" dirty="0" err="1"/>
              <a:t>scikit</a:t>
            </a:r>
            <a:r>
              <a:rPr lang="en-US" sz="1600" dirty="0"/>
              <a:t>-learn library to do this.</a:t>
            </a:r>
            <a:endParaRPr kumimoji="0" lang="en-US" altLang="en-US" sz="1600" i="0" u="none" strike="noStrike" cap="none" normalizeH="0" baseline="0" dirty="0">
              <a:ln>
                <a:noFill/>
              </a:ln>
              <a:solidFill>
                <a:schemeClr val="tx1"/>
              </a:solidFill>
              <a:effectLst/>
              <a:latin typeface="+mn-lt"/>
            </a:endParaRPr>
          </a:p>
        </p:txBody>
      </p:sp>
      <p:pic>
        <p:nvPicPr>
          <p:cNvPr id="3" name="Picture 2">
            <a:extLst>
              <a:ext uri="{FF2B5EF4-FFF2-40B4-BE49-F238E27FC236}">
                <a16:creationId xmlns:a16="http://schemas.microsoft.com/office/drawing/2014/main" id="{2E90CC94-3307-448B-B788-B06660BE85FD}"/>
              </a:ext>
            </a:extLst>
          </p:cNvPr>
          <p:cNvPicPr>
            <a:picLocks noChangeAspect="1"/>
          </p:cNvPicPr>
          <p:nvPr/>
        </p:nvPicPr>
        <p:blipFill>
          <a:blip r:embed="rId2"/>
          <a:stretch>
            <a:fillRect/>
          </a:stretch>
        </p:blipFill>
        <p:spPr>
          <a:xfrm>
            <a:off x="541164" y="669976"/>
            <a:ext cx="4041889" cy="1616328"/>
          </a:xfrm>
          <a:prstGeom prst="rect">
            <a:avLst/>
          </a:prstGeom>
        </p:spPr>
      </p:pic>
      <p:pic>
        <p:nvPicPr>
          <p:cNvPr id="5" name="Picture 4">
            <a:extLst>
              <a:ext uri="{FF2B5EF4-FFF2-40B4-BE49-F238E27FC236}">
                <a16:creationId xmlns:a16="http://schemas.microsoft.com/office/drawing/2014/main" id="{65E9FCC4-1423-419E-A595-095073780EBA}"/>
              </a:ext>
            </a:extLst>
          </p:cNvPr>
          <p:cNvPicPr>
            <a:picLocks noChangeAspect="1"/>
          </p:cNvPicPr>
          <p:nvPr/>
        </p:nvPicPr>
        <p:blipFill rotWithShape="1">
          <a:blip r:embed="rId3"/>
          <a:srcRect r="14221"/>
          <a:stretch/>
        </p:blipFill>
        <p:spPr>
          <a:xfrm>
            <a:off x="511305" y="2379562"/>
            <a:ext cx="7555878" cy="2192135"/>
          </a:xfrm>
          <a:prstGeom prst="rect">
            <a:avLst/>
          </a:prstGeom>
        </p:spPr>
      </p:pic>
      <p:pic>
        <p:nvPicPr>
          <p:cNvPr id="6" name="Picture 5">
            <a:extLst>
              <a:ext uri="{FF2B5EF4-FFF2-40B4-BE49-F238E27FC236}">
                <a16:creationId xmlns:a16="http://schemas.microsoft.com/office/drawing/2014/main" id="{7665A628-89A2-4CA7-87C5-43BF1555C15B}"/>
              </a:ext>
            </a:extLst>
          </p:cNvPr>
          <p:cNvPicPr>
            <a:picLocks noChangeAspect="1"/>
          </p:cNvPicPr>
          <p:nvPr/>
        </p:nvPicPr>
        <p:blipFill>
          <a:blip r:embed="rId4"/>
          <a:stretch>
            <a:fillRect/>
          </a:stretch>
        </p:blipFill>
        <p:spPr>
          <a:xfrm>
            <a:off x="541164" y="4664955"/>
            <a:ext cx="6936268" cy="1972948"/>
          </a:xfrm>
          <a:prstGeom prst="rect">
            <a:avLst/>
          </a:prstGeom>
        </p:spPr>
      </p:pic>
    </p:spTree>
    <p:extLst>
      <p:ext uri="{BB962C8B-B14F-4D97-AF65-F5344CB8AC3E}">
        <p14:creationId xmlns:p14="http://schemas.microsoft.com/office/powerpoint/2010/main" val="329710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F7F3BA-9008-426F-A222-6EA62D01C41B}"/>
              </a:ext>
            </a:extLst>
          </p:cNvPr>
          <p:cNvSpPr/>
          <p:nvPr/>
        </p:nvSpPr>
        <p:spPr>
          <a:xfrm>
            <a:off x="8857613" y="271803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9">
            <a:extLst>
              <a:ext uri="{FF2B5EF4-FFF2-40B4-BE49-F238E27FC236}">
                <a16:creationId xmlns:a16="http://schemas.microsoft.com/office/drawing/2014/main" id="{0ED26014-B8A3-4BAE-B389-F4B2D3F27F19}"/>
              </a:ext>
            </a:extLst>
          </p:cNvPr>
          <p:cNvSpPr>
            <a:spLocks noChangeArrowheads="1"/>
          </p:cNvSpPr>
          <p:nvPr/>
        </p:nvSpPr>
        <p:spPr bwMode="auto">
          <a:xfrm rot="10800000" flipV="1">
            <a:off x="8981404" y="3480687"/>
            <a:ext cx="2811500" cy="107721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kumimoji="0" lang="en-US" altLang="en-US" sz="1600" i="0" u="none" strike="noStrike" cap="none" normalizeH="0" baseline="0" dirty="0">
                <a:ln>
                  <a:noFill/>
                </a:ln>
                <a:solidFill>
                  <a:schemeClr val="tx1"/>
                </a:solidFill>
                <a:effectLst/>
                <a:latin typeface="+mn-lt"/>
              </a:rPr>
              <a:t>We have also used Min Max Scaler from </a:t>
            </a:r>
            <a:r>
              <a:rPr lang="en-US" altLang="en-US" sz="1600" dirty="0" err="1">
                <a:latin typeface="+mn-lt"/>
              </a:rPr>
              <a:t>S</a:t>
            </a:r>
            <a:r>
              <a:rPr kumimoji="0" lang="en-US" altLang="en-US" sz="1600" i="0" u="none" strike="noStrike" cap="none" normalizeH="0" baseline="0" dirty="0" err="1">
                <a:ln>
                  <a:noFill/>
                </a:ln>
                <a:solidFill>
                  <a:schemeClr val="tx1"/>
                </a:solidFill>
                <a:effectLst/>
                <a:latin typeface="+mn-lt"/>
              </a:rPr>
              <a:t>cikit</a:t>
            </a:r>
            <a:r>
              <a:rPr kumimoji="0" lang="en-US" altLang="en-US" sz="1600" i="0" u="none" strike="noStrike" cap="none" normalizeH="0" baseline="0" dirty="0">
                <a:ln>
                  <a:noFill/>
                </a:ln>
                <a:solidFill>
                  <a:schemeClr val="tx1"/>
                </a:solidFill>
                <a:effectLst/>
                <a:latin typeface="+mn-lt"/>
              </a:rPr>
              <a:t> learn library to scale all the numerical features.</a:t>
            </a:r>
          </a:p>
        </p:txBody>
      </p:sp>
      <p:sp>
        <p:nvSpPr>
          <p:cNvPr id="8" name="TextBox 7">
            <a:extLst>
              <a:ext uri="{FF2B5EF4-FFF2-40B4-BE49-F238E27FC236}">
                <a16:creationId xmlns:a16="http://schemas.microsoft.com/office/drawing/2014/main" id="{9CEC0E9A-A859-4DCC-AFEC-6EA2F1EA4909}"/>
              </a:ext>
            </a:extLst>
          </p:cNvPr>
          <p:cNvSpPr txBox="1"/>
          <p:nvPr/>
        </p:nvSpPr>
        <p:spPr>
          <a:xfrm>
            <a:off x="4583053" y="198500"/>
            <a:ext cx="2305439" cy="461665"/>
          </a:xfrm>
          <a:prstGeom prst="rect">
            <a:avLst/>
          </a:prstGeom>
          <a:noFill/>
        </p:spPr>
        <p:txBody>
          <a:bodyPr wrap="none" rtlCol="0">
            <a:spAutoFit/>
          </a:bodyPr>
          <a:lstStyle/>
          <a:p>
            <a:r>
              <a:rPr lang="en-US" sz="2400" b="1" u="sng" dirty="0" err="1">
                <a:solidFill>
                  <a:schemeClr val="accent1">
                    <a:lumMod val="75000"/>
                  </a:schemeClr>
                </a:solidFill>
              </a:rPr>
              <a:t>MinMax</a:t>
            </a:r>
            <a:r>
              <a:rPr lang="en-US" sz="2400" b="1" u="sng" dirty="0">
                <a:solidFill>
                  <a:schemeClr val="accent1">
                    <a:lumMod val="75000"/>
                  </a:schemeClr>
                </a:solidFill>
              </a:rPr>
              <a:t> Scaler</a:t>
            </a:r>
          </a:p>
        </p:txBody>
      </p:sp>
      <p:pic>
        <p:nvPicPr>
          <p:cNvPr id="9" name="Picture 8">
            <a:extLst>
              <a:ext uri="{FF2B5EF4-FFF2-40B4-BE49-F238E27FC236}">
                <a16:creationId xmlns:a16="http://schemas.microsoft.com/office/drawing/2014/main" id="{532B4617-1865-4591-93B4-B80144128F9A}"/>
              </a:ext>
            </a:extLst>
          </p:cNvPr>
          <p:cNvPicPr>
            <a:picLocks noChangeAspect="1"/>
          </p:cNvPicPr>
          <p:nvPr/>
        </p:nvPicPr>
        <p:blipFill>
          <a:blip r:embed="rId2"/>
          <a:stretch>
            <a:fillRect/>
          </a:stretch>
        </p:blipFill>
        <p:spPr>
          <a:xfrm>
            <a:off x="623273" y="857969"/>
            <a:ext cx="4730392" cy="1975682"/>
          </a:xfrm>
          <a:prstGeom prst="rect">
            <a:avLst/>
          </a:prstGeom>
        </p:spPr>
      </p:pic>
      <p:pic>
        <p:nvPicPr>
          <p:cNvPr id="10" name="Picture 9">
            <a:extLst>
              <a:ext uri="{FF2B5EF4-FFF2-40B4-BE49-F238E27FC236}">
                <a16:creationId xmlns:a16="http://schemas.microsoft.com/office/drawing/2014/main" id="{D5601D0A-EFBA-4BD8-BEDB-74C5280377FC}"/>
              </a:ext>
            </a:extLst>
          </p:cNvPr>
          <p:cNvPicPr>
            <a:picLocks noChangeAspect="1"/>
          </p:cNvPicPr>
          <p:nvPr/>
        </p:nvPicPr>
        <p:blipFill>
          <a:blip r:embed="rId3"/>
          <a:stretch>
            <a:fillRect/>
          </a:stretch>
        </p:blipFill>
        <p:spPr>
          <a:xfrm>
            <a:off x="623273" y="3031456"/>
            <a:ext cx="8020537" cy="1975682"/>
          </a:xfrm>
          <a:prstGeom prst="rect">
            <a:avLst/>
          </a:prstGeom>
        </p:spPr>
      </p:pic>
      <p:pic>
        <p:nvPicPr>
          <p:cNvPr id="11" name="Picture 10">
            <a:extLst>
              <a:ext uri="{FF2B5EF4-FFF2-40B4-BE49-F238E27FC236}">
                <a16:creationId xmlns:a16="http://schemas.microsoft.com/office/drawing/2014/main" id="{80D0974A-59E4-4C72-9708-BFED869BFCD3}"/>
              </a:ext>
            </a:extLst>
          </p:cNvPr>
          <p:cNvPicPr>
            <a:picLocks noChangeAspect="1"/>
          </p:cNvPicPr>
          <p:nvPr/>
        </p:nvPicPr>
        <p:blipFill>
          <a:blip r:embed="rId4"/>
          <a:stretch>
            <a:fillRect/>
          </a:stretch>
        </p:blipFill>
        <p:spPr>
          <a:xfrm>
            <a:off x="623273" y="5080878"/>
            <a:ext cx="6554276" cy="1688343"/>
          </a:xfrm>
          <a:prstGeom prst="rect">
            <a:avLst/>
          </a:prstGeom>
        </p:spPr>
      </p:pic>
    </p:spTree>
    <p:extLst>
      <p:ext uri="{BB962C8B-B14F-4D97-AF65-F5344CB8AC3E}">
        <p14:creationId xmlns:p14="http://schemas.microsoft.com/office/powerpoint/2010/main" val="3177011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D723E3-B023-4BB0-8712-BA48B86F37CA}"/>
              </a:ext>
            </a:extLst>
          </p:cNvPr>
          <p:cNvSpPr txBox="1"/>
          <p:nvPr/>
        </p:nvSpPr>
        <p:spPr>
          <a:xfrm>
            <a:off x="3269264" y="289683"/>
            <a:ext cx="5720861" cy="461665"/>
          </a:xfrm>
          <a:prstGeom prst="rect">
            <a:avLst/>
          </a:prstGeom>
          <a:noFill/>
        </p:spPr>
        <p:txBody>
          <a:bodyPr wrap="none" rtlCol="0">
            <a:spAutoFit/>
          </a:bodyPr>
          <a:lstStyle/>
          <a:p>
            <a:r>
              <a:rPr lang="en-US" sz="2400" b="1" u="sng" dirty="0">
                <a:solidFill>
                  <a:schemeClr val="accent1">
                    <a:lumMod val="75000"/>
                  </a:schemeClr>
                </a:solidFill>
              </a:rPr>
              <a:t>Histogram for the Numerical Features</a:t>
            </a:r>
          </a:p>
        </p:txBody>
      </p:sp>
      <p:pic>
        <p:nvPicPr>
          <p:cNvPr id="3" name="Picture 2">
            <a:extLst>
              <a:ext uri="{FF2B5EF4-FFF2-40B4-BE49-F238E27FC236}">
                <a16:creationId xmlns:a16="http://schemas.microsoft.com/office/drawing/2014/main" id="{EFE0BFBB-7866-4F97-A6B7-A5A359520A06}"/>
              </a:ext>
            </a:extLst>
          </p:cNvPr>
          <p:cNvPicPr>
            <a:picLocks noChangeAspect="1"/>
          </p:cNvPicPr>
          <p:nvPr/>
        </p:nvPicPr>
        <p:blipFill>
          <a:blip r:embed="rId2"/>
          <a:stretch>
            <a:fillRect/>
          </a:stretch>
        </p:blipFill>
        <p:spPr>
          <a:xfrm>
            <a:off x="248279" y="1409072"/>
            <a:ext cx="5847721" cy="4841959"/>
          </a:xfrm>
          <a:prstGeom prst="rect">
            <a:avLst/>
          </a:prstGeom>
        </p:spPr>
      </p:pic>
      <p:pic>
        <p:nvPicPr>
          <p:cNvPr id="6" name="Picture 5">
            <a:extLst>
              <a:ext uri="{FF2B5EF4-FFF2-40B4-BE49-F238E27FC236}">
                <a16:creationId xmlns:a16="http://schemas.microsoft.com/office/drawing/2014/main" id="{B77B5CD2-BC1B-4105-9744-CC2B41D9A0A6}"/>
              </a:ext>
            </a:extLst>
          </p:cNvPr>
          <p:cNvPicPr>
            <a:picLocks noChangeAspect="1"/>
          </p:cNvPicPr>
          <p:nvPr/>
        </p:nvPicPr>
        <p:blipFill>
          <a:blip r:embed="rId3"/>
          <a:stretch>
            <a:fillRect/>
          </a:stretch>
        </p:blipFill>
        <p:spPr>
          <a:xfrm>
            <a:off x="6222859" y="1473869"/>
            <a:ext cx="5720862" cy="1600200"/>
          </a:xfrm>
          <a:prstGeom prst="rect">
            <a:avLst/>
          </a:prstGeom>
        </p:spPr>
      </p:pic>
      <p:graphicFrame>
        <p:nvGraphicFramePr>
          <p:cNvPr id="8" name="Diagram 7">
            <a:extLst>
              <a:ext uri="{FF2B5EF4-FFF2-40B4-BE49-F238E27FC236}">
                <a16:creationId xmlns:a16="http://schemas.microsoft.com/office/drawing/2014/main" id="{A4C396C6-AA03-4699-AD12-903562E7EB93}"/>
              </a:ext>
            </a:extLst>
          </p:cNvPr>
          <p:cNvGraphicFramePr/>
          <p:nvPr>
            <p:extLst>
              <p:ext uri="{D42A27DB-BD31-4B8C-83A1-F6EECF244321}">
                <p14:modId xmlns:p14="http://schemas.microsoft.com/office/powerpoint/2010/main" val="343638818"/>
              </p:ext>
            </p:extLst>
          </p:nvPr>
        </p:nvGraphicFramePr>
        <p:xfrm>
          <a:off x="6222859" y="3256547"/>
          <a:ext cx="5499357" cy="26790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368BA108-D910-4156-9C1B-27EDB0FA5321}"/>
              </a:ext>
            </a:extLst>
          </p:cNvPr>
          <p:cNvSpPr txBox="1"/>
          <p:nvPr/>
        </p:nvSpPr>
        <p:spPr>
          <a:xfrm>
            <a:off x="8379187" y="3460719"/>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endParaRPr lang="en-US" b="1" u="sng" dirty="0">
              <a:solidFill>
                <a:schemeClr val="tx2"/>
              </a:solidFill>
            </a:endParaRPr>
          </a:p>
        </p:txBody>
      </p:sp>
    </p:spTree>
    <p:extLst>
      <p:ext uri="{BB962C8B-B14F-4D97-AF65-F5344CB8AC3E}">
        <p14:creationId xmlns:p14="http://schemas.microsoft.com/office/powerpoint/2010/main" val="508648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249</TotalTime>
  <Words>815</Words>
  <Application>Microsoft Office PowerPoint</Application>
  <PresentationFormat>Widescreen</PresentationFormat>
  <Paragraphs>69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Black</vt:lpstr>
      <vt:lpstr>Bahnschrift SemiLight</vt:lpstr>
      <vt:lpstr>Gill Sans MT</vt:lpstr>
      <vt:lpstr>Parcel</vt:lpstr>
      <vt:lpstr>Stroke  Prediction A Machine Learning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A Machine Learning approach</dc:title>
  <dc:creator>Mahmud Shah</dc:creator>
  <cp:lastModifiedBy>Mahmud Shah</cp:lastModifiedBy>
  <cp:revision>49</cp:revision>
  <dcterms:created xsi:type="dcterms:W3CDTF">2023-05-12T03:00:36Z</dcterms:created>
  <dcterms:modified xsi:type="dcterms:W3CDTF">2023-05-13T15:44:21Z</dcterms:modified>
</cp:coreProperties>
</file>