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 id="2147483709" r:id="rId2"/>
  </p:sldMasterIdLst>
  <p:sldIdLst>
    <p:sldId id="256" r:id="rId3"/>
    <p:sldId id="257" r:id="rId4"/>
    <p:sldId id="258" r:id="rId5"/>
    <p:sldId id="260" r:id="rId6"/>
    <p:sldId id="259" r:id="rId7"/>
    <p:sldId id="266" r:id="rId8"/>
    <p:sldId id="265" r:id="rId9"/>
    <p:sldId id="264" r:id="rId10"/>
    <p:sldId id="261" r:id="rId11"/>
    <p:sldId id="267" r:id="rId12"/>
    <p:sldId id="263" r:id="rId13"/>
    <p:sldId id="262" r:id="rId14"/>
    <p:sldId id="268" r:id="rId15"/>
    <p:sldId id="269" r:id="rId16"/>
    <p:sldId id="270" r:id="rId17"/>
    <p:sldId id="272" r:id="rId18"/>
    <p:sldId id="274" r:id="rId19"/>
    <p:sldId id="307" r:id="rId20"/>
    <p:sldId id="275" r:id="rId21"/>
    <p:sldId id="276" r:id="rId22"/>
    <p:sldId id="284" r:id="rId23"/>
    <p:sldId id="302" r:id="rId24"/>
    <p:sldId id="303" r:id="rId25"/>
    <p:sldId id="300" r:id="rId26"/>
    <p:sldId id="304" r:id="rId27"/>
    <p:sldId id="305" r:id="rId28"/>
    <p:sldId id="306" r:id="rId29"/>
    <p:sldId id="301" r:id="rId30"/>
    <p:sldId id="296" r:id="rId31"/>
    <p:sldId id="283" r:id="rId32"/>
    <p:sldId id="287" r:id="rId33"/>
    <p:sldId id="286" r:id="rId34"/>
    <p:sldId id="288" r:id="rId35"/>
    <p:sldId id="289" r:id="rId36"/>
    <p:sldId id="291" r:id="rId37"/>
    <p:sldId id="292" r:id="rId38"/>
    <p:sldId id="277" r:id="rId39"/>
    <p:sldId id="279" r:id="rId40"/>
    <p:sldId id="281" r:id="rId41"/>
    <p:sldId id="282" r:id="rId42"/>
    <p:sldId id="28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snapToGrid="0">
      <p:cViewPr>
        <p:scale>
          <a:sx n="75" d="100"/>
          <a:sy n="75" d="100"/>
        </p:scale>
        <p:origin x="0" y="8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dgm:spPr/>
      <dgm:t>
        <a:bodyPr/>
        <a:lstStyle/>
        <a:p>
          <a:r>
            <a:rPr lang="en-US" dirty="0"/>
            <a:t>We can see 261 &amp; 98 Null  Values in BMI and Smoking status.</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8526B4-BF2F-4819-A23E-998D51B0AD31}" type="doc">
      <dgm:prSet loTypeId="urn:microsoft.com/office/officeart/2005/8/layout/hierarchy3" loCatId="hierarchy" qsTypeId="urn:microsoft.com/office/officeart/2005/8/quickstyle/simple3" qsCatId="simple" csTypeId="urn:microsoft.com/office/officeart/2005/8/colors/accent1_2" csCatId="accent1" phldr="1"/>
      <dgm:spPr/>
      <dgm:t>
        <a:bodyPr/>
        <a:lstStyle/>
        <a:p>
          <a:endParaRPr lang="en-US"/>
        </a:p>
      </dgm:t>
    </dgm:pt>
    <dgm:pt modelId="{EDE4459A-B5BC-420E-910A-FC68CA7BECC5}">
      <dgm:prSet custT="1"/>
      <dgm:spPr/>
      <dgm:t>
        <a:bodyPr/>
        <a:lstStyle/>
        <a:p>
          <a:pPr algn="ctr"/>
          <a:r>
            <a:rPr lang="en-US" sz="1800" dirty="0"/>
            <a:t>There is no Null values after handling missing value.</a:t>
          </a:r>
        </a:p>
      </dgm:t>
    </dgm:pt>
    <dgm:pt modelId="{4A1DBDC0-92AC-401D-84B8-CB313B2B5F3B}" type="parTrans" cxnId="{3852AD3B-A851-436D-BEC9-7080CB49E0DA}">
      <dgm:prSet/>
      <dgm:spPr/>
      <dgm:t>
        <a:bodyPr/>
        <a:lstStyle/>
        <a:p>
          <a:endParaRPr lang="en-US"/>
        </a:p>
      </dgm:t>
    </dgm:pt>
    <dgm:pt modelId="{6E3806E2-3CEE-4E27-8D9E-2C1686265AB6}" type="sibTrans" cxnId="{3852AD3B-A851-436D-BEC9-7080CB49E0DA}">
      <dgm:prSet/>
      <dgm:spPr/>
      <dgm:t>
        <a:bodyPr/>
        <a:lstStyle/>
        <a:p>
          <a:endParaRPr lang="en-US"/>
        </a:p>
      </dgm:t>
    </dgm:pt>
    <dgm:pt modelId="{63FBFC46-FF59-4F39-BCCF-D9FDCC15C85A}" type="pres">
      <dgm:prSet presAssocID="{CB8526B4-BF2F-4819-A23E-998D51B0AD31}" presName="diagram" presStyleCnt="0">
        <dgm:presLayoutVars>
          <dgm:chPref val="1"/>
          <dgm:dir/>
          <dgm:animOne val="branch"/>
          <dgm:animLvl val="lvl"/>
          <dgm:resizeHandles/>
        </dgm:presLayoutVars>
      </dgm:prSet>
      <dgm:spPr/>
    </dgm:pt>
    <dgm:pt modelId="{264CC86D-616F-4A98-977A-FD9E3C3A84BC}" type="pres">
      <dgm:prSet presAssocID="{EDE4459A-B5BC-420E-910A-FC68CA7BECC5}" presName="root" presStyleCnt="0"/>
      <dgm:spPr/>
    </dgm:pt>
    <dgm:pt modelId="{F031112C-E1E5-4939-8E6A-51B74E39F731}" type="pres">
      <dgm:prSet presAssocID="{EDE4459A-B5BC-420E-910A-FC68CA7BECC5}" presName="rootComposite" presStyleCnt="0"/>
      <dgm:spPr/>
    </dgm:pt>
    <dgm:pt modelId="{3E8C0E66-D8BF-4C38-B9C9-FC72F3CF7E5C}" type="pres">
      <dgm:prSet presAssocID="{EDE4459A-B5BC-420E-910A-FC68CA7BECC5}" presName="rootText" presStyleLbl="node1" presStyleIdx="0" presStyleCnt="1" custScaleX="151704"/>
      <dgm:spPr/>
    </dgm:pt>
    <dgm:pt modelId="{E8437A8D-9A42-4165-963F-D022CF44BCEA}" type="pres">
      <dgm:prSet presAssocID="{EDE4459A-B5BC-420E-910A-FC68CA7BECC5}" presName="rootConnector" presStyleLbl="node1" presStyleIdx="0" presStyleCnt="1"/>
      <dgm:spPr/>
    </dgm:pt>
    <dgm:pt modelId="{299740F5-11A1-4703-A4FA-1BF0933AB917}" type="pres">
      <dgm:prSet presAssocID="{EDE4459A-B5BC-420E-910A-FC68CA7BECC5}" presName="childShape" presStyleCnt="0"/>
      <dgm:spPr/>
    </dgm:pt>
  </dgm:ptLst>
  <dgm:cxnLst>
    <dgm:cxn modelId="{93ADDC00-22D2-4B6A-B717-735E0DD41FF0}" type="presOf" srcId="{EDE4459A-B5BC-420E-910A-FC68CA7BECC5}" destId="{E8437A8D-9A42-4165-963F-D022CF44BCEA}" srcOrd="1" destOrd="0" presId="urn:microsoft.com/office/officeart/2005/8/layout/hierarchy3"/>
    <dgm:cxn modelId="{3852AD3B-A851-436D-BEC9-7080CB49E0DA}" srcId="{CB8526B4-BF2F-4819-A23E-998D51B0AD31}" destId="{EDE4459A-B5BC-420E-910A-FC68CA7BECC5}" srcOrd="0" destOrd="0" parTransId="{4A1DBDC0-92AC-401D-84B8-CB313B2B5F3B}" sibTransId="{6E3806E2-3CEE-4E27-8D9E-2C1686265AB6}"/>
    <dgm:cxn modelId="{32C20DBF-BBA3-4F06-AE4D-D4C8D4149531}" type="presOf" srcId="{CB8526B4-BF2F-4819-A23E-998D51B0AD31}" destId="{63FBFC46-FF59-4F39-BCCF-D9FDCC15C85A}" srcOrd="0" destOrd="0" presId="urn:microsoft.com/office/officeart/2005/8/layout/hierarchy3"/>
    <dgm:cxn modelId="{5E3E7DE6-5E00-4C06-934C-497F80AC27EC}" type="presOf" srcId="{EDE4459A-B5BC-420E-910A-FC68CA7BECC5}" destId="{3E8C0E66-D8BF-4C38-B9C9-FC72F3CF7E5C}" srcOrd="0" destOrd="0" presId="urn:microsoft.com/office/officeart/2005/8/layout/hierarchy3"/>
    <dgm:cxn modelId="{AE09BB8E-8D96-468E-95B8-0A3686656486}" type="presParOf" srcId="{63FBFC46-FF59-4F39-BCCF-D9FDCC15C85A}" destId="{264CC86D-616F-4A98-977A-FD9E3C3A84BC}" srcOrd="0" destOrd="0" presId="urn:microsoft.com/office/officeart/2005/8/layout/hierarchy3"/>
    <dgm:cxn modelId="{3EF1D0AD-47CD-4764-BA0E-920D9A93CACE}" type="presParOf" srcId="{264CC86D-616F-4A98-977A-FD9E3C3A84BC}" destId="{F031112C-E1E5-4939-8E6A-51B74E39F731}" srcOrd="0" destOrd="0" presId="urn:microsoft.com/office/officeart/2005/8/layout/hierarchy3"/>
    <dgm:cxn modelId="{4284AEA1-D162-4194-A448-0AADE6B9BEB3}" type="presParOf" srcId="{F031112C-E1E5-4939-8E6A-51B74E39F731}" destId="{3E8C0E66-D8BF-4C38-B9C9-FC72F3CF7E5C}" srcOrd="0" destOrd="0" presId="urn:microsoft.com/office/officeart/2005/8/layout/hierarchy3"/>
    <dgm:cxn modelId="{29CB968D-697F-4FBF-BADC-832BA5827853}" type="presParOf" srcId="{F031112C-E1E5-4939-8E6A-51B74E39F731}" destId="{E8437A8D-9A42-4165-963F-D022CF44BCEA}" srcOrd="1" destOrd="0" presId="urn:microsoft.com/office/officeart/2005/8/layout/hierarchy3"/>
    <dgm:cxn modelId="{02B66F1F-8D0F-4E63-BE27-5945CFE722B2}" type="presParOf" srcId="{264CC86D-616F-4A98-977A-FD9E3C3A84BC}" destId="{299740F5-11A1-4703-A4FA-1BF0933AB917}"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C0B212-FD91-4BC1-9CD6-5C54856FA6C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C8231BE-A3A4-4A26-9EC7-E443342CE42B}">
      <dgm:prSet phldrT="[Text]" custT="1"/>
      <dgm:spPr>
        <a:solidFill>
          <a:schemeClr val="tx2">
            <a:lumMod val="60000"/>
            <a:lumOff val="40000"/>
          </a:schemeClr>
        </a:solidFill>
      </dgm:spPr>
      <dgm:t>
        <a:bodyPr/>
        <a:lstStyle/>
        <a:p>
          <a:pPr algn="ctr"/>
          <a:r>
            <a:rPr lang="en-US" sz="2400" b="0" i="0" dirty="0">
              <a:latin typeface="Bahnschrift SemiLight" panose="020B0502040204020203" pitchFamily="34" charset="0"/>
            </a:rPr>
            <a:t>We can see that the distribution of age is right-skewed and the number of strokes increases with age.</a:t>
          </a:r>
          <a:endParaRPr lang="en-US" sz="2400" dirty="0">
            <a:latin typeface="Bahnschrift SemiLight" panose="020B0502040204020203" pitchFamily="34" charset="0"/>
          </a:endParaRPr>
        </a:p>
      </dgm:t>
    </dgm:pt>
    <dgm:pt modelId="{ECD69920-8E81-4F4F-A7C7-80997C91E510}" type="parTrans" cxnId="{2E52E252-E48F-4606-9064-115712D79569}">
      <dgm:prSet/>
      <dgm:spPr/>
      <dgm:t>
        <a:bodyPr/>
        <a:lstStyle/>
        <a:p>
          <a:endParaRPr lang="en-US"/>
        </a:p>
      </dgm:t>
    </dgm:pt>
    <dgm:pt modelId="{5280FFCE-1F58-42B6-88D9-1214CFC06E3D}" type="sibTrans" cxnId="{2E52E252-E48F-4606-9064-115712D79569}">
      <dgm:prSet/>
      <dgm:spPr/>
      <dgm:t>
        <a:bodyPr/>
        <a:lstStyle/>
        <a:p>
          <a:endParaRPr lang="en-US"/>
        </a:p>
      </dgm:t>
    </dgm:pt>
    <dgm:pt modelId="{0E0A3963-9328-45E0-894F-8AACAAB01454}" type="pres">
      <dgm:prSet presAssocID="{4CC0B212-FD91-4BC1-9CD6-5C54856FA6CF}" presName="diagram" presStyleCnt="0">
        <dgm:presLayoutVars>
          <dgm:dir/>
          <dgm:resizeHandles val="exact"/>
        </dgm:presLayoutVars>
      </dgm:prSet>
      <dgm:spPr/>
    </dgm:pt>
    <dgm:pt modelId="{E6F064DD-F346-47E7-9508-8122EF251C86}" type="pres">
      <dgm:prSet presAssocID="{DC8231BE-A3A4-4A26-9EC7-E443342CE42B}" presName="node" presStyleLbl="node1" presStyleIdx="0" presStyleCnt="1" custScaleX="175846" custScaleY="146106" custLinFactNeighborX="-2059" custLinFactNeighborY="9400">
        <dgm:presLayoutVars>
          <dgm:bulletEnabled val="1"/>
        </dgm:presLayoutVars>
      </dgm:prSet>
      <dgm:spPr/>
    </dgm:pt>
  </dgm:ptLst>
  <dgm:cxnLst>
    <dgm:cxn modelId="{EF9F1862-25AE-4945-A451-C47387988A6A}" type="presOf" srcId="{DC8231BE-A3A4-4A26-9EC7-E443342CE42B}" destId="{E6F064DD-F346-47E7-9508-8122EF251C86}" srcOrd="0" destOrd="0" presId="urn:microsoft.com/office/officeart/2005/8/layout/default"/>
    <dgm:cxn modelId="{2E52E252-E48F-4606-9064-115712D79569}" srcId="{4CC0B212-FD91-4BC1-9CD6-5C54856FA6CF}" destId="{DC8231BE-A3A4-4A26-9EC7-E443342CE42B}" srcOrd="0" destOrd="0" parTransId="{ECD69920-8E81-4F4F-A7C7-80997C91E510}" sibTransId="{5280FFCE-1F58-42B6-88D9-1214CFC06E3D}"/>
    <dgm:cxn modelId="{7874C3F0-CCC0-4D63-B24E-F134B0E8FF51}" type="presOf" srcId="{4CC0B212-FD91-4BC1-9CD6-5C54856FA6CF}" destId="{0E0A3963-9328-45E0-894F-8AACAAB01454}" srcOrd="0" destOrd="0" presId="urn:microsoft.com/office/officeart/2005/8/layout/default"/>
    <dgm:cxn modelId="{18CE185C-6410-462D-AE1E-8A7DEF534842}" type="presParOf" srcId="{0E0A3963-9328-45E0-894F-8AACAAB01454}" destId="{E6F064DD-F346-47E7-9508-8122EF251C86}"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can see 261 &amp; 98 Null  Values in BMI and Smoking status.</a:t>
          </a:r>
        </a:p>
      </dsp:txBody>
      <dsp:txXfrm>
        <a:off x="25896" y="46610"/>
        <a:ext cx="2443346" cy="773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C0E66-D8BF-4C38-B9C9-FC72F3CF7E5C}">
      <dsp:nvSpPr>
        <dsp:cNvPr id="0" name=""/>
        <dsp:cNvSpPr/>
      </dsp:nvSpPr>
      <dsp:spPr>
        <a:xfrm>
          <a:off x="1845" y="22559"/>
          <a:ext cx="2491448" cy="821154"/>
        </a:xfrm>
        <a:prstGeom prst="roundRect">
          <a:avLst>
            <a:gd name="adj" fmla="val 10000"/>
          </a:avLst>
        </a:prstGeom>
        <a:gradFill rotWithShape="0">
          <a:gsLst>
            <a:gs pos="0">
              <a:schemeClr val="accent1">
                <a:hueOff val="0"/>
                <a:satOff val="0"/>
                <a:lumOff val="0"/>
                <a:alphaOff val="0"/>
                <a:tint val="80000"/>
                <a:satMod val="107000"/>
                <a:lumMod val="103000"/>
              </a:schemeClr>
            </a:gs>
            <a:gs pos="100000">
              <a:schemeClr val="accent1">
                <a:hueOff val="0"/>
                <a:satOff val="0"/>
                <a:lumOff val="0"/>
                <a:alphaOff val="0"/>
                <a:tint val="82000"/>
                <a:satMod val="109000"/>
                <a:lumMod val="103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There is no Null values after handling missing value.</a:t>
          </a:r>
        </a:p>
      </dsp:txBody>
      <dsp:txXfrm>
        <a:off x="25896" y="46610"/>
        <a:ext cx="2443346" cy="773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064DD-F346-47E7-9508-8122EF251C86}">
      <dsp:nvSpPr>
        <dsp:cNvPr id="0" name=""/>
        <dsp:cNvSpPr/>
      </dsp:nvSpPr>
      <dsp:spPr>
        <a:xfrm>
          <a:off x="12" y="211"/>
          <a:ext cx="5373493" cy="2678819"/>
        </a:xfrm>
        <a:prstGeom prst="rect">
          <a:avLst/>
        </a:prstGeom>
        <a:solidFill>
          <a:schemeClr val="tx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dirty="0">
              <a:latin typeface="Bahnschrift SemiLight" panose="020B0502040204020203" pitchFamily="34" charset="0"/>
            </a:rPr>
            <a:t>We can see that the distribution of age is right-skewed and the number of strokes increases with age.</a:t>
          </a:r>
          <a:endParaRPr lang="en-US" sz="2400" kern="1200" dirty="0">
            <a:latin typeface="Bahnschrift SemiLight" panose="020B0502040204020203" pitchFamily="34" charset="0"/>
          </a:endParaRPr>
        </a:p>
      </dsp:txBody>
      <dsp:txXfrm>
        <a:off x="12" y="211"/>
        <a:ext cx="5373493" cy="26788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6854600" y="1432200"/>
            <a:ext cx="4727600" cy="33184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5200"/>
              <a:buNone/>
              <a:defRPr sz="6667" b="0">
                <a:latin typeface="Fira Sans Extra Condensed SemiBold"/>
                <a:ea typeface="Fira Sans Extra Condensed SemiBold"/>
                <a:cs typeface="Fira Sans Extra Condensed SemiBold"/>
                <a:sym typeface="Fira Sans Extra Condensed SemiBold"/>
              </a:defRPr>
            </a:lvl1pPr>
            <a:lvl2pPr lvl="1" algn="l">
              <a:lnSpc>
                <a:spcPct val="100000"/>
              </a:lnSpc>
              <a:spcBef>
                <a:spcPts val="0"/>
              </a:spcBef>
              <a:spcAft>
                <a:spcPts val="0"/>
              </a:spcAft>
              <a:buSzPts val="5200"/>
              <a:buNone/>
              <a:defRPr sz="6933"/>
            </a:lvl2pPr>
            <a:lvl3pPr lvl="2" algn="l">
              <a:lnSpc>
                <a:spcPct val="100000"/>
              </a:lnSpc>
              <a:spcBef>
                <a:spcPts val="0"/>
              </a:spcBef>
              <a:spcAft>
                <a:spcPts val="0"/>
              </a:spcAft>
              <a:buSzPts val="5200"/>
              <a:buNone/>
              <a:defRPr sz="6933"/>
            </a:lvl3pPr>
            <a:lvl4pPr lvl="3" algn="l">
              <a:lnSpc>
                <a:spcPct val="100000"/>
              </a:lnSpc>
              <a:spcBef>
                <a:spcPts val="0"/>
              </a:spcBef>
              <a:spcAft>
                <a:spcPts val="0"/>
              </a:spcAft>
              <a:buSzPts val="5200"/>
              <a:buNone/>
              <a:defRPr sz="6933"/>
            </a:lvl4pPr>
            <a:lvl5pPr lvl="4" algn="l">
              <a:lnSpc>
                <a:spcPct val="100000"/>
              </a:lnSpc>
              <a:spcBef>
                <a:spcPts val="0"/>
              </a:spcBef>
              <a:spcAft>
                <a:spcPts val="0"/>
              </a:spcAft>
              <a:buSzPts val="5200"/>
              <a:buNone/>
              <a:defRPr sz="6933"/>
            </a:lvl5pPr>
            <a:lvl6pPr lvl="5" algn="l">
              <a:lnSpc>
                <a:spcPct val="100000"/>
              </a:lnSpc>
              <a:spcBef>
                <a:spcPts val="0"/>
              </a:spcBef>
              <a:spcAft>
                <a:spcPts val="0"/>
              </a:spcAft>
              <a:buSzPts val="5200"/>
              <a:buNone/>
              <a:defRPr sz="6933"/>
            </a:lvl6pPr>
            <a:lvl7pPr lvl="6" algn="l">
              <a:lnSpc>
                <a:spcPct val="100000"/>
              </a:lnSpc>
              <a:spcBef>
                <a:spcPts val="0"/>
              </a:spcBef>
              <a:spcAft>
                <a:spcPts val="0"/>
              </a:spcAft>
              <a:buSzPts val="5200"/>
              <a:buNone/>
              <a:defRPr sz="6933"/>
            </a:lvl7pPr>
            <a:lvl8pPr lvl="7" algn="l">
              <a:lnSpc>
                <a:spcPct val="100000"/>
              </a:lnSpc>
              <a:spcBef>
                <a:spcPts val="0"/>
              </a:spcBef>
              <a:spcAft>
                <a:spcPts val="0"/>
              </a:spcAft>
              <a:buSzPts val="5200"/>
              <a:buNone/>
              <a:defRPr sz="6933"/>
            </a:lvl8pPr>
            <a:lvl9pPr lvl="8" algn="l">
              <a:lnSpc>
                <a:spcPct val="100000"/>
              </a:lnSpc>
              <a:spcBef>
                <a:spcPts val="0"/>
              </a:spcBef>
              <a:spcAft>
                <a:spcPts val="0"/>
              </a:spcAft>
              <a:buSzPts val="5200"/>
              <a:buNone/>
              <a:defRPr sz="6933"/>
            </a:lvl9pPr>
          </a:lstStyle>
          <a:p>
            <a:endParaRPr/>
          </a:p>
        </p:txBody>
      </p:sp>
      <p:sp>
        <p:nvSpPr>
          <p:cNvPr id="10" name="Google Shape;10;p16"/>
          <p:cNvSpPr txBox="1">
            <a:spLocks noGrp="1"/>
          </p:cNvSpPr>
          <p:nvPr>
            <p:ph type="subTitle" idx="1"/>
          </p:nvPr>
        </p:nvSpPr>
        <p:spPr>
          <a:xfrm>
            <a:off x="8140700" y="4750600"/>
            <a:ext cx="3441600" cy="948000"/>
          </a:xfrm>
          <a:prstGeom prst="rect">
            <a:avLst/>
          </a:prstGeom>
          <a:noFill/>
          <a:ln>
            <a:noFill/>
          </a:ln>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2400"/>
            </a:lvl1pPr>
            <a:lvl2pPr lvl="1" algn="l">
              <a:lnSpc>
                <a:spcPct val="100000"/>
              </a:lnSpc>
              <a:spcBef>
                <a:spcPts val="0"/>
              </a:spcBef>
              <a:spcAft>
                <a:spcPts val="0"/>
              </a:spcAft>
              <a:buSzPts val="2800"/>
              <a:buNone/>
              <a:defRPr sz="3733"/>
            </a:lvl2pPr>
            <a:lvl3pPr lvl="2" algn="l">
              <a:lnSpc>
                <a:spcPct val="100000"/>
              </a:lnSpc>
              <a:spcBef>
                <a:spcPts val="0"/>
              </a:spcBef>
              <a:spcAft>
                <a:spcPts val="0"/>
              </a:spcAft>
              <a:buSzPts val="2800"/>
              <a:buNone/>
              <a:defRPr sz="3733"/>
            </a:lvl3pPr>
            <a:lvl4pPr lvl="3" algn="l">
              <a:lnSpc>
                <a:spcPct val="100000"/>
              </a:lnSpc>
              <a:spcBef>
                <a:spcPts val="0"/>
              </a:spcBef>
              <a:spcAft>
                <a:spcPts val="0"/>
              </a:spcAft>
              <a:buSzPts val="2800"/>
              <a:buNone/>
              <a:defRPr sz="3733"/>
            </a:lvl4pPr>
            <a:lvl5pPr lvl="4" algn="l">
              <a:lnSpc>
                <a:spcPct val="100000"/>
              </a:lnSpc>
              <a:spcBef>
                <a:spcPts val="0"/>
              </a:spcBef>
              <a:spcAft>
                <a:spcPts val="0"/>
              </a:spcAft>
              <a:buSzPts val="2800"/>
              <a:buNone/>
              <a:defRPr sz="3733"/>
            </a:lvl5pPr>
            <a:lvl6pPr lvl="5" algn="l">
              <a:lnSpc>
                <a:spcPct val="100000"/>
              </a:lnSpc>
              <a:spcBef>
                <a:spcPts val="0"/>
              </a:spcBef>
              <a:spcAft>
                <a:spcPts val="0"/>
              </a:spcAft>
              <a:buSzPts val="2800"/>
              <a:buNone/>
              <a:defRPr sz="3733"/>
            </a:lvl6pPr>
            <a:lvl7pPr lvl="6" algn="l">
              <a:lnSpc>
                <a:spcPct val="100000"/>
              </a:lnSpc>
              <a:spcBef>
                <a:spcPts val="0"/>
              </a:spcBef>
              <a:spcAft>
                <a:spcPts val="0"/>
              </a:spcAft>
              <a:buSzPts val="2800"/>
              <a:buNone/>
              <a:defRPr sz="3733"/>
            </a:lvl7pPr>
            <a:lvl8pPr lvl="7" algn="l">
              <a:lnSpc>
                <a:spcPct val="100000"/>
              </a:lnSpc>
              <a:spcBef>
                <a:spcPts val="0"/>
              </a:spcBef>
              <a:spcAft>
                <a:spcPts val="0"/>
              </a:spcAft>
              <a:buSzPts val="2800"/>
              <a:buNone/>
              <a:defRPr sz="3733"/>
            </a:lvl8pPr>
            <a:lvl9pPr lvl="8" algn="l">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1014263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b="1"/>
            </a:lvl1pPr>
            <a:lvl2pPr lvl="1" algn="l">
              <a:lnSpc>
                <a:spcPct val="100000"/>
              </a:lnSpc>
              <a:spcBef>
                <a:spcPts val="0"/>
              </a:spcBef>
              <a:spcAft>
                <a:spcPts val="0"/>
              </a:spcAft>
              <a:buSzPts val="2800"/>
              <a:buNone/>
              <a:defRPr b="1"/>
            </a:lvl2pPr>
            <a:lvl3pPr lvl="2" algn="l">
              <a:lnSpc>
                <a:spcPct val="100000"/>
              </a:lnSpc>
              <a:spcBef>
                <a:spcPts val="0"/>
              </a:spcBef>
              <a:spcAft>
                <a:spcPts val="0"/>
              </a:spcAft>
              <a:buSzPts val="2800"/>
              <a:buNone/>
              <a:defRPr b="1"/>
            </a:lvl3pPr>
            <a:lvl4pPr lvl="3" algn="l">
              <a:lnSpc>
                <a:spcPct val="100000"/>
              </a:lnSpc>
              <a:spcBef>
                <a:spcPts val="0"/>
              </a:spcBef>
              <a:spcAft>
                <a:spcPts val="0"/>
              </a:spcAft>
              <a:buSzPts val="2800"/>
              <a:buNone/>
              <a:defRPr b="1"/>
            </a:lvl4pPr>
            <a:lvl5pPr lvl="4" algn="l">
              <a:lnSpc>
                <a:spcPct val="100000"/>
              </a:lnSpc>
              <a:spcBef>
                <a:spcPts val="0"/>
              </a:spcBef>
              <a:spcAft>
                <a:spcPts val="0"/>
              </a:spcAft>
              <a:buSzPts val="2800"/>
              <a:buNone/>
              <a:defRPr b="1"/>
            </a:lvl5pPr>
            <a:lvl6pPr lvl="5" algn="l">
              <a:lnSpc>
                <a:spcPct val="100000"/>
              </a:lnSpc>
              <a:spcBef>
                <a:spcPts val="0"/>
              </a:spcBef>
              <a:spcAft>
                <a:spcPts val="0"/>
              </a:spcAft>
              <a:buSzPts val="2800"/>
              <a:buNone/>
              <a:defRPr b="1"/>
            </a:lvl6pPr>
            <a:lvl7pPr lvl="6" algn="l">
              <a:lnSpc>
                <a:spcPct val="100000"/>
              </a:lnSpc>
              <a:spcBef>
                <a:spcPts val="0"/>
              </a:spcBef>
              <a:spcAft>
                <a:spcPts val="0"/>
              </a:spcAft>
              <a:buSzPts val="2800"/>
              <a:buNone/>
              <a:defRPr b="1"/>
            </a:lvl7pPr>
            <a:lvl8pPr lvl="7" algn="l">
              <a:lnSpc>
                <a:spcPct val="100000"/>
              </a:lnSpc>
              <a:spcBef>
                <a:spcPts val="0"/>
              </a:spcBef>
              <a:spcAft>
                <a:spcPts val="0"/>
              </a:spcAft>
              <a:buSzPts val="2800"/>
              <a:buNone/>
              <a:defRPr b="1"/>
            </a:lvl8pPr>
            <a:lvl9pPr lvl="8" algn="l">
              <a:lnSpc>
                <a:spcPct val="100000"/>
              </a:lnSpc>
              <a:spcBef>
                <a:spcPts val="0"/>
              </a:spcBef>
              <a:spcAft>
                <a:spcPts val="0"/>
              </a:spcAft>
              <a:buSzPts val="2800"/>
              <a:buNone/>
              <a:defRPr b="1"/>
            </a:lvl9pPr>
          </a:lstStyle>
          <a:p>
            <a:endParaRPr/>
          </a:p>
        </p:txBody>
      </p:sp>
      <p:sp>
        <p:nvSpPr>
          <p:cNvPr id="13" name="Google Shape;13;p17"/>
          <p:cNvSpPr txBox="1">
            <a:spLocks noGrp="1"/>
          </p:cNvSpPr>
          <p:nvPr>
            <p:ph type="body" idx="1"/>
          </p:nvPr>
        </p:nvSpPr>
        <p:spPr>
          <a:xfrm>
            <a:off x="609600" y="1663933"/>
            <a:ext cx="10972800" cy="40388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3079049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
        <p:cNvGrpSpPr/>
        <p:nvPr/>
      </p:nvGrpSpPr>
      <p:grpSpPr>
        <a:xfrm>
          <a:off x="0" y="0"/>
          <a:ext cx="0" cy="0"/>
          <a:chOff x="0" y="0"/>
          <a:chExt cx="0" cy="0"/>
        </a:xfrm>
      </p:grpSpPr>
      <p:sp>
        <p:nvSpPr>
          <p:cNvPr id="15" name="Google Shape;15;p18"/>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extLst>
      <p:ext uri="{BB962C8B-B14F-4D97-AF65-F5344CB8AC3E}">
        <p14:creationId xmlns:p14="http://schemas.microsoft.com/office/powerpoint/2010/main" val="383005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Tree>
    <p:extLst>
      <p:ext uri="{BB962C8B-B14F-4D97-AF65-F5344CB8AC3E}">
        <p14:creationId xmlns:p14="http://schemas.microsoft.com/office/powerpoint/2010/main" val="856824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Tree>
    <p:extLst>
      <p:ext uri="{BB962C8B-B14F-4D97-AF65-F5344CB8AC3E}">
        <p14:creationId xmlns:p14="http://schemas.microsoft.com/office/powerpoint/2010/main" val="679046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9"/>
        <p:cNvGrpSpPr/>
        <p:nvPr/>
      </p:nvGrpSpPr>
      <p:grpSpPr>
        <a:xfrm>
          <a:off x="0" y="0"/>
          <a:ext cx="0" cy="0"/>
          <a:chOff x="0" y="0"/>
          <a:chExt cx="0" cy="0"/>
        </a:xfrm>
      </p:grpSpPr>
      <p:sp>
        <p:nvSpPr>
          <p:cNvPr id="20" name="Google Shape;20;p21"/>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
        <p:nvSpPr>
          <p:cNvPr id="22" name="Google Shape;22;p2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609585" lvl="0" indent="-423323" algn="l">
              <a:lnSpc>
                <a:spcPct val="100000"/>
              </a:lnSpc>
              <a:spcBef>
                <a:spcPts val="0"/>
              </a:spcBef>
              <a:spcAft>
                <a:spcPts val="0"/>
              </a:spcAft>
              <a:buSzPts val="1400"/>
              <a:buChar char="●"/>
              <a:defRPr sz="1867"/>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37597342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25" name="Google Shape;25;p22"/>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rmAutofit/>
          </a:bodyPr>
          <a:lstStyle>
            <a:lvl1pPr marL="609585" lvl="0" indent="-406390" algn="l">
              <a:lnSpc>
                <a:spcPct val="100000"/>
              </a:lnSpc>
              <a:spcBef>
                <a:spcPts val="0"/>
              </a:spcBef>
              <a:spcAft>
                <a:spcPts val="0"/>
              </a:spcAft>
              <a:buSzPts val="1200"/>
              <a:buChar char="●"/>
              <a:defRPr sz="1600"/>
            </a:lvl1pPr>
            <a:lvl2pPr marL="1219170" lvl="1" indent="-406390" algn="l">
              <a:lnSpc>
                <a:spcPct val="100000"/>
              </a:lnSpc>
              <a:spcBef>
                <a:spcPts val="0"/>
              </a:spcBef>
              <a:spcAft>
                <a:spcPts val="0"/>
              </a:spcAft>
              <a:buSzPts val="1200"/>
              <a:buChar char="○"/>
              <a:defRPr sz="1600"/>
            </a:lvl2pPr>
            <a:lvl3pPr marL="1828754" lvl="2" indent="-406390" algn="l">
              <a:lnSpc>
                <a:spcPct val="100000"/>
              </a:lnSpc>
              <a:spcBef>
                <a:spcPts val="0"/>
              </a:spcBef>
              <a:spcAft>
                <a:spcPts val="0"/>
              </a:spcAft>
              <a:buSzPts val="1200"/>
              <a:buChar char="■"/>
              <a:defRPr sz="1600"/>
            </a:lvl3pPr>
            <a:lvl4pPr marL="2438339" lvl="3" indent="-406390" algn="l">
              <a:lnSpc>
                <a:spcPct val="100000"/>
              </a:lnSpc>
              <a:spcBef>
                <a:spcPts val="0"/>
              </a:spcBef>
              <a:spcAft>
                <a:spcPts val="0"/>
              </a:spcAft>
              <a:buSzPts val="1200"/>
              <a:buChar char="●"/>
              <a:defRPr sz="1600"/>
            </a:lvl4pPr>
            <a:lvl5pPr marL="3047924" lvl="4" indent="-406390" algn="l">
              <a:lnSpc>
                <a:spcPct val="100000"/>
              </a:lnSpc>
              <a:spcBef>
                <a:spcPts val="0"/>
              </a:spcBef>
              <a:spcAft>
                <a:spcPts val="0"/>
              </a:spcAft>
              <a:buSzPts val="1200"/>
              <a:buChar char="○"/>
              <a:defRPr sz="1600"/>
            </a:lvl5pPr>
            <a:lvl6pPr marL="3657509" lvl="5" indent="-406390" algn="l">
              <a:lnSpc>
                <a:spcPct val="100000"/>
              </a:lnSpc>
              <a:spcBef>
                <a:spcPts val="0"/>
              </a:spcBef>
              <a:spcAft>
                <a:spcPts val="0"/>
              </a:spcAft>
              <a:buSzPts val="1200"/>
              <a:buChar char="■"/>
              <a:defRPr sz="1600"/>
            </a:lvl6pPr>
            <a:lvl7pPr marL="4267093" lvl="6" indent="-406390" algn="l">
              <a:lnSpc>
                <a:spcPct val="100000"/>
              </a:lnSpc>
              <a:spcBef>
                <a:spcPts val="0"/>
              </a:spcBef>
              <a:spcAft>
                <a:spcPts val="0"/>
              </a:spcAft>
              <a:buSzPts val="1200"/>
              <a:buChar char="●"/>
              <a:defRPr sz="1600"/>
            </a:lvl7pPr>
            <a:lvl8pPr marL="4876678" lvl="7" indent="-406390" algn="l">
              <a:lnSpc>
                <a:spcPct val="100000"/>
              </a:lnSpc>
              <a:spcBef>
                <a:spcPts val="0"/>
              </a:spcBef>
              <a:spcAft>
                <a:spcPts val="0"/>
              </a:spcAft>
              <a:buSzPts val="1200"/>
              <a:buChar char="○"/>
              <a:defRPr sz="1600"/>
            </a:lvl8pPr>
            <a:lvl9pPr marL="5486263" lvl="8" indent="-406390" algn="l">
              <a:lnSpc>
                <a:spcPct val="100000"/>
              </a:lnSpc>
              <a:spcBef>
                <a:spcPts val="0"/>
              </a:spcBef>
              <a:spcAft>
                <a:spcPts val="0"/>
              </a:spcAft>
              <a:buSzPts val="1200"/>
              <a:buChar char="■"/>
              <a:defRPr sz="1600"/>
            </a:lvl9pPr>
          </a:lstStyle>
          <a:p>
            <a:endParaRPr/>
          </a:p>
        </p:txBody>
      </p:sp>
    </p:spTree>
    <p:extLst>
      <p:ext uri="{BB962C8B-B14F-4D97-AF65-F5344CB8AC3E}">
        <p14:creationId xmlns:p14="http://schemas.microsoft.com/office/powerpoint/2010/main" val="692392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6"/>
        <p:cNvGrpSpPr/>
        <p:nvPr/>
      </p:nvGrpSpPr>
      <p:grpSpPr>
        <a:xfrm>
          <a:off x="0" y="0"/>
          <a:ext cx="0" cy="0"/>
          <a:chOff x="0" y="0"/>
          <a:chExt cx="0" cy="0"/>
        </a:xfrm>
      </p:grpSpPr>
      <p:sp>
        <p:nvSpPr>
          <p:cNvPr id="27" name="Google Shape;27;p23"/>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93663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8"/>
        <p:cNvGrpSpPr/>
        <p:nvPr/>
      </p:nvGrpSpPr>
      <p:grpSpPr>
        <a:xfrm>
          <a:off x="0" y="0"/>
          <a:ext cx="0" cy="0"/>
          <a:chOff x="0" y="0"/>
          <a:chExt cx="0" cy="0"/>
        </a:xfrm>
      </p:grpSpPr>
      <p:sp>
        <p:nvSpPr>
          <p:cNvPr id="29" name="Google Shape;29;p24"/>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0" name="Google Shape;30;p24"/>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1" name="Google Shape;31;p24"/>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2" name="Google Shape;32;p24"/>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609585" lvl="0" indent="-423323" algn="l">
              <a:lnSpc>
                <a:spcPct val="100000"/>
              </a:lnSpc>
              <a:spcBef>
                <a:spcPts val="0"/>
              </a:spcBef>
              <a:spcAft>
                <a:spcPts val="0"/>
              </a:spcAft>
              <a:buSzPts val="1400"/>
              <a:buChar char="●"/>
              <a:defRPr/>
            </a:lvl1pPr>
            <a:lvl2pPr marL="1219170" lvl="1" indent="-423323" algn="l">
              <a:lnSpc>
                <a:spcPct val="100000"/>
              </a:lnSpc>
              <a:spcBef>
                <a:spcPts val="0"/>
              </a:spcBef>
              <a:spcAft>
                <a:spcPts val="0"/>
              </a:spcAft>
              <a:buSzPts val="1400"/>
              <a:buChar char="○"/>
              <a:defRPr/>
            </a:lvl2pPr>
            <a:lvl3pPr marL="1828754" lvl="2" indent="-423323" algn="l">
              <a:lnSpc>
                <a:spcPct val="100000"/>
              </a:lnSpc>
              <a:spcBef>
                <a:spcPts val="0"/>
              </a:spcBef>
              <a:spcAft>
                <a:spcPts val="0"/>
              </a:spcAft>
              <a:buSzPts val="1400"/>
              <a:buChar char="■"/>
              <a:defRPr/>
            </a:lvl3pPr>
            <a:lvl4pPr marL="2438339" lvl="3" indent="-423323" algn="l">
              <a:lnSpc>
                <a:spcPct val="100000"/>
              </a:lnSpc>
              <a:spcBef>
                <a:spcPts val="0"/>
              </a:spcBef>
              <a:spcAft>
                <a:spcPts val="0"/>
              </a:spcAft>
              <a:buSzPts val="1400"/>
              <a:buChar char="●"/>
              <a:defRPr/>
            </a:lvl4pPr>
            <a:lvl5pPr marL="3047924" lvl="4" indent="-423323" algn="l">
              <a:lnSpc>
                <a:spcPct val="100000"/>
              </a:lnSpc>
              <a:spcBef>
                <a:spcPts val="0"/>
              </a:spcBef>
              <a:spcAft>
                <a:spcPts val="0"/>
              </a:spcAft>
              <a:buSzPts val="1400"/>
              <a:buChar char="○"/>
              <a:defRPr/>
            </a:lvl5pPr>
            <a:lvl6pPr marL="3657509" lvl="5" indent="-423323" algn="l">
              <a:lnSpc>
                <a:spcPct val="100000"/>
              </a:lnSpc>
              <a:spcBef>
                <a:spcPts val="0"/>
              </a:spcBef>
              <a:spcAft>
                <a:spcPts val="0"/>
              </a:spcAft>
              <a:buSzPts val="1400"/>
              <a:buChar char="■"/>
              <a:defRPr/>
            </a:lvl6pPr>
            <a:lvl7pPr marL="4267093" lvl="6" indent="-423323" algn="l">
              <a:lnSpc>
                <a:spcPct val="100000"/>
              </a:lnSpc>
              <a:spcBef>
                <a:spcPts val="0"/>
              </a:spcBef>
              <a:spcAft>
                <a:spcPts val="0"/>
              </a:spcAft>
              <a:buSzPts val="1400"/>
              <a:buChar char="●"/>
              <a:defRPr/>
            </a:lvl7pPr>
            <a:lvl8pPr marL="4876678" lvl="7" indent="-423323" algn="l">
              <a:lnSpc>
                <a:spcPct val="100000"/>
              </a:lnSpc>
              <a:spcBef>
                <a:spcPts val="0"/>
              </a:spcBef>
              <a:spcAft>
                <a:spcPts val="0"/>
              </a:spcAft>
              <a:buSzPts val="1400"/>
              <a:buChar char="○"/>
              <a:defRPr/>
            </a:lvl8pPr>
            <a:lvl9pPr marL="5486263" lvl="8" indent="-423323" algn="l">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4025062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3"/>
        <p:cNvGrpSpPr/>
        <p:nvPr/>
      </p:nvGrpSpPr>
      <p:grpSpPr>
        <a:xfrm>
          <a:off x="0" y="0"/>
          <a:ext cx="0" cy="0"/>
          <a:chOff x="0" y="0"/>
          <a:chExt cx="0" cy="0"/>
        </a:xfrm>
      </p:grpSpPr>
      <p:sp>
        <p:nvSpPr>
          <p:cNvPr id="34" name="Google Shape;34;p25"/>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609585" lvl="0" indent="-304792" algn="l">
              <a:lnSpc>
                <a:spcPct val="100000"/>
              </a:lnSpc>
              <a:spcBef>
                <a:spcPts val="0"/>
              </a:spcBef>
              <a:spcAft>
                <a:spcPts val="0"/>
              </a:spcAft>
              <a:buSzPts val="1400"/>
              <a:buNone/>
              <a:defRPr/>
            </a:lvl1pPr>
          </a:lstStyle>
          <a:p>
            <a:endParaRPr/>
          </a:p>
        </p:txBody>
      </p:sp>
    </p:spTree>
    <p:extLst>
      <p:ext uri="{BB962C8B-B14F-4D97-AF65-F5344CB8AC3E}">
        <p14:creationId xmlns:p14="http://schemas.microsoft.com/office/powerpoint/2010/main" val="2991396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
        <p:cNvGrpSpPr/>
        <p:nvPr/>
      </p:nvGrpSpPr>
      <p:grpSpPr>
        <a:xfrm>
          <a:off x="0" y="0"/>
          <a:ext cx="0" cy="0"/>
          <a:chOff x="0" y="0"/>
          <a:chExt cx="0" cy="0"/>
        </a:xfrm>
      </p:grpSpPr>
      <p:sp>
        <p:nvSpPr>
          <p:cNvPr id="36" name="Google Shape;36;p26"/>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37" name="Google Shape;37;p26"/>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rmAutofit/>
          </a:bodyPr>
          <a:lstStyle>
            <a:lvl1pPr marL="609585" lvl="0" indent="-423323" algn="ctr">
              <a:lnSpc>
                <a:spcPct val="100000"/>
              </a:lnSpc>
              <a:spcBef>
                <a:spcPts val="0"/>
              </a:spcBef>
              <a:spcAft>
                <a:spcPts val="0"/>
              </a:spcAft>
              <a:buSzPts val="1400"/>
              <a:buChar char="●"/>
              <a:defRPr/>
            </a:lvl1pPr>
            <a:lvl2pPr marL="1219170" lvl="1" indent="-423323" algn="ctr">
              <a:lnSpc>
                <a:spcPct val="100000"/>
              </a:lnSpc>
              <a:spcBef>
                <a:spcPts val="0"/>
              </a:spcBef>
              <a:spcAft>
                <a:spcPts val="0"/>
              </a:spcAft>
              <a:buSzPts val="1400"/>
              <a:buChar char="○"/>
              <a:defRPr/>
            </a:lvl2pPr>
            <a:lvl3pPr marL="1828754" lvl="2" indent="-423323" algn="ctr">
              <a:lnSpc>
                <a:spcPct val="100000"/>
              </a:lnSpc>
              <a:spcBef>
                <a:spcPts val="0"/>
              </a:spcBef>
              <a:spcAft>
                <a:spcPts val="0"/>
              </a:spcAft>
              <a:buSzPts val="1400"/>
              <a:buChar char="■"/>
              <a:defRPr/>
            </a:lvl3pPr>
            <a:lvl4pPr marL="2438339" lvl="3" indent="-423323" algn="ctr">
              <a:lnSpc>
                <a:spcPct val="100000"/>
              </a:lnSpc>
              <a:spcBef>
                <a:spcPts val="0"/>
              </a:spcBef>
              <a:spcAft>
                <a:spcPts val="0"/>
              </a:spcAft>
              <a:buSzPts val="1400"/>
              <a:buChar char="●"/>
              <a:defRPr/>
            </a:lvl4pPr>
            <a:lvl5pPr marL="3047924" lvl="4" indent="-423323" algn="ctr">
              <a:lnSpc>
                <a:spcPct val="100000"/>
              </a:lnSpc>
              <a:spcBef>
                <a:spcPts val="0"/>
              </a:spcBef>
              <a:spcAft>
                <a:spcPts val="0"/>
              </a:spcAft>
              <a:buSzPts val="1400"/>
              <a:buChar char="○"/>
              <a:defRPr/>
            </a:lvl5pPr>
            <a:lvl6pPr marL="3657509" lvl="5" indent="-423323" algn="ctr">
              <a:lnSpc>
                <a:spcPct val="100000"/>
              </a:lnSpc>
              <a:spcBef>
                <a:spcPts val="0"/>
              </a:spcBef>
              <a:spcAft>
                <a:spcPts val="0"/>
              </a:spcAft>
              <a:buSzPts val="1400"/>
              <a:buChar char="■"/>
              <a:defRPr/>
            </a:lvl6pPr>
            <a:lvl7pPr marL="4267093" lvl="6" indent="-423323" algn="ctr">
              <a:lnSpc>
                <a:spcPct val="100000"/>
              </a:lnSpc>
              <a:spcBef>
                <a:spcPts val="0"/>
              </a:spcBef>
              <a:spcAft>
                <a:spcPts val="0"/>
              </a:spcAft>
              <a:buSzPts val="1400"/>
              <a:buChar char="●"/>
              <a:defRPr/>
            </a:lvl7pPr>
            <a:lvl8pPr marL="4876678" lvl="7" indent="-423323" algn="ctr">
              <a:lnSpc>
                <a:spcPct val="100000"/>
              </a:lnSpc>
              <a:spcBef>
                <a:spcPts val="0"/>
              </a:spcBef>
              <a:spcAft>
                <a:spcPts val="0"/>
              </a:spcAft>
              <a:buSzPts val="1400"/>
              <a:buChar char="○"/>
              <a:defRPr/>
            </a:lvl8pPr>
            <a:lvl9pPr marL="5486263" lvl="8" indent="-423323" algn="ctr">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186335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60C6404-AD6E-4860-8E75-697CA40B95DA}" type="datetimeFigureOut">
              <a:rPr lang="en-US" dirty="0"/>
              <a:t>6/9/2023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6/9/2023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6/9/2023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6/9/2023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6/9/2023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609600" y="548633"/>
            <a:ext cx="10972800" cy="4952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5"/>
          <p:cNvSpPr txBox="1">
            <a:spLocks noGrp="1"/>
          </p:cNvSpPr>
          <p:nvPr>
            <p:ph type="body" idx="1"/>
          </p:nvPr>
        </p:nvSpPr>
        <p:spPr>
          <a:xfrm>
            <a:off x="609600" y="1536633"/>
            <a:ext cx="10972800" cy="4772800"/>
          </a:xfrm>
          <a:prstGeom prst="rect">
            <a:avLst/>
          </a:prstGeom>
          <a:noFill/>
          <a:ln>
            <a:noFill/>
          </a:ln>
        </p:spPr>
        <p:txBody>
          <a:bodyPr spcFirstLastPara="1" wrap="square" lIns="91425" tIns="91425" rIns="91425" bIns="91425" anchor="t" anchorCtr="0">
            <a:normAutofit/>
          </a:bodyPr>
          <a:lstStyle>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329885530"/>
      </p:ext>
    </p:extLst>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diagramData" Target="../diagrams/data2.xml"/><Relationship Id="rId2" Type="http://schemas.openxmlformats.org/officeDocument/2006/relationships/image" Target="../media/image2.png"/><Relationship Id="rId16"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6.svg"/><Relationship Id="rId11" Type="http://schemas.microsoft.com/office/2007/relationships/diagramDrawing" Target="../diagrams/drawing1.xml"/><Relationship Id="rId5" Type="http://schemas.openxmlformats.org/officeDocument/2006/relationships/image" Target="../media/image5.png"/><Relationship Id="rId15" Type="http://schemas.openxmlformats.org/officeDocument/2006/relationships/diagramColors" Target="../diagrams/colors2.xml"/><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 Id="rId1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5" Type="http://schemas.openxmlformats.org/officeDocument/2006/relationships/image" Target="../media/image74.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AFDDF-3FCA-466F-B6BA-564B45F6BFA5}"/>
              </a:ext>
            </a:extLst>
          </p:cNvPr>
          <p:cNvSpPr>
            <a:spLocks noGrp="1"/>
          </p:cNvSpPr>
          <p:nvPr>
            <p:ph type="ctrTitle"/>
          </p:nvPr>
        </p:nvSpPr>
        <p:spPr>
          <a:xfrm>
            <a:off x="1782494" y="1632204"/>
            <a:ext cx="8627012" cy="1746504"/>
          </a:xfrm>
        </p:spPr>
        <p:txBody>
          <a:bodyPr>
            <a:normAutofit/>
          </a:bodyPr>
          <a:lstStyle/>
          <a:p>
            <a:pPr>
              <a:lnSpc>
                <a:spcPct val="150000"/>
              </a:lnSpc>
            </a:pPr>
            <a:r>
              <a:rPr lang="en-US" sz="4400" dirty="0">
                <a:solidFill>
                  <a:schemeClr val="accent3">
                    <a:lumMod val="75000"/>
                  </a:schemeClr>
                </a:solidFill>
              </a:rPr>
              <a:t>Stroke  Prediction</a:t>
            </a:r>
            <a:br>
              <a:rPr lang="en-US" sz="4000" dirty="0"/>
            </a:br>
            <a:r>
              <a:rPr lang="en-US" sz="1800" dirty="0"/>
              <a:t>A Machine Learning approach</a:t>
            </a:r>
            <a:endParaRPr lang="en-US" sz="4000" dirty="0"/>
          </a:p>
        </p:txBody>
      </p:sp>
      <p:sp>
        <p:nvSpPr>
          <p:cNvPr id="3" name="Subtitle 2">
            <a:extLst>
              <a:ext uri="{FF2B5EF4-FFF2-40B4-BE49-F238E27FC236}">
                <a16:creationId xmlns:a16="http://schemas.microsoft.com/office/drawing/2014/main" id="{AFBF49A3-07EE-4850-8D44-36FD57C65EC6}"/>
              </a:ext>
            </a:extLst>
          </p:cNvPr>
          <p:cNvSpPr>
            <a:spLocks noGrp="1"/>
          </p:cNvSpPr>
          <p:nvPr>
            <p:ph type="subTitle" idx="1"/>
          </p:nvPr>
        </p:nvSpPr>
        <p:spPr/>
        <p:txBody>
          <a:bodyPr/>
          <a:lstStyle/>
          <a:p>
            <a:r>
              <a:rPr lang="en-US" dirty="0" err="1"/>
              <a:t>Monirul</a:t>
            </a:r>
            <a:r>
              <a:rPr lang="en-US" dirty="0"/>
              <a:t> Islam Mahmud – 2011839042</a:t>
            </a:r>
          </a:p>
          <a:p>
            <a:r>
              <a:rPr lang="en-US" dirty="0" err="1"/>
              <a:t>Hafeza</a:t>
            </a:r>
            <a:r>
              <a:rPr lang="en-US" dirty="0"/>
              <a:t> </a:t>
            </a:r>
            <a:r>
              <a:rPr lang="en-US" dirty="0" err="1"/>
              <a:t>Akter</a:t>
            </a:r>
            <a:r>
              <a:rPr lang="en-US" dirty="0"/>
              <a:t> - 1922175042</a:t>
            </a:r>
          </a:p>
        </p:txBody>
      </p:sp>
    </p:spTree>
    <p:extLst>
      <p:ext uri="{BB962C8B-B14F-4D97-AF65-F5344CB8AC3E}">
        <p14:creationId xmlns:p14="http://schemas.microsoft.com/office/powerpoint/2010/main" val="330381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4C549-4983-42E6-BD46-217EDD954E99}"/>
              </a:ext>
            </a:extLst>
          </p:cNvPr>
          <p:cNvPicPr>
            <a:picLocks noChangeAspect="1"/>
          </p:cNvPicPr>
          <p:nvPr/>
        </p:nvPicPr>
        <p:blipFill>
          <a:blip r:embed="rId2"/>
          <a:stretch>
            <a:fillRect/>
          </a:stretch>
        </p:blipFill>
        <p:spPr>
          <a:xfrm>
            <a:off x="6240378" y="703849"/>
            <a:ext cx="5630779" cy="4705350"/>
          </a:xfrm>
          <a:prstGeom prst="rect">
            <a:avLst/>
          </a:prstGeom>
        </p:spPr>
      </p:pic>
      <p:pic>
        <p:nvPicPr>
          <p:cNvPr id="3" name="Picture 2">
            <a:extLst>
              <a:ext uri="{FF2B5EF4-FFF2-40B4-BE49-F238E27FC236}">
                <a16:creationId xmlns:a16="http://schemas.microsoft.com/office/drawing/2014/main" id="{9C8CE4DB-06A4-4BB7-AEAE-53460E3EDB4A}"/>
              </a:ext>
            </a:extLst>
          </p:cNvPr>
          <p:cNvPicPr>
            <a:picLocks noChangeAspect="1"/>
          </p:cNvPicPr>
          <p:nvPr/>
        </p:nvPicPr>
        <p:blipFill>
          <a:blip r:embed="rId3"/>
          <a:stretch>
            <a:fillRect/>
          </a:stretch>
        </p:blipFill>
        <p:spPr>
          <a:xfrm>
            <a:off x="320843" y="703849"/>
            <a:ext cx="5630780" cy="1600200"/>
          </a:xfrm>
          <a:prstGeom prst="rect">
            <a:avLst/>
          </a:prstGeom>
        </p:spPr>
      </p:pic>
      <p:grpSp>
        <p:nvGrpSpPr>
          <p:cNvPr id="4" name="Group 3">
            <a:extLst>
              <a:ext uri="{FF2B5EF4-FFF2-40B4-BE49-F238E27FC236}">
                <a16:creationId xmlns:a16="http://schemas.microsoft.com/office/drawing/2014/main" id="{DDC38D65-9CDA-49AE-8C6A-93D481462C08}"/>
              </a:ext>
            </a:extLst>
          </p:cNvPr>
          <p:cNvGrpSpPr/>
          <p:nvPr/>
        </p:nvGrpSpPr>
        <p:grpSpPr>
          <a:xfrm>
            <a:off x="449486" y="2730380"/>
            <a:ext cx="5373493" cy="2678819"/>
            <a:chOff x="12" y="211"/>
            <a:chExt cx="5373493" cy="2678819"/>
          </a:xfrm>
        </p:grpSpPr>
        <p:sp>
          <p:nvSpPr>
            <p:cNvPr id="5" name="Rectangle 4">
              <a:extLst>
                <a:ext uri="{FF2B5EF4-FFF2-40B4-BE49-F238E27FC236}">
                  <a16:creationId xmlns:a16="http://schemas.microsoft.com/office/drawing/2014/main" id="{5F7F0708-6709-4D75-9746-BA59BC588D10}"/>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TextBox 5">
              <a:extLst>
                <a:ext uri="{FF2B5EF4-FFF2-40B4-BE49-F238E27FC236}">
                  <a16:creationId xmlns:a16="http://schemas.microsoft.com/office/drawing/2014/main" id="{705D45FB-2779-4857-82E8-EE8A0F4585B0}"/>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endParaRPr lang="en-US" sz="2400" dirty="0">
                <a:latin typeface="Bahnschrift SemiLight" panose="020B0502040204020203" pitchFamily="34" charset="0"/>
              </a:endParaRPr>
            </a:p>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glucose level is also right-skewed and there is a higher probability of stroke for people with higher glucose levels.</a:t>
              </a:r>
              <a:endParaRPr lang="en-US" sz="2400" kern="1200" dirty="0">
                <a:latin typeface="Bahnschrift SemiLight" panose="020B0502040204020203" pitchFamily="34" charset="0"/>
              </a:endParaRPr>
            </a:p>
          </p:txBody>
        </p:sp>
      </p:grpSp>
      <p:sp>
        <p:nvSpPr>
          <p:cNvPr id="7" name="TextBox 6">
            <a:extLst>
              <a:ext uri="{FF2B5EF4-FFF2-40B4-BE49-F238E27FC236}">
                <a16:creationId xmlns:a16="http://schemas.microsoft.com/office/drawing/2014/main" id="{6A553165-04FA-4D4C-981B-CD8D3DB66487}"/>
              </a:ext>
            </a:extLst>
          </p:cNvPr>
          <p:cNvSpPr txBox="1"/>
          <p:nvPr/>
        </p:nvSpPr>
        <p:spPr>
          <a:xfrm>
            <a:off x="2343162" y="2914390"/>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3950048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293ED8-6B80-4D42-8A5B-71A449FC8AC5}"/>
              </a:ext>
            </a:extLst>
          </p:cNvPr>
          <p:cNvPicPr>
            <a:picLocks noChangeAspect="1"/>
          </p:cNvPicPr>
          <p:nvPr/>
        </p:nvPicPr>
        <p:blipFill>
          <a:blip r:embed="rId2"/>
          <a:stretch>
            <a:fillRect/>
          </a:stretch>
        </p:blipFill>
        <p:spPr>
          <a:xfrm>
            <a:off x="272714" y="1302166"/>
            <a:ext cx="5807243" cy="4638675"/>
          </a:xfrm>
          <a:prstGeom prst="rect">
            <a:avLst/>
          </a:prstGeom>
        </p:spPr>
      </p:pic>
      <p:pic>
        <p:nvPicPr>
          <p:cNvPr id="4" name="Picture 3">
            <a:extLst>
              <a:ext uri="{FF2B5EF4-FFF2-40B4-BE49-F238E27FC236}">
                <a16:creationId xmlns:a16="http://schemas.microsoft.com/office/drawing/2014/main" id="{2E20BFC3-B718-4735-A901-5E807FEB05AF}"/>
              </a:ext>
            </a:extLst>
          </p:cNvPr>
          <p:cNvPicPr>
            <a:picLocks noChangeAspect="1"/>
          </p:cNvPicPr>
          <p:nvPr/>
        </p:nvPicPr>
        <p:blipFill>
          <a:blip r:embed="rId3"/>
          <a:stretch>
            <a:fillRect/>
          </a:stretch>
        </p:blipFill>
        <p:spPr>
          <a:xfrm>
            <a:off x="6221079" y="1302166"/>
            <a:ext cx="5682164" cy="1729791"/>
          </a:xfrm>
          <a:prstGeom prst="rect">
            <a:avLst/>
          </a:prstGeom>
        </p:spPr>
      </p:pic>
      <p:grpSp>
        <p:nvGrpSpPr>
          <p:cNvPr id="5" name="Group 4">
            <a:extLst>
              <a:ext uri="{FF2B5EF4-FFF2-40B4-BE49-F238E27FC236}">
                <a16:creationId xmlns:a16="http://schemas.microsoft.com/office/drawing/2014/main" id="{27A8D423-4843-49C9-A1D5-55C363AB7A43}"/>
              </a:ext>
            </a:extLst>
          </p:cNvPr>
          <p:cNvGrpSpPr/>
          <p:nvPr/>
        </p:nvGrpSpPr>
        <p:grpSpPr>
          <a:xfrm>
            <a:off x="6375414" y="3262022"/>
            <a:ext cx="5373493" cy="2678819"/>
            <a:chOff x="12" y="211"/>
            <a:chExt cx="5373493" cy="2678819"/>
          </a:xfrm>
        </p:grpSpPr>
        <p:sp>
          <p:nvSpPr>
            <p:cNvPr id="6" name="Rectangle 5">
              <a:extLst>
                <a:ext uri="{FF2B5EF4-FFF2-40B4-BE49-F238E27FC236}">
                  <a16:creationId xmlns:a16="http://schemas.microsoft.com/office/drawing/2014/main" id="{997E276D-A8FE-42BC-A5CF-58E1A2A37F66}"/>
                </a:ext>
              </a:extLst>
            </p:cNvPr>
            <p:cNvSpPr/>
            <p:nvPr/>
          </p:nvSpPr>
          <p:spPr>
            <a:xfrm>
              <a:off x="12" y="211"/>
              <a:ext cx="5373493" cy="2678819"/>
            </a:xfrm>
            <a:prstGeom prst="rect">
              <a:avLst/>
            </a:prstGeom>
            <a:solidFill>
              <a:schemeClr val="tx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3879EAE9-145C-4077-8172-771C137E4992}"/>
                </a:ext>
              </a:extLst>
            </p:cNvPr>
            <p:cNvSpPr txBox="1"/>
            <p:nvPr/>
          </p:nvSpPr>
          <p:spPr>
            <a:xfrm>
              <a:off x="12" y="211"/>
              <a:ext cx="5373493" cy="26788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dirty="0">
                  <a:latin typeface="Bahnschrift SemiLight" panose="020B0502040204020203" pitchFamily="34" charset="0"/>
                </a:rPr>
                <a:t>We can see that the distribution of BMI is almost normal and there is a higher probability of stroke for people with higher BMI.</a:t>
              </a:r>
              <a:endParaRPr lang="en-US" sz="2400" kern="1200" dirty="0">
                <a:latin typeface="Bahnschrift SemiLight" panose="020B0502040204020203" pitchFamily="34" charset="0"/>
              </a:endParaRPr>
            </a:p>
          </p:txBody>
        </p:sp>
      </p:grpSp>
      <p:sp>
        <p:nvSpPr>
          <p:cNvPr id="8" name="TextBox 7">
            <a:extLst>
              <a:ext uri="{FF2B5EF4-FFF2-40B4-BE49-F238E27FC236}">
                <a16:creationId xmlns:a16="http://schemas.microsoft.com/office/drawing/2014/main" id="{9B4F6215-D116-4F89-84D0-8DCAD67A7CD8}"/>
              </a:ext>
            </a:extLst>
          </p:cNvPr>
          <p:cNvSpPr txBox="1"/>
          <p:nvPr/>
        </p:nvSpPr>
        <p:spPr>
          <a:xfrm>
            <a:off x="8269090" y="3413051"/>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p>
        </p:txBody>
      </p:sp>
    </p:spTree>
    <p:extLst>
      <p:ext uri="{BB962C8B-B14F-4D97-AF65-F5344CB8AC3E}">
        <p14:creationId xmlns:p14="http://schemas.microsoft.com/office/powerpoint/2010/main" val="233211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489741" y="145200"/>
            <a:ext cx="5212517" cy="461665"/>
          </a:xfrm>
          <a:prstGeom prst="rect">
            <a:avLst/>
          </a:prstGeom>
          <a:noFill/>
        </p:spPr>
        <p:txBody>
          <a:bodyPr wrap="none" rtlCol="0">
            <a:spAutoFit/>
          </a:bodyPr>
          <a:lstStyle/>
          <a:p>
            <a:r>
              <a:rPr lang="en-US" sz="2400" b="1" u="sng" dirty="0">
                <a:solidFill>
                  <a:schemeClr val="accent1">
                    <a:lumMod val="75000"/>
                  </a:schemeClr>
                </a:solidFill>
              </a:rPr>
              <a:t>Bar Chart for Categorical Features</a:t>
            </a:r>
          </a:p>
        </p:txBody>
      </p:sp>
      <p:pic>
        <p:nvPicPr>
          <p:cNvPr id="3" name="Picture 2">
            <a:extLst>
              <a:ext uri="{FF2B5EF4-FFF2-40B4-BE49-F238E27FC236}">
                <a16:creationId xmlns:a16="http://schemas.microsoft.com/office/drawing/2014/main" id="{0420E742-F2C6-44FA-8172-AA1CD76F17D1}"/>
              </a:ext>
            </a:extLst>
          </p:cNvPr>
          <p:cNvPicPr>
            <a:picLocks noChangeAspect="1"/>
          </p:cNvPicPr>
          <p:nvPr/>
        </p:nvPicPr>
        <p:blipFill>
          <a:blip r:embed="rId2"/>
          <a:stretch>
            <a:fillRect/>
          </a:stretch>
        </p:blipFill>
        <p:spPr>
          <a:xfrm>
            <a:off x="491290" y="827421"/>
            <a:ext cx="8925665" cy="1975907"/>
          </a:xfrm>
          <a:prstGeom prst="rect">
            <a:avLst/>
          </a:prstGeom>
        </p:spPr>
      </p:pic>
      <p:pic>
        <p:nvPicPr>
          <p:cNvPr id="4" name="Picture 3">
            <a:extLst>
              <a:ext uri="{FF2B5EF4-FFF2-40B4-BE49-F238E27FC236}">
                <a16:creationId xmlns:a16="http://schemas.microsoft.com/office/drawing/2014/main" id="{EC97A1DC-79B3-4F06-A7B6-7BDEDE7C06C0}"/>
              </a:ext>
            </a:extLst>
          </p:cNvPr>
          <p:cNvPicPr>
            <a:picLocks noChangeAspect="1"/>
          </p:cNvPicPr>
          <p:nvPr/>
        </p:nvPicPr>
        <p:blipFill>
          <a:blip r:embed="rId3"/>
          <a:stretch>
            <a:fillRect/>
          </a:stretch>
        </p:blipFill>
        <p:spPr>
          <a:xfrm>
            <a:off x="491290" y="3023884"/>
            <a:ext cx="4141276" cy="3141658"/>
          </a:xfrm>
          <a:prstGeom prst="rect">
            <a:avLst/>
          </a:prstGeom>
        </p:spPr>
      </p:pic>
      <p:pic>
        <p:nvPicPr>
          <p:cNvPr id="5" name="Picture 4">
            <a:extLst>
              <a:ext uri="{FF2B5EF4-FFF2-40B4-BE49-F238E27FC236}">
                <a16:creationId xmlns:a16="http://schemas.microsoft.com/office/drawing/2014/main" id="{904C2EB6-6952-4134-ACD4-34D1464CFFED}"/>
              </a:ext>
            </a:extLst>
          </p:cNvPr>
          <p:cNvPicPr>
            <a:picLocks noChangeAspect="1"/>
          </p:cNvPicPr>
          <p:nvPr/>
        </p:nvPicPr>
        <p:blipFill>
          <a:blip r:embed="rId4"/>
          <a:stretch>
            <a:fillRect/>
          </a:stretch>
        </p:blipFill>
        <p:spPr>
          <a:xfrm>
            <a:off x="4785561" y="3023884"/>
            <a:ext cx="4062705" cy="3141658"/>
          </a:xfrm>
          <a:prstGeom prst="rect">
            <a:avLst/>
          </a:prstGeom>
        </p:spPr>
      </p:pic>
      <p:grpSp>
        <p:nvGrpSpPr>
          <p:cNvPr id="6" name="Group 5">
            <a:extLst>
              <a:ext uri="{FF2B5EF4-FFF2-40B4-BE49-F238E27FC236}">
                <a16:creationId xmlns:a16="http://schemas.microsoft.com/office/drawing/2014/main" id="{DC65C38B-F0EA-4FE3-A095-37A23D7C85AB}"/>
              </a:ext>
            </a:extLst>
          </p:cNvPr>
          <p:cNvGrpSpPr/>
          <p:nvPr/>
        </p:nvGrpSpPr>
        <p:grpSpPr>
          <a:xfrm>
            <a:off x="9033345" y="3023884"/>
            <a:ext cx="2892314" cy="3141658"/>
            <a:chOff x="12" y="211"/>
            <a:chExt cx="5373493" cy="2678819"/>
          </a:xfrm>
          <a:solidFill>
            <a:schemeClr val="accent2"/>
          </a:solidFill>
        </p:grpSpPr>
        <p:sp>
          <p:nvSpPr>
            <p:cNvPr id="7" name="Rectangle 6">
              <a:extLst>
                <a:ext uri="{FF2B5EF4-FFF2-40B4-BE49-F238E27FC236}">
                  <a16:creationId xmlns:a16="http://schemas.microsoft.com/office/drawing/2014/main" id="{E95E1693-851C-4DDC-8253-21D49C8C2712}"/>
                </a:ext>
              </a:extLst>
            </p:cNvPr>
            <p:cNvSpPr/>
            <p:nvPr/>
          </p:nvSpPr>
          <p:spPr>
            <a:xfrm>
              <a:off x="12" y="211"/>
              <a:ext cx="5373493" cy="2678819"/>
            </a:xfrm>
            <a:prstGeom prst="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8" name="TextBox 7">
              <a:extLst>
                <a:ext uri="{FF2B5EF4-FFF2-40B4-BE49-F238E27FC236}">
                  <a16:creationId xmlns:a16="http://schemas.microsoft.com/office/drawing/2014/main" id="{2AE43294-7703-4697-8AA7-FD989697FE5A}"/>
                </a:ext>
              </a:extLst>
            </p:cNvPr>
            <p:cNvSpPr txBox="1"/>
            <p:nvPr/>
          </p:nvSpPr>
          <p:spPr>
            <a:xfrm>
              <a:off x="12" y="211"/>
              <a:ext cx="5373493" cy="26788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Male has higher chance of Stroke than Female gender.</a:t>
              </a:r>
            </a:p>
          </p:txBody>
        </p:sp>
      </p:grpSp>
      <p:sp>
        <p:nvSpPr>
          <p:cNvPr id="10" name="TextBox 9">
            <a:extLst>
              <a:ext uri="{FF2B5EF4-FFF2-40B4-BE49-F238E27FC236}">
                <a16:creationId xmlns:a16="http://schemas.microsoft.com/office/drawing/2014/main" id="{2621AF03-9CDE-483C-BD7E-A025CE45E1AD}"/>
              </a:ext>
            </a:extLst>
          </p:cNvPr>
          <p:cNvSpPr txBox="1"/>
          <p:nvPr/>
        </p:nvSpPr>
        <p:spPr>
          <a:xfrm>
            <a:off x="9717691"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548755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E479C-2330-4862-9162-21E81130C4AE}"/>
              </a:ext>
            </a:extLst>
          </p:cNvPr>
          <p:cNvPicPr>
            <a:picLocks noChangeAspect="1"/>
          </p:cNvPicPr>
          <p:nvPr/>
        </p:nvPicPr>
        <p:blipFill>
          <a:blip r:embed="rId2"/>
          <a:stretch>
            <a:fillRect/>
          </a:stretch>
        </p:blipFill>
        <p:spPr>
          <a:xfrm>
            <a:off x="445670" y="618446"/>
            <a:ext cx="9163550" cy="2198281"/>
          </a:xfrm>
          <a:prstGeom prst="rect">
            <a:avLst/>
          </a:prstGeom>
        </p:spPr>
      </p:pic>
      <p:pic>
        <p:nvPicPr>
          <p:cNvPr id="4" name="Picture 3">
            <a:extLst>
              <a:ext uri="{FF2B5EF4-FFF2-40B4-BE49-F238E27FC236}">
                <a16:creationId xmlns:a16="http://schemas.microsoft.com/office/drawing/2014/main" id="{BE864F7B-4C36-4373-9AA1-C66C738FA3F8}"/>
              </a:ext>
            </a:extLst>
          </p:cNvPr>
          <p:cNvPicPr>
            <a:picLocks noChangeAspect="1"/>
          </p:cNvPicPr>
          <p:nvPr/>
        </p:nvPicPr>
        <p:blipFill>
          <a:blip r:embed="rId3"/>
          <a:stretch>
            <a:fillRect/>
          </a:stretch>
        </p:blipFill>
        <p:spPr>
          <a:xfrm>
            <a:off x="445670" y="3016429"/>
            <a:ext cx="4138413" cy="3191931"/>
          </a:xfrm>
          <a:prstGeom prst="rect">
            <a:avLst/>
          </a:prstGeom>
        </p:spPr>
      </p:pic>
      <p:pic>
        <p:nvPicPr>
          <p:cNvPr id="5" name="Picture 4">
            <a:extLst>
              <a:ext uri="{FF2B5EF4-FFF2-40B4-BE49-F238E27FC236}">
                <a16:creationId xmlns:a16="http://schemas.microsoft.com/office/drawing/2014/main" id="{4117C458-3435-4951-B862-811CBB4DC494}"/>
              </a:ext>
            </a:extLst>
          </p:cNvPr>
          <p:cNvPicPr>
            <a:picLocks noChangeAspect="1"/>
          </p:cNvPicPr>
          <p:nvPr/>
        </p:nvPicPr>
        <p:blipFill>
          <a:blip r:embed="rId4"/>
          <a:stretch>
            <a:fillRect/>
          </a:stretch>
        </p:blipFill>
        <p:spPr>
          <a:xfrm>
            <a:off x="4715601" y="3016429"/>
            <a:ext cx="4138414" cy="3223125"/>
          </a:xfrm>
          <a:prstGeom prst="rect">
            <a:avLst/>
          </a:prstGeom>
        </p:spPr>
      </p:pic>
      <p:sp>
        <p:nvSpPr>
          <p:cNvPr id="6" name="TextBox 5">
            <a:extLst>
              <a:ext uri="{FF2B5EF4-FFF2-40B4-BE49-F238E27FC236}">
                <a16:creationId xmlns:a16="http://schemas.microsoft.com/office/drawing/2014/main" id="{EAA00155-E3FD-476A-B71E-8A7A6ED1F82A}"/>
              </a:ext>
            </a:extLst>
          </p:cNvPr>
          <p:cNvSpPr txBox="1"/>
          <p:nvPr/>
        </p:nvSpPr>
        <p:spPr>
          <a:xfrm>
            <a:off x="8985533" y="3066702"/>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Hypertense person and person with Heart Disease has higher chances of Stroke.</a:t>
            </a:r>
          </a:p>
        </p:txBody>
      </p:sp>
      <p:sp>
        <p:nvSpPr>
          <p:cNvPr id="7" name="TextBox 6">
            <a:extLst>
              <a:ext uri="{FF2B5EF4-FFF2-40B4-BE49-F238E27FC236}">
                <a16:creationId xmlns:a16="http://schemas.microsoft.com/office/drawing/2014/main" id="{2FFE97A4-9B01-4805-960E-2DF358FD8752}"/>
              </a:ext>
            </a:extLst>
          </p:cNvPr>
          <p:cNvSpPr txBox="1"/>
          <p:nvPr/>
        </p:nvSpPr>
        <p:spPr>
          <a:xfrm>
            <a:off x="9669879" y="342900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2588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695535-B123-4A88-8D59-AF7E51F24BD0}"/>
              </a:ext>
            </a:extLst>
          </p:cNvPr>
          <p:cNvPicPr>
            <a:picLocks noChangeAspect="1"/>
          </p:cNvPicPr>
          <p:nvPr/>
        </p:nvPicPr>
        <p:blipFill>
          <a:blip r:embed="rId2"/>
          <a:stretch>
            <a:fillRect/>
          </a:stretch>
        </p:blipFill>
        <p:spPr>
          <a:xfrm>
            <a:off x="309811" y="293434"/>
            <a:ext cx="3957387" cy="3135565"/>
          </a:xfrm>
          <a:prstGeom prst="rect">
            <a:avLst/>
          </a:prstGeom>
        </p:spPr>
      </p:pic>
      <p:pic>
        <p:nvPicPr>
          <p:cNvPr id="4" name="Picture 3">
            <a:extLst>
              <a:ext uri="{FF2B5EF4-FFF2-40B4-BE49-F238E27FC236}">
                <a16:creationId xmlns:a16="http://schemas.microsoft.com/office/drawing/2014/main" id="{F9484131-C41A-44C4-8161-4DFC617CF43D}"/>
              </a:ext>
            </a:extLst>
          </p:cNvPr>
          <p:cNvPicPr>
            <a:picLocks noChangeAspect="1"/>
          </p:cNvPicPr>
          <p:nvPr/>
        </p:nvPicPr>
        <p:blipFill>
          <a:blip r:embed="rId3"/>
          <a:stretch>
            <a:fillRect/>
          </a:stretch>
        </p:blipFill>
        <p:spPr>
          <a:xfrm>
            <a:off x="4393310" y="293434"/>
            <a:ext cx="3992450" cy="3135565"/>
          </a:xfrm>
          <a:prstGeom prst="rect">
            <a:avLst/>
          </a:prstGeom>
        </p:spPr>
      </p:pic>
      <p:pic>
        <p:nvPicPr>
          <p:cNvPr id="5" name="Picture 4">
            <a:extLst>
              <a:ext uri="{FF2B5EF4-FFF2-40B4-BE49-F238E27FC236}">
                <a16:creationId xmlns:a16="http://schemas.microsoft.com/office/drawing/2014/main" id="{827C0E73-86D7-42EC-A915-01BFE4203A31}"/>
              </a:ext>
            </a:extLst>
          </p:cNvPr>
          <p:cNvPicPr>
            <a:picLocks noChangeAspect="1"/>
          </p:cNvPicPr>
          <p:nvPr/>
        </p:nvPicPr>
        <p:blipFill>
          <a:blip r:embed="rId4"/>
          <a:stretch>
            <a:fillRect/>
          </a:stretch>
        </p:blipFill>
        <p:spPr>
          <a:xfrm>
            <a:off x="309812" y="3573842"/>
            <a:ext cx="3957387" cy="3099006"/>
          </a:xfrm>
          <a:prstGeom prst="rect">
            <a:avLst/>
          </a:prstGeom>
        </p:spPr>
      </p:pic>
      <p:pic>
        <p:nvPicPr>
          <p:cNvPr id="6" name="Picture 5">
            <a:extLst>
              <a:ext uri="{FF2B5EF4-FFF2-40B4-BE49-F238E27FC236}">
                <a16:creationId xmlns:a16="http://schemas.microsoft.com/office/drawing/2014/main" id="{690E107A-EDA8-4E3D-9479-A109630BF89A}"/>
              </a:ext>
            </a:extLst>
          </p:cNvPr>
          <p:cNvPicPr>
            <a:picLocks noChangeAspect="1"/>
          </p:cNvPicPr>
          <p:nvPr/>
        </p:nvPicPr>
        <p:blipFill>
          <a:blip r:embed="rId5"/>
          <a:stretch>
            <a:fillRect/>
          </a:stretch>
        </p:blipFill>
        <p:spPr>
          <a:xfrm>
            <a:off x="4393310" y="3573842"/>
            <a:ext cx="3992450" cy="3099006"/>
          </a:xfrm>
          <a:prstGeom prst="rect">
            <a:avLst/>
          </a:prstGeom>
        </p:spPr>
      </p:pic>
      <p:sp>
        <p:nvSpPr>
          <p:cNvPr id="7" name="TextBox 6">
            <a:extLst>
              <a:ext uri="{FF2B5EF4-FFF2-40B4-BE49-F238E27FC236}">
                <a16:creationId xmlns:a16="http://schemas.microsoft.com/office/drawing/2014/main" id="{9D6A011A-49CF-4224-B49E-D47A21540CC0}"/>
              </a:ext>
            </a:extLst>
          </p:cNvPr>
          <p:cNvSpPr txBox="1"/>
          <p:nvPr/>
        </p:nvSpPr>
        <p:spPr>
          <a:xfrm>
            <a:off x="8841154" y="1719165"/>
            <a:ext cx="2892314"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Work Type 2 (Private) and Work type 3 (Self Employed) have higher chances of having Stroke.</a:t>
            </a:r>
          </a:p>
        </p:txBody>
      </p:sp>
      <p:sp>
        <p:nvSpPr>
          <p:cNvPr id="9" name="TextBox 8">
            <a:extLst>
              <a:ext uri="{FF2B5EF4-FFF2-40B4-BE49-F238E27FC236}">
                <a16:creationId xmlns:a16="http://schemas.microsoft.com/office/drawing/2014/main" id="{FB1B46AF-7AE4-4D54-8E2A-EFD899149E37}"/>
              </a:ext>
            </a:extLst>
          </p:cNvPr>
          <p:cNvSpPr txBox="1"/>
          <p:nvPr/>
        </p:nvSpPr>
        <p:spPr>
          <a:xfrm>
            <a:off x="9525500" y="2068033"/>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2165832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2708B1-889E-407A-8E81-6A47A0863EA2}"/>
              </a:ext>
            </a:extLst>
          </p:cNvPr>
          <p:cNvPicPr>
            <a:picLocks noChangeAspect="1"/>
          </p:cNvPicPr>
          <p:nvPr/>
        </p:nvPicPr>
        <p:blipFill>
          <a:blip r:embed="rId2"/>
          <a:stretch>
            <a:fillRect/>
          </a:stretch>
        </p:blipFill>
        <p:spPr>
          <a:xfrm>
            <a:off x="1677403" y="194326"/>
            <a:ext cx="4113798" cy="3170506"/>
          </a:xfrm>
          <a:prstGeom prst="rect">
            <a:avLst/>
          </a:prstGeom>
        </p:spPr>
      </p:pic>
      <p:pic>
        <p:nvPicPr>
          <p:cNvPr id="4" name="Picture 3">
            <a:extLst>
              <a:ext uri="{FF2B5EF4-FFF2-40B4-BE49-F238E27FC236}">
                <a16:creationId xmlns:a16="http://schemas.microsoft.com/office/drawing/2014/main" id="{3B3184CB-0B5F-494E-ADCD-7D183340DF26}"/>
              </a:ext>
            </a:extLst>
          </p:cNvPr>
          <p:cNvPicPr>
            <a:picLocks noChangeAspect="1"/>
          </p:cNvPicPr>
          <p:nvPr/>
        </p:nvPicPr>
        <p:blipFill>
          <a:blip r:embed="rId3"/>
          <a:stretch>
            <a:fillRect/>
          </a:stretch>
        </p:blipFill>
        <p:spPr>
          <a:xfrm>
            <a:off x="6096000" y="194326"/>
            <a:ext cx="3986864" cy="3170506"/>
          </a:xfrm>
          <a:prstGeom prst="rect">
            <a:avLst/>
          </a:prstGeom>
        </p:spPr>
      </p:pic>
      <p:pic>
        <p:nvPicPr>
          <p:cNvPr id="5" name="Picture 4">
            <a:extLst>
              <a:ext uri="{FF2B5EF4-FFF2-40B4-BE49-F238E27FC236}">
                <a16:creationId xmlns:a16="http://schemas.microsoft.com/office/drawing/2014/main" id="{3A9F6447-DF02-4AB1-AC02-059900F53D03}"/>
              </a:ext>
            </a:extLst>
          </p:cNvPr>
          <p:cNvPicPr>
            <a:picLocks noChangeAspect="1"/>
          </p:cNvPicPr>
          <p:nvPr/>
        </p:nvPicPr>
        <p:blipFill>
          <a:blip r:embed="rId4"/>
          <a:stretch>
            <a:fillRect/>
          </a:stretch>
        </p:blipFill>
        <p:spPr>
          <a:xfrm>
            <a:off x="1677403" y="3429000"/>
            <a:ext cx="4113798" cy="3267419"/>
          </a:xfrm>
          <a:prstGeom prst="rect">
            <a:avLst/>
          </a:prstGeom>
        </p:spPr>
      </p:pic>
      <p:sp>
        <p:nvSpPr>
          <p:cNvPr id="6" name="TextBox 5">
            <a:extLst>
              <a:ext uri="{FF2B5EF4-FFF2-40B4-BE49-F238E27FC236}">
                <a16:creationId xmlns:a16="http://schemas.microsoft.com/office/drawing/2014/main" id="{340963D5-F1B2-4F17-BA2E-A7AB0EA247D3}"/>
              </a:ext>
            </a:extLst>
          </p:cNvPr>
          <p:cNvSpPr txBox="1"/>
          <p:nvPr/>
        </p:nvSpPr>
        <p:spPr>
          <a:xfrm>
            <a:off x="6095999" y="3493169"/>
            <a:ext cx="3986863" cy="3141658"/>
          </a:xfrm>
          <a:prstGeom prst="rect">
            <a:avLst/>
          </a:prstGeom>
          <a:solidFill>
            <a:schemeClr val="accent2"/>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kern="1200" dirty="0">
                <a:latin typeface="Bahnschrift SemiLight" panose="020B0502040204020203" pitchFamily="34" charset="0"/>
              </a:rPr>
              <a:t>We can see, </a:t>
            </a:r>
            <a:r>
              <a:rPr lang="en-US" sz="2000" dirty="0">
                <a:latin typeface="Bahnschrift SemiLight" panose="020B0502040204020203" pitchFamily="34" charset="0"/>
              </a:rPr>
              <a:t>people with </a:t>
            </a:r>
            <a:r>
              <a:rPr lang="en-US" sz="2000" kern="1200" dirty="0">
                <a:latin typeface="Bahnschrift SemiLight" panose="020B0502040204020203" pitchFamily="34" charset="0"/>
              </a:rPr>
              <a:t>Smoking Status 1 (Formerly Smokes) and Smoking Status 3 (Smokes) have higher chances of stroke.</a:t>
            </a:r>
          </a:p>
        </p:txBody>
      </p:sp>
      <p:sp>
        <p:nvSpPr>
          <p:cNvPr id="7" name="TextBox 6">
            <a:extLst>
              <a:ext uri="{FF2B5EF4-FFF2-40B4-BE49-F238E27FC236}">
                <a16:creationId xmlns:a16="http://schemas.microsoft.com/office/drawing/2014/main" id="{962070A9-E1A0-4B01-AB6A-21FBF6D70911}"/>
              </a:ext>
            </a:extLst>
          </p:cNvPr>
          <p:cNvSpPr txBox="1"/>
          <p:nvPr/>
        </p:nvSpPr>
        <p:spPr>
          <a:xfrm>
            <a:off x="7327619" y="3928730"/>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3634977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604531" y="257494"/>
            <a:ext cx="6707285"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Box Plot for Categorical vs Numerical Features</a:t>
            </a:r>
          </a:p>
        </p:txBody>
      </p:sp>
      <p:pic>
        <p:nvPicPr>
          <p:cNvPr id="3" name="Picture 2">
            <a:extLst>
              <a:ext uri="{FF2B5EF4-FFF2-40B4-BE49-F238E27FC236}">
                <a16:creationId xmlns:a16="http://schemas.microsoft.com/office/drawing/2014/main" id="{132AA04B-9289-4655-9368-56596E5F2E01}"/>
              </a:ext>
            </a:extLst>
          </p:cNvPr>
          <p:cNvPicPr>
            <a:picLocks noChangeAspect="1"/>
          </p:cNvPicPr>
          <p:nvPr/>
        </p:nvPicPr>
        <p:blipFill>
          <a:blip r:embed="rId2"/>
          <a:stretch>
            <a:fillRect/>
          </a:stretch>
        </p:blipFill>
        <p:spPr>
          <a:xfrm>
            <a:off x="295275" y="1254041"/>
            <a:ext cx="5800725" cy="4938212"/>
          </a:xfrm>
          <a:prstGeom prst="rect">
            <a:avLst/>
          </a:prstGeom>
        </p:spPr>
      </p:pic>
      <p:pic>
        <p:nvPicPr>
          <p:cNvPr id="4" name="Picture 3">
            <a:extLst>
              <a:ext uri="{FF2B5EF4-FFF2-40B4-BE49-F238E27FC236}">
                <a16:creationId xmlns:a16="http://schemas.microsoft.com/office/drawing/2014/main" id="{59A454C8-C139-46B0-8EDB-107204A4B9FC}"/>
              </a:ext>
            </a:extLst>
          </p:cNvPr>
          <p:cNvPicPr>
            <a:picLocks noChangeAspect="1"/>
          </p:cNvPicPr>
          <p:nvPr/>
        </p:nvPicPr>
        <p:blipFill>
          <a:blip r:embed="rId3"/>
          <a:stretch>
            <a:fillRect/>
          </a:stretch>
        </p:blipFill>
        <p:spPr>
          <a:xfrm>
            <a:off x="6276976" y="1218493"/>
            <a:ext cx="5619750" cy="1428453"/>
          </a:xfrm>
          <a:prstGeom prst="rect">
            <a:avLst/>
          </a:prstGeom>
        </p:spPr>
      </p:pic>
      <p:sp>
        <p:nvSpPr>
          <p:cNvPr id="5" name="TextBox 4">
            <a:extLst>
              <a:ext uri="{FF2B5EF4-FFF2-40B4-BE49-F238E27FC236}">
                <a16:creationId xmlns:a16="http://schemas.microsoft.com/office/drawing/2014/main" id="{54ECCBEA-D514-4898-9F04-8064268FB737}"/>
              </a:ext>
            </a:extLst>
          </p:cNvPr>
          <p:cNvSpPr txBox="1"/>
          <p:nvPr/>
        </p:nvSpPr>
        <p:spPr>
          <a:xfrm>
            <a:off x="6276976" y="2787316"/>
            <a:ext cx="4695824"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endParaRPr lang="en-US" sz="2000" dirty="0">
              <a:latin typeface="Bahnschrift SemiLight" panose="020B0502040204020203" pitchFamily="34" charset="0"/>
            </a:endParaRPr>
          </a:p>
          <a:p>
            <a:pPr lvl="0" algn="just" defTabSz="1066800">
              <a:lnSpc>
                <a:spcPct val="90000"/>
              </a:lnSpc>
              <a:spcBef>
                <a:spcPct val="0"/>
              </a:spcBef>
              <a:spcAft>
                <a:spcPct val="35000"/>
              </a:spcAft>
            </a:pPr>
            <a:r>
              <a:rPr lang="en-US" dirty="0">
                <a:latin typeface="Bahnschrift SemiLight" panose="020B0502040204020203" pitchFamily="34" charset="0"/>
              </a:rPr>
              <a:t>This graph presents boxplots of age for each stroke category (having a stroke or not). The boxes represent the interquartile range (IQR) of age values, and the whiskers extend to the minimum and maximum values. The boxplots are further divided by gender using different colors.</a:t>
            </a:r>
            <a:endParaRPr lang="en-US"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982E66FB-641F-4EA6-A3B4-D09917303EB8}"/>
              </a:ext>
            </a:extLst>
          </p:cNvPr>
          <p:cNvSpPr txBox="1"/>
          <p:nvPr/>
        </p:nvSpPr>
        <p:spPr>
          <a:xfrm>
            <a:off x="7508596" y="2961614"/>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013418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80C31D-9E57-40EA-B0A3-33AEF80D124D}"/>
              </a:ext>
            </a:extLst>
          </p:cNvPr>
          <p:cNvPicPr>
            <a:picLocks noChangeAspect="1"/>
          </p:cNvPicPr>
          <p:nvPr/>
        </p:nvPicPr>
        <p:blipFill>
          <a:blip r:embed="rId2"/>
          <a:stretch>
            <a:fillRect/>
          </a:stretch>
        </p:blipFill>
        <p:spPr>
          <a:xfrm>
            <a:off x="304299" y="995613"/>
            <a:ext cx="6080458" cy="4762500"/>
          </a:xfrm>
          <a:prstGeom prst="rect">
            <a:avLst/>
          </a:prstGeom>
        </p:spPr>
      </p:pic>
      <p:pic>
        <p:nvPicPr>
          <p:cNvPr id="4" name="Picture 3">
            <a:extLst>
              <a:ext uri="{FF2B5EF4-FFF2-40B4-BE49-F238E27FC236}">
                <a16:creationId xmlns:a16="http://schemas.microsoft.com/office/drawing/2014/main" id="{B6131CF5-C912-4991-9D41-2093F2786DF5}"/>
              </a:ext>
            </a:extLst>
          </p:cNvPr>
          <p:cNvPicPr>
            <a:picLocks noChangeAspect="1"/>
          </p:cNvPicPr>
          <p:nvPr/>
        </p:nvPicPr>
        <p:blipFill>
          <a:blip r:embed="rId3"/>
          <a:stretch>
            <a:fillRect/>
          </a:stretch>
        </p:blipFill>
        <p:spPr>
          <a:xfrm>
            <a:off x="6779491" y="4523873"/>
            <a:ext cx="5179094" cy="1234240"/>
          </a:xfrm>
          <a:prstGeom prst="rect">
            <a:avLst/>
          </a:prstGeom>
        </p:spPr>
      </p:pic>
      <p:sp>
        <p:nvSpPr>
          <p:cNvPr id="5" name="TextBox 4">
            <a:extLst>
              <a:ext uri="{FF2B5EF4-FFF2-40B4-BE49-F238E27FC236}">
                <a16:creationId xmlns:a16="http://schemas.microsoft.com/office/drawing/2014/main" id="{998FB63D-B16B-4218-B427-6A0A020818FA}"/>
              </a:ext>
            </a:extLst>
          </p:cNvPr>
          <p:cNvSpPr txBox="1"/>
          <p:nvPr/>
        </p:nvSpPr>
        <p:spPr>
          <a:xfrm>
            <a:off x="6779491" y="1171781"/>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This graph displays boxplots of BMI (Body Mass Index) for each stroke category. Similar to the previous graph, the boxplots are divided by gender.</a:t>
            </a:r>
            <a:endParaRPr lang="en-US" sz="2000" kern="1200" dirty="0">
              <a:latin typeface="Bahnschrift SemiLight" panose="020B0502040204020203" pitchFamily="34" charset="0"/>
            </a:endParaRPr>
          </a:p>
        </p:txBody>
      </p:sp>
      <p:sp>
        <p:nvSpPr>
          <p:cNvPr id="6" name="TextBox 5">
            <a:extLst>
              <a:ext uri="{FF2B5EF4-FFF2-40B4-BE49-F238E27FC236}">
                <a16:creationId xmlns:a16="http://schemas.microsoft.com/office/drawing/2014/main" id="{5C023D49-5167-43E4-8806-38FE53CBC54B}"/>
              </a:ext>
            </a:extLst>
          </p:cNvPr>
          <p:cNvSpPr txBox="1"/>
          <p:nvPr/>
        </p:nvSpPr>
        <p:spPr>
          <a:xfrm>
            <a:off x="8011111" y="1388621"/>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419135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BC167E-CC35-432B-ADF5-3D54F1A89F6A}"/>
              </a:ext>
            </a:extLst>
          </p:cNvPr>
          <p:cNvPicPr>
            <a:picLocks noChangeAspect="1"/>
          </p:cNvPicPr>
          <p:nvPr/>
        </p:nvPicPr>
        <p:blipFill>
          <a:blip r:embed="rId2"/>
          <a:stretch>
            <a:fillRect/>
          </a:stretch>
        </p:blipFill>
        <p:spPr>
          <a:xfrm>
            <a:off x="366031" y="459012"/>
            <a:ext cx="3455133" cy="2761067"/>
          </a:xfrm>
          <a:prstGeom prst="rect">
            <a:avLst/>
          </a:prstGeom>
        </p:spPr>
      </p:pic>
      <p:pic>
        <p:nvPicPr>
          <p:cNvPr id="7" name="Picture 6">
            <a:extLst>
              <a:ext uri="{FF2B5EF4-FFF2-40B4-BE49-F238E27FC236}">
                <a16:creationId xmlns:a16="http://schemas.microsoft.com/office/drawing/2014/main" id="{613965D8-89E4-4793-B54B-95BC2D080864}"/>
              </a:ext>
            </a:extLst>
          </p:cNvPr>
          <p:cNvPicPr>
            <a:picLocks noChangeAspect="1"/>
          </p:cNvPicPr>
          <p:nvPr/>
        </p:nvPicPr>
        <p:blipFill>
          <a:blip r:embed="rId3"/>
          <a:stretch>
            <a:fillRect/>
          </a:stretch>
        </p:blipFill>
        <p:spPr>
          <a:xfrm>
            <a:off x="4276100" y="431885"/>
            <a:ext cx="3671952" cy="2755297"/>
          </a:xfrm>
          <a:prstGeom prst="rect">
            <a:avLst/>
          </a:prstGeom>
        </p:spPr>
      </p:pic>
      <p:pic>
        <p:nvPicPr>
          <p:cNvPr id="8" name="Picture 7">
            <a:extLst>
              <a:ext uri="{FF2B5EF4-FFF2-40B4-BE49-F238E27FC236}">
                <a16:creationId xmlns:a16="http://schemas.microsoft.com/office/drawing/2014/main" id="{2B30CB01-845D-407F-8DAB-C8EF09039BAE}"/>
              </a:ext>
            </a:extLst>
          </p:cNvPr>
          <p:cNvPicPr>
            <a:picLocks noChangeAspect="1"/>
          </p:cNvPicPr>
          <p:nvPr/>
        </p:nvPicPr>
        <p:blipFill>
          <a:blip r:embed="rId4"/>
          <a:stretch>
            <a:fillRect/>
          </a:stretch>
        </p:blipFill>
        <p:spPr>
          <a:xfrm>
            <a:off x="8402988" y="453243"/>
            <a:ext cx="3455134" cy="2712583"/>
          </a:xfrm>
          <a:prstGeom prst="rect">
            <a:avLst/>
          </a:prstGeom>
        </p:spPr>
      </p:pic>
      <p:pic>
        <p:nvPicPr>
          <p:cNvPr id="9" name="Picture 8">
            <a:extLst>
              <a:ext uri="{FF2B5EF4-FFF2-40B4-BE49-F238E27FC236}">
                <a16:creationId xmlns:a16="http://schemas.microsoft.com/office/drawing/2014/main" id="{F0623C8E-DDAB-46ED-8B0F-5B80414A19AD}"/>
              </a:ext>
            </a:extLst>
          </p:cNvPr>
          <p:cNvPicPr>
            <a:picLocks noChangeAspect="1"/>
          </p:cNvPicPr>
          <p:nvPr/>
        </p:nvPicPr>
        <p:blipFill>
          <a:blip r:embed="rId5"/>
          <a:stretch>
            <a:fillRect/>
          </a:stretch>
        </p:blipFill>
        <p:spPr>
          <a:xfrm>
            <a:off x="366031" y="3429000"/>
            <a:ext cx="3455133" cy="2748750"/>
          </a:xfrm>
          <a:prstGeom prst="rect">
            <a:avLst/>
          </a:prstGeom>
        </p:spPr>
      </p:pic>
      <p:pic>
        <p:nvPicPr>
          <p:cNvPr id="10" name="Picture 9">
            <a:extLst>
              <a:ext uri="{FF2B5EF4-FFF2-40B4-BE49-F238E27FC236}">
                <a16:creationId xmlns:a16="http://schemas.microsoft.com/office/drawing/2014/main" id="{C8F01F29-C8F3-4DC8-914E-CAE585D03E8C}"/>
              </a:ext>
            </a:extLst>
          </p:cNvPr>
          <p:cNvPicPr>
            <a:picLocks noChangeAspect="1"/>
          </p:cNvPicPr>
          <p:nvPr/>
        </p:nvPicPr>
        <p:blipFill>
          <a:blip r:embed="rId6"/>
          <a:stretch>
            <a:fillRect/>
          </a:stretch>
        </p:blipFill>
        <p:spPr>
          <a:xfrm>
            <a:off x="4276100" y="3428999"/>
            <a:ext cx="3671952" cy="2748749"/>
          </a:xfrm>
          <a:prstGeom prst="rect">
            <a:avLst/>
          </a:prstGeom>
        </p:spPr>
      </p:pic>
      <p:pic>
        <p:nvPicPr>
          <p:cNvPr id="11" name="Picture 10">
            <a:extLst>
              <a:ext uri="{FF2B5EF4-FFF2-40B4-BE49-F238E27FC236}">
                <a16:creationId xmlns:a16="http://schemas.microsoft.com/office/drawing/2014/main" id="{D70EE070-F920-43F7-A760-BF3DAD6B6DD2}"/>
              </a:ext>
            </a:extLst>
          </p:cNvPr>
          <p:cNvPicPr>
            <a:picLocks noChangeAspect="1"/>
          </p:cNvPicPr>
          <p:nvPr/>
        </p:nvPicPr>
        <p:blipFill>
          <a:blip r:embed="rId7"/>
          <a:stretch>
            <a:fillRect/>
          </a:stretch>
        </p:blipFill>
        <p:spPr>
          <a:xfrm>
            <a:off x="8402988" y="3428999"/>
            <a:ext cx="3539273" cy="2840801"/>
          </a:xfrm>
          <a:prstGeom prst="rect">
            <a:avLst/>
          </a:prstGeom>
        </p:spPr>
      </p:pic>
    </p:spTree>
    <p:extLst>
      <p:ext uri="{BB962C8B-B14F-4D97-AF65-F5344CB8AC3E}">
        <p14:creationId xmlns:p14="http://schemas.microsoft.com/office/powerpoint/2010/main" val="68162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2747166" y="181880"/>
            <a:ext cx="669766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Pair Plot for Numerical vs Numerical Features</a:t>
            </a:r>
          </a:p>
        </p:txBody>
      </p:sp>
      <p:pic>
        <p:nvPicPr>
          <p:cNvPr id="3" name="Picture 2">
            <a:extLst>
              <a:ext uri="{FF2B5EF4-FFF2-40B4-BE49-F238E27FC236}">
                <a16:creationId xmlns:a16="http://schemas.microsoft.com/office/drawing/2014/main" id="{1730033B-1DF2-4605-999E-F7383B84717E}"/>
              </a:ext>
            </a:extLst>
          </p:cNvPr>
          <p:cNvPicPr>
            <a:picLocks noChangeAspect="1"/>
          </p:cNvPicPr>
          <p:nvPr/>
        </p:nvPicPr>
        <p:blipFill>
          <a:blip r:embed="rId2"/>
          <a:stretch>
            <a:fillRect/>
          </a:stretch>
        </p:blipFill>
        <p:spPr>
          <a:xfrm>
            <a:off x="340423" y="850231"/>
            <a:ext cx="7456040" cy="5857973"/>
          </a:xfrm>
          <a:prstGeom prst="rect">
            <a:avLst/>
          </a:prstGeom>
        </p:spPr>
      </p:pic>
      <p:sp>
        <p:nvSpPr>
          <p:cNvPr id="4" name="TextBox 3">
            <a:extLst>
              <a:ext uri="{FF2B5EF4-FFF2-40B4-BE49-F238E27FC236}">
                <a16:creationId xmlns:a16="http://schemas.microsoft.com/office/drawing/2014/main" id="{89C52920-0E0A-4E82-82F8-9FD22A83F54A}"/>
              </a:ext>
            </a:extLst>
          </p:cNvPr>
          <p:cNvSpPr txBox="1"/>
          <p:nvPr/>
        </p:nvSpPr>
        <p:spPr>
          <a:xfrm>
            <a:off x="8023558" y="1598843"/>
            <a:ext cx="3986863" cy="3660313"/>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dirty="0">
                <a:latin typeface="Bahnschrift SemiLight" panose="020B0502040204020203" pitchFamily="34" charset="0"/>
              </a:rPr>
              <a:t>This graph is a pair plot that shows the relationships between numerical features: age, average glucose level, and BMI. Each scatter plot represents the relationship between two features, with the points colored by stroke category. The diagonal axes show histograms for each feature, stacked according to the stroke category.</a:t>
            </a:r>
            <a:endParaRPr lang="en-US" kern="1200" dirty="0">
              <a:latin typeface="Bahnschrift SemiLight" panose="020B0502040204020203" pitchFamily="34" charset="0"/>
            </a:endParaRPr>
          </a:p>
        </p:txBody>
      </p:sp>
      <p:sp>
        <p:nvSpPr>
          <p:cNvPr id="5" name="TextBox 4">
            <a:extLst>
              <a:ext uri="{FF2B5EF4-FFF2-40B4-BE49-F238E27FC236}">
                <a16:creationId xmlns:a16="http://schemas.microsoft.com/office/drawing/2014/main" id="{B5437D81-8FD3-435B-9AEB-47A59768B1F5}"/>
              </a:ext>
            </a:extLst>
          </p:cNvPr>
          <p:cNvSpPr txBox="1"/>
          <p:nvPr/>
        </p:nvSpPr>
        <p:spPr>
          <a:xfrm>
            <a:off x="9255178" y="1706525"/>
            <a:ext cx="1523622" cy="369332"/>
          </a:xfrm>
          <a:prstGeom prst="rect">
            <a:avLst/>
          </a:prstGeom>
          <a:noFill/>
        </p:spPr>
        <p:txBody>
          <a:bodyPr wrap="none" rtlCol="0">
            <a:spAutoFit/>
          </a:bodyPr>
          <a:lstStyle/>
          <a:p>
            <a:r>
              <a:rPr lang="en-US" b="1" u="sng" dirty="0">
                <a:solidFill>
                  <a:schemeClr val="tx2"/>
                </a:solidFill>
              </a:rPr>
              <a:t>Observation</a:t>
            </a:r>
          </a:p>
        </p:txBody>
      </p:sp>
    </p:spTree>
    <p:extLst>
      <p:ext uri="{BB962C8B-B14F-4D97-AF65-F5344CB8AC3E}">
        <p14:creationId xmlns:p14="http://schemas.microsoft.com/office/powerpoint/2010/main" val="11460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2533D7-811F-4C26-9021-1FD37471889F}"/>
              </a:ext>
            </a:extLst>
          </p:cNvPr>
          <p:cNvSpPr/>
          <p:nvPr/>
        </p:nvSpPr>
        <p:spPr>
          <a:xfrm>
            <a:off x="2560320" y="1251065"/>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(Public Dataset)</a:t>
            </a:r>
          </a:p>
          <a:p>
            <a:pPr algn="ctr"/>
            <a:r>
              <a:rPr lang="en-US" dirty="0"/>
              <a:t>5780 unique data.</a:t>
            </a:r>
          </a:p>
          <a:p>
            <a:pPr algn="ctr"/>
            <a:r>
              <a:rPr lang="en-US" dirty="0"/>
              <a:t>Combination of Kaggle &amp; UCI</a:t>
            </a:r>
          </a:p>
        </p:txBody>
      </p:sp>
      <p:sp>
        <p:nvSpPr>
          <p:cNvPr id="3" name="Rectangle 2">
            <a:extLst>
              <a:ext uri="{FF2B5EF4-FFF2-40B4-BE49-F238E27FC236}">
                <a16:creationId xmlns:a16="http://schemas.microsoft.com/office/drawing/2014/main" id="{0D737DCF-24BA-46A4-935F-745FBA8BDBB0}"/>
              </a:ext>
            </a:extLst>
          </p:cNvPr>
          <p:cNvSpPr/>
          <p:nvPr/>
        </p:nvSpPr>
        <p:spPr>
          <a:xfrm>
            <a:off x="6572597" y="1251064"/>
            <a:ext cx="3059083" cy="21779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1">
                    <a:lumMod val="60000"/>
                    <a:lumOff val="40000"/>
                  </a:schemeClr>
                </a:solidFill>
              </a:rPr>
              <a:t>(Private Dataset)</a:t>
            </a:r>
          </a:p>
          <a:p>
            <a:pPr algn="ctr"/>
            <a:r>
              <a:rPr lang="en-US" dirty="0"/>
              <a:t>114 unique data. </a:t>
            </a:r>
          </a:p>
          <a:p>
            <a:pPr algn="ctr"/>
            <a:r>
              <a:rPr lang="en-US" dirty="0"/>
              <a:t>Collected from Hospital.</a:t>
            </a:r>
          </a:p>
          <a:p>
            <a:pPr algn="ctr"/>
            <a:r>
              <a:rPr lang="en-US" dirty="0"/>
              <a:t>100 more yet to receive.</a:t>
            </a:r>
          </a:p>
        </p:txBody>
      </p:sp>
      <p:sp>
        <p:nvSpPr>
          <p:cNvPr id="5" name="TextBox 4">
            <a:extLst>
              <a:ext uri="{FF2B5EF4-FFF2-40B4-BE49-F238E27FC236}">
                <a16:creationId xmlns:a16="http://schemas.microsoft.com/office/drawing/2014/main" id="{60583E02-1D9D-4104-A419-C4EFF023FA22}"/>
              </a:ext>
            </a:extLst>
          </p:cNvPr>
          <p:cNvSpPr txBox="1"/>
          <p:nvPr/>
        </p:nvSpPr>
        <p:spPr>
          <a:xfrm>
            <a:off x="4972295" y="257494"/>
            <a:ext cx="2119491" cy="523220"/>
          </a:xfrm>
          <a:prstGeom prst="rect">
            <a:avLst/>
          </a:prstGeom>
          <a:noFill/>
        </p:spPr>
        <p:txBody>
          <a:bodyPr wrap="none" rtlCol="0">
            <a:spAutoFit/>
          </a:bodyPr>
          <a:lstStyle/>
          <a:p>
            <a:r>
              <a:rPr lang="en-US" sz="2800" b="1" u="sng" dirty="0">
                <a:solidFill>
                  <a:schemeClr val="accent1">
                    <a:lumMod val="75000"/>
                  </a:schemeClr>
                </a:solidFill>
                <a:latin typeface="Bahnschrift SemiLight" panose="020B0502040204020203" pitchFamily="34" charset="0"/>
              </a:rPr>
              <a:t>Dataset Info</a:t>
            </a:r>
          </a:p>
        </p:txBody>
      </p:sp>
      <p:pic>
        <p:nvPicPr>
          <p:cNvPr id="6" name="Picture 5">
            <a:extLst>
              <a:ext uri="{FF2B5EF4-FFF2-40B4-BE49-F238E27FC236}">
                <a16:creationId xmlns:a16="http://schemas.microsoft.com/office/drawing/2014/main" id="{DB6B0196-D4AC-47C6-A068-606A8B65B59B}"/>
              </a:ext>
            </a:extLst>
          </p:cNvPr>
          <p:cNvPicPr>
            <a:picLocks noChangeAspect="1"/>
          </p:cNvPicPr>
          <p:nvPr/>
        </p:nvPicPr>
        <p:blipFill>
          <a:blip r:embed="rId2"/>
          <a:stretch>
            <a:fillRect/>
          </a:stretch>
        </p:blipFill>
        <p:spPr>
          <a:xfrm>
            <a:off x="1124426" y="3758712"/>
            <a:ext cx="9943148" cy="2608837"/>
          </a:xfrm>
          <a:prstGeom prst="rect">
            <a:avLst/>
          </a:prstGeom>
        </p:spPr>
      </p:pic>
    </p:spTree>
    <p:extLst>
      <p:ext uri="{BB962C8B-B14F-4D97-AF65-F5344CB8AC3E}">
        <p14:creationId xmlns:p14="http://schemas.microsoft.com/office/powerpoint/2010/main" val="8482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379551" y="81964"/>
            <a:ext cx="5432898"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Balancing technique (SMO</a:t>
            </a:r>
            <a:r>
              <a:rPr lang="en-US" sz="2000" u="sng" dirty="0">
                <a:solidFill>
                  <a:schemeClr val="accent1">
                    <a:lumMod val="75000"/>
                  </a:schemeClr>
                </a:solidFill>
                <a:latin typeface="Bahnschrift SemiLight" panose="020B0502040204020203" pitchFamily="34" charset="0"/>
              </a:rPr>
              <a:t>T</a:t>
            </a:r>
            <a:r>
              <a:rPr lang="en-US" sz="2000" b="1" u="sng" dirty="0">
                <a:solidFill>
                  <a:schemeClr val="accent1">
                    <a:lumMod val="75000"/>
                  </a:schemeClr>
                </a:solidFill>
                <a:latin typeface="Bahnschrift SemiLight" panose="020B0502040204020203" pitchFamily="34" charset="0"/>
              </a:rPr>
              <a:t>E &amp; Oversampling)</a:t>
            </a:r>
          </a:p>
        </p:txBody>
      </p:sp>
      <p:pic>
        <p:nvPicPr>
          <p:cNvPr id="5" name="Graphic 4" descr="Chevron arrows">
            <a:extLst>
              <a:ext uri="{FF2B5EF4-FFF2-40B4-BE49-F238E27FC236}">
                <a16:creationId xmlns:a16="http://schemas.microsoft.com/office/drawing/2014/main" id="{97D5E27C-6839-46E4-98B5-9073F4C5CE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58707" y="3128352"/>
            <a:ext cx="601294" cy="601294"/>
          </a:xfrm>
          <a:prstGeom prst="rect">
            <a:avLst/>
          </a:prstGeom>
        </p:spPr>
      </p:pic>
      <p:pic>
        <p:nvPicPr>
          <p:cNvPr id="6" name="Picture 5">
            <a:extLst>
              <a:ext uri="{FF2B5EF4-FFF2-40B4-BE49-F238E27FC236}">
                <a16:creationId xmlns:a16="http://schemas.microsoft.com/office/drawing/2014/main" id="{2878E9EF-6C19-4AE8-AE56-C4FDD0AEB667}"/>
              </a:ext>
            </a:extLst>
          </p:cNvPr>
          <p:cNvPicPr>
            <a:picLocks noChangeAspect="1"/>
          </p:cNvPicPr>
          <p:nvPr/>
        </p:nvPicPr>
        <p:blipFill rotWithShape="1">
          <a:blip r:embed="rId4"/>
          <a:srcRect r="9277"/>
          <a:stretch/>
        </p:blipFill>
        <p:spPr>
          <a:xfrm>
            <a:off x="578358" y="599709"/>
            <a:ext cx="6398063" cy="5923921"/>
          </a:xfrm>
          <a:prstGeom prst="rect">
            <a:avLst/>
          </a:prstGeom>
        </p:spPr>
      </p:pic>
      <p:pic>
        <p:nvPicPr>
          <p:cNvPr id="7" name="Picture 6">
            <a:extLst>
              <a:ext uri="{FF2B5EF4-FFF2-40B4-BE49-F238E27FC236}">
                <a16:creationId xmlns:a16="http://schemas.microsoft.com/office/drawing/2014/main" id="{A898A3E7-A205-424C-9065-7EC2820F1B96}"/>
              </a:ext>
            </a:extLst>
          </p:cNvPr>
          <p:cNvPicPr>
            <a:picLocks noChangeAspect="1"/>
          </p:cNvPicPr>
          <p:nvPr/>
        </p:nvPicPr>
        <p:blipFill>
          <a:blip r:embed="rId5"/>
          <a:stretch>
            <a:fillRect/>
          </a:stretch>
        </p:blipFill>
        <p:spPr>
          <a:xfrm>
            <a:off x="8142287" y="1065527"/>
            <a:ext cx="3567718" cy="4726945"/>
          </a:xfrm>
          <a:prstGeom prst="rect">
            <a:avLst/>
          </a:prstGeom>
        </p:spPr>
      </p:pic>
    </p:spTree>
    <p:extLst>
      <p:ext uri="{BB962C8B-B14F-4D97-AF65-F5344CB8AC3E}">
        <p14:creationId xmlns:p14="http://schemas.microsoft.com/office/powerpoint/2010/main" val="1889966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69E137-3632-4813-BA40-44EC4CA62833}"/>
              </a:ext>
            </a:extLst>
          </p:cNvPr>
          <p:cNvSpPr txBox="1"/>
          <p:nvPr/>
        </p:nvSpPr>
        <p:spPr>
          <a:xfrm>
            <a:off x="3542256" y="190287"/>
            <a:ext cx="5107488"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Count plot Before &amp; After Balancing</a:t>
            </a:r>
          </a:p>
        </p:txBody>
      </p:sp>
      <p:pic>
        <p:nvPicPr>
          <p:cNvPr id="3" name="Picture 2">
            <a:extLst>
              <a:ext uri="{FF2B5EF4-FFF2-40B4-BE49-F238E27FC236}">
                <a16:creationId xmlns:a16="http://schemas.microsoft.com/office/drawing/2014/main" id="{34D6A678-274A-4876-B474-E7419A97B484}"/>
              </a:ext>
            </a:extLst>
          </p:cNvPr>
          <p:cNvPicPr>
            <a:picLocks noChangeAspect="1"/>
          </p:cNvPicPr>
          <p:nvPr/>
        </p:nvPicPr>
        <p:blipFill>
          <a:blip r:embed="rId2"/>
          <a:stretch>
            <a:fillRect/>
          </a:stretch>
        </p:blipFill>
        <p:spPr>
          <a:xfrm>
            <a:off x="6548815" y="1839910"/>
            <a:ext cx="5040602" cy="3746502"/>
          </a:xfrm>
          <a:prstGeom prst="rect">
            <a:avLst/>
          </a:prstGeom>
        </p:spPr>
      </p:pic>
      <p:pic>
        <p:nvPicPr>
          <p:cNvPr id="4" name="Picture 3">
            <a:extLst>
              <a:ext uri="{FF2B5EF4-FFF2-40B4-BE49-F238E27FC236}">
                <a16:creationId xmlns:a16="http://schemas.microsoft.com/office/drawing/2014/main" id="{22CAFF0D-A9D3-4986-85E1-E8F1E01632C4}"/>
              </a:ext>
            </a:extLst>
          </p:cNvPr>
          <p:cNvPicPr>
            <a:picLocks noChangeAspect="1"/>
          </p:cNvPicPr>
          <p:nvPr/>
        </p:nvPicPr>
        <p:blipFill rotWithShape="1">
          <a:blip r:embed="rId3"/>
          <a:srcRect t="24380" r="8571"/>
          <a:stretch/>
        </p:blipFill>
        <p:spPr>
          <a:xfrm>
            <a:off x="602583" y="1839910"/>
            <a:ext cx="4741067" cy="3746502"/>
          </a:xfrm>
          <a:prstGeom prst="rect">
            <a:avLst/>
          </a:prstGeom>
        </p:spPr>
      </p:pic>
      <p:pic>
        <p:nvPicPr>
          <p:cNvPr id="5" name="Graphic 4" descr="Chevron arrows">
            <a:extLst>
              <a:ext uri="{FF2B5EF4-FFF2-40B4-BE49-F238E27FC236}">
                <a16:creationId xmlns:a16="http://schemas.microsoft.com/office/drawing/2014/main" id="{564C4B7A-506C-493E-845A-207420BE129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3186" y="3412514"/>
            <a:ext cx="601294" cy="601294"/>
          </a:xfrm>
          <a:prstGeom prst="rect">
            <a:avLst/>
          </a:prstGeom>
        </p:spPr>
      </p:pic>
      <p:sp>
        <p:nvSpPr>
          <p:cNvPr id="6" name="TextBox 5">
            <a:extLst>
              <a:ext uri="{FF2B5EF4-FFF2-40B4-BE49-F238E27FC236}">
                <a16:creationId xmlns:a16="http://schemas.microsoft.com/office/drawing/2014/main" id="{C55A38FF-2815-432F-B656-6C0FCD7A2550}"/>
              </a:ext>
            </a:extLst>
          </p:cNvPr>
          <p:cNvSpPr txBox="1"/>
          <p:nvPr/>
        </p:nvSpPr>
        <p:spPr>
          <a:xfrm>
            <a:off x="1219815" y="1271588"/>
            <a:ext cx="3541867" cy="369332"/>
          </a:xfrm>
          <a:prstGeom prst="rect">
            <a:avLst/>
          </a:prstGeom>
          <a:noFill/>
        </p:spPr>
        <p:txBody>
          <a:bodyPr wrap="none" rtlCol="0">
            <a:spAutoFit/>
          </a:bodyPr>
          <a:lstStyle/>
          <a:p>
            <a:r>
              <a:rPr lang="en-US" dirty="0"/>
              <a:t>Before Applying Balancing Technique</a:t>
            </a:r>
          </a:p>
        </p:txBody>
      </p:sp>
      <p:sp>
        <p:nvSpPr>
          <p:cNvPr id="7" name="TextBox 6">
            <a:extLst>
              <a:ext uri="{FF2B5EF4-FFF2-40B4-BE49-F238E27FC236}">
                <a16:creationId xmlns:a16="http://schemas.microsoft.com/office/drawing/2014/main" id="{0DA27D7E-890B-4ECC-A9A4-10A729AD9F6E}"/>
              </a:ext>
            </a:extLst>
          </p:cNvPr>
          <p:cNvSpPr txBox="1"/>
          <p:nvPr/>
        </p:nvSpPr>
        <p:spPr>
          <a:xfrm>
            <a:off x="7465586" y="1271588"/>
            <a:ext cx="3412473" cy="369332"/>
          </a:xfrm>
          <a:prstGeom prst="rect">
            <a:avLst/>
          </a:prstGeom>
          <a:noFill/>
        </p:spPr>
        <p:txBody>
          <a:bodyPr wrap="none" rtlCol="0">
            <a:spAutoFit/>
          </a:bodyPr>
          <a:lstStyle/>
          <a:p>
            <a:r>
              <a:rPr lang="en-US" dirty="0"/>
              <a:t>After Applying Balancing Technique</a:t>
            </a:r>
          </a:p>
        </p:txBody>
      </p:sp>
    </p:spTree>
    <p:extLst>
      <p:ext uri="{BB962C8B-B14F-4D97-AF65-F5344CB8AC3E}">
        <p14:creationId xmlns:p14="http://schemas.microsoft.com/office/powerpoint/2010/main" val="373013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097650" y="849312"/>
            <a:ext cx="1938351"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Random Forest</a:t>
            </a:r>
          </a:p>
        </p:txBody>
      </p:sp>
      <p:sp>
        <p:nvSpPr>
          <p:cNvPr id="5" name="TextBox 4">
            <a:extLst>
              <a:ext uri="{FF2B5EF4-FFF2-40B4-BE49-F238E27FC236}">
                <a16:creationId xmlns:a16="http://schemas.microsoft.com/office/drawing/2014/main" id="{B6310D26-9BD1-42C8-97AF-ABB2B736ACCB}"/>
              </a:ext>
            </a:extLst>
          </p:cNvPr>
          <p:cNvSpPr txBox="1"/>
          <p:nvPr/>
        </p:nvSpPr>
        <p:spPr>
          <a:xfrm>
            <a:off x="648721" y="2065931"/>
            <a:ext cx="5447279" cy="3426644"/>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popular machine learning algorithm that belongs to the supervised learning technique. It can be used for both Classification and Regression problems in ML. </a:t>
            </a:r>
          </a:p>
          <a:p>
            <a:pPr algn="just" defTabSz="1219170">
              <a:buClr>
                <a:srgbClr val="000000"/>
              </a:buClr>
            </a:pPr>
            <a:endParaRPr lang="en-US" kern="0" dirty="0">
              <a:solidFill>
                <a:srgbClr val="000000"/>
              </a:solidFill>
              <a:latin typeface="Arial"/>
              <a:cs typeface="Arial"/>
              <a:sym typeface="Arial"/>
            </a:endParaRPr>
          </a:p>
          <a:p>
            <a:pPr algn="just" defTabSz="1219170">
              <a:buClr>
                <a:srgbClr val="000000"/>
              </a:buClr>
            </a:pPr>
            <a:endParaRPr lang="en-US"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kern="0" dirty="0">
                <a:solidFill>
                  <a:srgbClr val="000000"/>
                </a:solidFill>
                <a:latin typeface="Arial"/>
                <a:cs typeface="Arial"/>
                <a:sym typeface="Arial"/>
              </a:rPr>
              <a:t>Random Forest is a classifier that contains a number of decision trees on various subsets of the given dataset and takes the average to improve the predictive accuracy of that dataset.</a:t>
            </a:r>
          </a:p>
          <a:p>
            <a:pPr algn="just" defTabSz="1219170">
              <a:buClr>
                <a:srgbClr val="000000"/>
              </a:buClr>
            </a:pPr>
            <a:endParaRPr lang="en-US" kern="0" dirty="0">
              <a:solidFill>
                <a:srgbClr val="000000"/>
              </a:solidFill>
              <a:latin typeface="Arial"/>
              <a:cs typeface="Arial"/>
              <a:sym typeface="Arial"/>
            </a:endParaRPr>
          </a:p>
          <a:p>
            <a:pPr defTabSz="1219170">
              <a:buClr>
                <a:srgbClr val="000000"/>
              </a:buClr>
            </a:pPr>
            <a:endParaRPr lang="en-US" sz="2000" kern="0" dirty="0">
              <a:solidFill>
                <a:srgbClr val="000000"/>
              </a:solidFill>
              <a:latin typeface="Arial"/>
              <a:cs typeface="Arial"/>
              <a:sym typeface="Arial"/>
            </a:endParaRPr>
          </a:p>
        </p:txBody>
      </p:sp>
      <p:pic>
        <p:nvPicPr>
          <p:cNvPr id="1026" name="Picture 2" descr="Anas Brital | Random Forest Algorithm Explained .">
            <a:extLst>
              <a:ext uri="{FF2B5EF4-FFF2-40B4-BE49-F238E27FC236}">
                <a16:creationId xmlns:a16="http://schemas.microsoft.com/office/drawing/2014/main" id="{84030D0F-FC25-4E40-ADE2-26C987C30B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1" t="21078" r="13196"/>
          <a:stretch/>
        </p:blipFill>
        <p:spPr bwMode="auto">
          <a:xfrm>
            <a:off x="6428095" y="1565208"/>
            <a:ext cx="5183591" cy="3927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188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750800"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Decision Tree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293209"/>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Decision Tree is a Supervised learning technique that can be used for both classification and Regression problems, but mostly it is preferred for solving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tree-structured classifier, where internal nodes represent the features of a dataset, branches represent the decision rules and each leaf node represents the outcome.</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is a graphical representation for getting all the possible solutions to a problem/decision based on given conditions.</a:t>
            </a:r>
            <a:endParaRPr lang="en-US" sz="1867" kern="0" dirty="0">
              <a:solidFill>
                <a:srgbClr val="000000"/>
              </a:solidFill>
              <a:latin typeface="Arial"/>
              <a:cs typeface="Arial"/>
              <a:sym typeface="Arial"/>
            </a:endParaRPr>
          </a:p>
        </p:txBody>
      </p:sp>
      <p:pic>
        <p:nvPicPr>
          <p:cNvPr id="2050" name="Picture 2" descr="PDF] Classification Based on Decision Tree Algorithm for Machine Learning |  Semantic Scholar">
            <a:extLst>
              <a:ext uri="{FF2B5EF4-FFF2-40B4-BE49-F238E27FC236}">
                <a16:creationId xmlns:a16="http://schemas.microsoft.com/office/drawing/2014/main" id="{16352E72-1AE6-4EEC-8078-D540355E17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834"/>
          <a:stretch/>
        </p:blipFill>
        <p:spPr bwMode="auto">
          <a:xfrm>
            <a:off x="6400803" y="1905000"/>
            <a:ext cx="5108663"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2114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413702" y="838648"/>
            <a:ext cx="3308919"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K-Nearest Neighbors (KNN)</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05001"/>
            <a:ext cx="5486400" cy="3826753"/>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can be used for Regression as well as for Classification but mostly it is used for the Classification problems.</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stores all the available data and classifies a new data point based on the similarity. This means when new data appears then it can be easily classified into a well suite category by using K- NN algorithm.</a:t>
            </a:r>
          </a:p>
          <a:p>
            <a:pPr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K-NN algorithm assumes the similarity between the new case/data and available cases and put the new case into the category that is most similar to the available categories.</a:t>
            </a:r>
          </a:p>
          <a:p>
            <a:pPr defTabSz="1219170">
              <a:buClr>
                <a:srgbClr val="000000"/>
              </a:buClr>
            </a:pPr>
            <a:endParaRPr lang="en-US" sz="1867" kern="0" dirty="0">
              <a:solidFill>
                <a:srgbClr val="000000"/>
              </a:solidFill>
              <a:latin typeface="Arial"/>
              <a:cs typeface="Arial"/>
              <a:sym typeface="Arial"/>
            </a:endParaRPr>
          </a:p>
        </p:txBody>
      </p:sp>
      <p:pic>
        <p:nvPicPr>
          <p:cNvPr id="6" name="Picture 5">
            <a:extLst>
              <a:ext uri="{FF2B5EF4-FFF2-40B4-BE49-F238E27FC236}">
                <a16:creationId xmlns:a16="http://schemas.microsoft.com/office/drawing/2014/main" id="{55124FBE-7EB8-41A0-B053-761C0C64D4DF}"/>
              </a:ext>
            </a:extLst>
          </p:cNvPr>
          <p:cNvPicPr>
            <a:picLocks noChangeAspect="1"/>
          </p:cNvPicPr>
          <p:nvPr/>
        </p:nvPicPr>
        <p:blipFill>
          <a:blip r:embed="rId2"/>
          <a:stretch>
            <a:fillRect/>
          </a:stretch>
        </p:blipFill>
        <p:spPr>
          <a:xfrm>
            <a:off x="5954973" y="1905001"/>
            <a:ext cx="5627427" cy="3708400"/>
          </a:xfrm>
          <a:prstGeom prst="rect">
            <a:avLst/>
          </a:prstGeom>
        </p:spPr>
      </p:pic>
    </p:spTree>
    <p:extLst>
      <p:ext uri="{BB962C8B-B14F-4D97-AF65-F5344CB8AC3E}">
        <p14:creationId xmlns:p14="http://schemas.microsoft.com/office/powerpoint/2010/main" val="152558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5190624" y="876645"/>
            <a:ext cx="1696298" cy="400110"/>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sng" strike="noStrike" kern="0" cap="none" spc="0" normalizeH="0" baseline="0" noProof="0" dirty="0">
                <a:ln>
                  <a:noFill/>
                </a:ln>
                <a:solidFill>
                  <a:srgbClr val="2776EA"/>
                </a:solidFill>
                <a:effectLst/>
                <a:uLnTx/>
                <a:uFillTx/>
                <a:latin typeface="Arial"/>
                <a:ea typeface="+mn-ea"/>
                <a:cs typeface="Arial"/>
                <a:sym typeface="Arial"/>
              </a:rPr>
              <a:t>Naive Bayes</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Naïve Bayes algorithm is a supervised learning algorithm, which is based on Bayes theorem and used for solving classification problems.</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It is a probabilistic classifier, which means it predicts on the basis of the probability of an object.</a:t>
            </a:r>
          </a:p>
          <a:p>
            <a:pPr marL="380990" lvl="0" indent="-380990" algn="just" defTabSz="1219170">
              <a:buClr>
                <a:srgbClr val="000000"/>
              </a:buClr>
              <a:buFont typeface="Arial" panose="020B0604020202020204" pitchFamily="34" charset="0"/>
              <a:buChar cha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ayes' theorem is also known as Bayes' Rule or Bayes' law, which is used to determine the probability of a hypothesis with prior knowledge.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1026" name="Picture 2" descr="Building Naive Bayes Classifier from Scratch to Perform Sentiment Analysis">
            <a:extLst>
              <a:ext uri="{FF2B5EF4-FFF2-40B4-BE49-F238E27FC236}">
                <a16:creationId xmlns:a16="http://schemas.microsoft.com/office/drawing/2014/main" id="{14FE576A-D366-4A3B-BBF8-193DECF08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2855" y="1905001"/>
            <a:ext cx="4303594" cy="350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3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676380" y="887402"/>
            <a:ext cx="2839239"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Support Vector Machine</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39321"/>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Support Vector Machine or SVM is one of the most popular Supervised Learning algorithms, which is used for Classification as well as Regression problems. However, primarily, it is used for Classification problems in Machine Learning.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SVM chooses the extreme points/vectors that help in creating the hyperplane. These extreme cases are called as support vectors, and hence algorithm is termed as Support Vector Machine. </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2050" name="Picture 2" descr="Support Vector Machine Algorithm">
            <a:extLst>
              <a:ext uri="{FF2B5EF4-FFF2-40B4-BE49-F238E27FC236}">
                <a16:creationId xmlns:a16="http://schemas.microsoft.com/office/drawing/2014/main" id="{88F9721B-39B1-4244-A6FC-0521DE58F9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51" t="-744" r="1692" b="744"/>
          <a:stretch/>
        </p:blipFill>
        <p:spPr bwMode="auto">
          <a:xfrm>
            <a:off x="6277972" y="1967554"/>
            <a:ext cx="5181598" cy="3476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89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996981" y="918679"/>
            <a:ext cx="2198038" cy="369332"/>
          </a:xfrm>
          <a:prstGeom prst="rect">
            <a:avLst/>
          </a:prstGeom>
          <a:noFill/>
        </p:spPr>
        <p:txBody>
          <a:bodyPr wrap="none" rtlCol="0">
            <a:sp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b="1" i="0" u="sng" strike="noStrike" kern="0" cap="none" spc="0" normalizeH="0" baseline="0" noProof="0" dirty="0">
                <a:ln>
                  <a:noFill/>
                </a:ln>
                <a:solidFill>
                  <a:srgbClr val="2776EA"/>
                </a:solidFill>
                <a:effectLst/>
                <a:uLnTx/>
                <a:uFillTx/>
                <a:latin typeface="Arial"/>
                <a:ea typeface="+mn-ea"/>
                <a:cs typeface="Arial"/>
                <a:sym typeface="Arial"/>
              </a:rPr>
              <a:t>Gradient Boosting</a:t>
            </a:r>
          </a:p>
        </p:txBody>
      </p:sp>
      <p:sp>
        <p:nvSpPr>
          <p:cNvPr id="5" name="TextBox 4">
            <a:extLst>
              <a:ext uri="{FF2B5EF4-FFF2-40B4-BE49-F238E27FC236}">
                <a16:creationId xmlns:a16="http://schemas.microsoft.com/office/drawing/2014/main" id="{B6310D26-9BD1-42C8-97AF-ABB2B736ACCB}"/>
              </a:ext>
            </a:extLst>
          </p:cNvPr>
          <p:cNvSpPr txBox="1"/>
          <p:nvPr/>
        </p:nvSpPr>
        <p:spPr>
          <a:xfrm>
            <a:off x="304800" y="1967554"/>
            <a:ext cx="5486400" cy="3170099"/>
          </a:xfrm>
          <a:prstGeom prst="rect">
            <a:avLst/>
          </a:prstGeom>
          <a:noFill/>
        </p:spPr>
        <p:txBody>
          <a:bodyPr wrap="square" rtlCol="0">
            <a:spAutoFit/>
          </a:bodyPr>
          <a:lstStyle/>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is a popular boosting algorithm in machine learning used for classification and regression tasks. </a:t>
            </a:r>
          </a:p>
          <a:p>
            <a:pPr lvl="0" algn="just" defTabSz="1219170">
              <a:buClr>
                <a:srgbClr val="000000"/>
              </a:buClr>
            </a:pPr>
            <a:endParaRPr kumimoji="0" lang="en-US"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kern="0" dirty="0">
                <a:solidFill>
                  <a:srgbClr val="000000"/>
                </a:solidFill>
                <a:cs typeface="Arial"/>
                <a:sym typeface="Arial"/>
              </a:rPr>
              <a:t>Gradient Boosting can use a wide range of base learners, such as decision trees, and linear models.</a:t>
            </a:r>
          </a:p>
          <a:p>
            <a:pPr marL="380990" lvl="0" indent="-380990" algn="just" defTabSz="1219170">
              <a:buClr>
                <a:srgbClr val="000000"/>
              </a:buClr>
              <a:buFont typeface="Arial" panose="020B0604020202020204" pitchFamily="34" charset="0"/>
              <a:buChar char="•"/>
            </a:pP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a:p>
            <a:pPr marL="380990" lvl="0" indent="-380990" algn="just" defTabSz="1219170">
              <a:buClr>
                <a:srgbClr val="000000"/>
              </a:buClr>
              <a:buFont typeface="Arial" panose="020B0604020202020204" pitchFamily="34" charset="0"/>
              <a:buChar char="•"/>
            </a:pPr>
            <a:r>
              <a:rPr lang="en-US" dirty="0"/>
              <a:t>Gradient Boosting is generally more robust, as it updates the weights based on the gradients, which are less sensitive to outliers.</a:t>
            </a:r>
            <a:endParaRPr kumimoji="0" lang="en-US" sz="2000" b="0" i="0" u="none" strike="noStrike" kern="0" cap="none" spc="0" normalizeH="0" baseline="0" noProof="0" dirty="0">
              <a:ln>
                <a:noFill/>
              </a:ln>
              <a:solidFill>
                <a:srgbClr val="000000"/>
              </a:solidFill>
              <a:effectLst/>
              <a:uLnTx/>
              <a:uFillTx/>
              <a:latin typeface="Arial"/>
              <a:ea typeface="+mn-ea"/>
              <a:cs typeface="Arial"/>
              <a:sym typeface="Arial"/>
            </a:endParaRPr>
          </a:p>
        </p:txBody>
      </p:sp>
      <p:pic>
        <p:nvPicPr>
          <p:cNvPr id="3074" name="Picture 2" descr="Gradient Boosting in ML - GeeksforGeeks">
            <a:extLst>
              <a:ext uri="{FF2B5EF4-FFF2-40B4-BE49-F238E27FC236}">
                <a16:creationId xmlns:a16="http://schemas.microsoft.com/office/drawing/2014/main" id="{31FC1414-5E4A-44AF-938C-C31860F34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226" y="1781368"/>
            <a:ext cx="5486399" cy="366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07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10972800" cy="495200"/>
          </a:xfrm>
        </p:spPr>
        <p:txBody>
          <a:bodyPr>
            <a:noAutofit/>
          </a:bodyPr>
          <a:lstStyle/>
          <a:p>
            <a:r>
              <a:rPr lang="en-US" sz="3200" u="sng" dirty="0">
                <a:solidFill>
                  <a:schemeClr val="accent4"/>
                </a:solidFill>
              </a:rPr>
              <a:t>Model Training</a:t>
            </a:r>
            <a:br>
              <a:rPr lang="en-US" sz="3200" u="sng" dirty="0">
                <a:solidFill>
                  <a:schemeClr val="accent4"/>
                </a:solidFill>
              </a:rPr>
            </a:br>
            <a:endParaRPr lang="en-US" sz="3200" dirty="0"/>
          </a:p>
        </p:txBody>
      </p:sp>
      <p:sp>
        <p:nvSpPr>
          <p:cNvPr id="4" name="TextBox 3"/>
          <p:cNvSpPr txBox="1"/>
          <p:nvPr/>
        </p:nvSpPr>
        <p:spPr>
          <a:xfrm>
            <a:off x="4833688" y="827831"/>
            <a:ext cx="2467342" cy="379656"/>
          </a:xfrm>
          <a:prstGeom prst="rect">
            <a:avLst/>
          </a:prstGeom>
          <a:noFill/>
        </p:spPr>
        <p:txBody>
          <a:bodyPr wrap="none" rtlCol="0">
            <a:spAutoFit/>
          </a:bodyPr>
          <a:lstStyle/>
          <a:p>
            <a:pPr defTabSz="1219170">
              <a:buClr>
                <a:srgbClr val="000000"/>
              </a:buClr>
            </a:pPr>
            <a:r>
              <a:rPr lang="en-US" sz="1867" b="1" u="sng" kern="0" dirty="0">
                <a:solidFill>
                  <a:srgbClr val="2776EA"/>
                </a:solidFill>
                <a:latin typeface="Arial"/>
                <a:cs typeface="Arial"/>
                <a:sym typeface="Arial"/>
              </a:rPr>
              <a:t>Logistic Regression</a:t>
            </a:r>
          </a:p>
        </p:txBody>
      </p:sp>
      <p:sp>
        <p:nvSpPr>
          <p:cNvPr id="5" name="TextBox 4">
            <a:extLst>
              <a:ext uri="{FF2B5EF4-FFF2-40B4-BE49-F238E27FC236}">
                <a16:creationId xmlns:a16="http://schemas.microsoft.com/office/drawing/2014/main" id="{B6310D26-9BD1-42C8-97AF-ABB2B736ACCB}"/>
              </a:ext>
            </a:extLst>
          </p:cNvPr>
          <p:cNvSpPr txBox="1"/>
          <p:nvPr/>
        </p:nvSpPr>
        <p:spPr>
          <a:xfrm>
            <a:off x="508000" y="1890117"/>
            <a:ext cx="5486400" cy="3046988"/>
          </a:xfrm>
          <a:prstGeom prst="rect">
            <a:avLst/>
          </a:prstGeom>
          <a:noFill/>
        </p:spPr>
        <p:txBody>
          <a:bodyPr wrap="square" rtlCol="0">
            <a:spAutoFit/>
          </a:bodyPr>
          <a:lstStyle/>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predicts the output of a categorical dependent variable. Therefore the outcome must be a categorical or discrete value.</a:t>
            </a:r>
          </a:p>
          <a:p>
            <a:pPr algn="just" defTabSz="1219170">
              <a:buClr>
                <a:srgbClr val="000000"/>
              </a:buCl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It gives the probabilistic values which lie between 0 and 1. Logistic regression is used for solving the classification problems. </a:t>
            </a:r>
          </a:p>
          <a:p>
            <a:pPr marL="380990" indent="-380990" algn="just" defTabSz="1219170">
              <a:buClr>
                <a:srgbClr val="000000"/>
              </a:buClr>
              <a:buFont typeface="Arial" panose="020B0604020202020204" pitchFamily="34" charset="0"/>
              <a:buChar char="•"/>
            </a:pPr>
            <a:endParaRPr lang="en-US" sz="1600" kern="0" dirty="0">
              <a:solidFill>
                <a:srgbClr val="000000"/>
              </a:solidFill>
              <a:latin typeface="Arial"/>
              <a:cs typeface="Arial"/>
              <a:sym typeface="Arial"/>
            </a:endParaRPr>
          </a:p>
          <a:p>
            <a:pPr marL="380990" indent="-380990" algn="just" defTabSz="1219170">
              <a:buClr>
                <a:srgbClr val="000000"/>
              </a:buClr>
              <a:buFont typeface="Arial" panose="020B0604020202020204" pitchFamily="34" charset="0"/>
              <a:buChar char="•"/>
            </a:pPr>
            <a:r>
              <a:rPr lang="en-US" sz="1600" kern="0" dirty="0">
                <a:solidFill>
                  <a:srgbClr val="000000"/>
                </a:solidFill>
                <a:latin typeface="Arial"/>
                <a:cs typeface="Arial"/>
                <a:sym typeface="Arial"/>
              </a:rPr>
              <a:t>Logistic Regression can be used to classify the observations using different types of data and can easily determine the most effective variables used for the classification.</a:t>
            </a:r>
            <a:endParaRPr lang="en-US" sz="1867" kern="0" dirty="0">
              <a:solidFill>
                <a:srgbClr val="000000"/>
              </a:solidFill>
              <a:latin typeface="Arial"/>
              <a:cs typeface="Arial"/>
              <a:sym typeface="Arial"/>
            </a:endParaRPr>
          </a:p>
        </p:txBody>
      </p:sp>
      <p:pic>
        <p:nvPicPr>
          <p:cNvPr id="3" name="Picture 2">
            <a:extLst>
              <a:ext uri="{FF2B5EF4-FFF2-40B4-BE49-F238E27FC236}">
                <a16:creationId xmlns:a16="http://schemas.microsoft.com/office/drawing/2014/main" id="{B0C7349E-ABF2-4B48-8DD0-44C7CD0A75FE}"/>
              </a:ext>
            </a:extLst>
          </p:cNvPr>
          <p:cNvPicPr>
            <a:picLocks noChangeAspect="1"/>
          </p:cNvPicPr>
          <p:nvPr/>
        </p:nvPicPr>
        <p:blipFill rotWithShape="1">
          <a:blip r:embed="rId2"/>
          <a:srcRect t="9866"/>
          <a:stretch/>
        </p:blipFill>
        <p:spPr>
          <a:xfrm>
            <a:off x="6400803" y="1803400"/>
            <a:ext cx="5225501" cy="3861280"/>
          </a:xfrm>
          <a:prstGeom prst="rect">
            <a:avLst/>
          </a:prstGeom>
        </p:spPr>
      </p:pic>
    </p:spTree>
    <p:extLst>
      <p:ext uri="{BB962C8B-B14F-4D97-AF65-F5344CB8AC3E}">
        <p14:creationId xmlns:p14="http://schemas.microsoft.com/office/powerpoint/2010/main" val="338719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A574D8-3EAF-4EE7-BC13-62AA0DEDDA68}"/>
              </a:ext>
            </a:extLst>
          </p:cNvPr>
          <p:cNvPicPr>
            <a:picLocks noChangeAspect="1"/>
          </p:cNvPicPr>
          <p:nvPr/>
        </p:nvPicPr>
        <p:blipFill>
          <a:blip r:embed="rId2"/>
          <a:stretch>
            <a:fillRect/>
          </a:stretch>
        </p:blipFill>
        <p:spPr>
          <a:xfrm>
            <a:off x="1259483" y="749300"/>
            <a:ext cx="4312235" cy="5130800"/>
          </a:xfrm>
          <a:prstGeom prst="rect">
            <a:avLst/>
          </a:prstGeom>
        </p:spPr>
      </p:pic>
      <p:sp>
        <p:nvSpPr>
          <p:cNvPr id="3" name="TextBox 2">
            <a:extLst>
              <a:ext uri="{FF2B5EF4-FFF2-40B4-BE49-F238E27FC236}">
                <a16:creationId xmlns:a16="http://schemas.microsoft.com/office/drawing/2014/main" id="{664EF5B4-9DFD-4649-9479-2041F1D38FD3}"/>
              </a:ext>
            </a:extLst>
          </p:cNvPr>
          <p:cNvSpPr txBox="1"/>
          <p:nvPr/>
        </p:nvSpPr>
        <p:spPr>
          <a:xfrm>
            <a:off x="5201364" y="88900"/>
            <a:ext cx="1789272"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Train</a:t>
            </a:r>
          </a:p>
        </p:txBody>
      </p:sp>
      <p:pic>
        <p:nvPicPr>
          <p:cNvPr id="4" name="Picture 3">
            <a:extLst>
              <a:ext uri="{FF2B5EF4-FFF2-40B4-BE49-F238E27FC236}">
                <a16:creationId xmlns:a16="http://schemas.microsoft.com/office/drawing/2014/main" id="{B751323C-E4CA-4FD8-A64F-5555E5699256}"/>
              </a:ext>
            </a:extLst>
          </p:cNvPr>
          <p:cNvPicPr>
            <a:picLocks noChangeAspect="1"/>
          </p:cNvPicPr>
          <p:nvPr/>
        </p:nvPicPr>
        <p:blipFill>
          <a:blip r:embed="rId3"/>
          <a:stretch>
            <a:fillRect/>
          </a:stretch>
        </p:blipFill>
        <p:spPr>
          <a:xfrm>
            <a:off x="6990636" y="749298"/>
            <a:ext cx="3941881" cy="5130801"/>
          </a:xfrm>
          <a:prstGeom prst="rect">
            <a:avLst/>
          </a:prstGeom>
        </p:spPr>
      </p:pic>
      <p:sp>
        <p:nvSpPr>
          <p:cNvPr id="5" name="TextBox 4">
            <a:extLst>
              <a:ext uri="{FF2B5EF4-FFF2-40B4-BE49-F238E27FC236}">
                <a16:creationId xmlns:a16="http://schemas.microsoft.com/office/drawing/2014/main" id="{05A263D6-183C-425A-BF8C-FA82B27A8FED}"/>
              </a:ext>
            </a:extLst>
          </p:cNvPr>
          <p:cNvSpPr txBox="1"/>
          <p:nvPr/>
        </p:nvSpPr>
        <p:spPr>
          <a:xfrm>
            <a:off x="2313583" y="6015335"/>
            <a:ext cx="2224327" cy="369332"/>
          </a:xfrm>
          <a:prstGeom prst="rect">
            <a:avLst/>
          </a:prstGeom>
          <a:noFill/>
        </p:spPr>
        <p:txBody>
          <a:bodyPr wrap="none" rtlCol="0">
            <a:spAutoFit/>
          </a:bodyPr>
          <a:lstStyle/>
          <a:p>
            <a:r>
              <a:rPr lang="en-US" dirty="0">
                <a:solidFill>
                  <a:srgbClr val="C00000"/>
                </a:solidFill>
              </a:rPr>
              <a:t>7 ML Model Train Test</a:t>
            </a:r>
          </a:p>
        </p:txBody>
      </p:sp>
      <p:sp>
        <p:nvSpPr>
          <p:cNvPr id="6" name="TextBox 5">
            <a:extLst>
              <a:ext uri="{FF2B5EF4-FFF2-40B4-BE49-F238E27FC236}">
                <a16:creationId xmlns:a16="http://schemas.microsoft.com/office/drawing/2014/main" id="{588480BE-BBF6-4C9C-B5AD-B6187C0DC0C3}"/>
              </a:ext>
            </a:extLst>
          </p:cNvPr>
          <p:cNvSpPr txBox="1"/>
          <p:nvPr/>
        </p:nvSpPr>
        <p:spPr>
          <a:xfrm>
            <a:off x="7534743" y="6015335"/>
            <a:ext cx="2853666" cy="369332"/>
          </a:xfrm>
          <a:prstGeom prst="rect">
            <a:avLst/>
          </a:prstGeom>
          <a:noFill/>
        </p:spPr>
        <p:txBody>
          <a:bodyPr wrap="none" rtlCol="0">
            <a:spAutoFit/>
          </a:bodyPr>
          <a:lstStyle/>
          <a:p>
            <a:r>
              <a:rPr lang="en-US" dirty="0">
                <a:solidFill>
                  <a:srgbClr val="C00000"/>
                </a:solidFill>
              </a:rPr>
              <a:t>Evaluate Model Performance</a:t>
            </a:r>
          </a:p>
        </p:txBody>
      </p:sp>
    </p:spTree>
    <p:extLst>
      <p:ext uri="{BB962C8B-B14F-4D97-AF65-F5344CB8AC3E}">
        <p14:creationId xmlns:p14="http://schemas.microsoft.com/office/powerpoint/2010/main" val="98770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D10CB-1FCE-465A-A08C-E930955C211B}"/>
              </a:ext>
            </a:extLst>
          </p:cNvPr>
          <p:cNvSpPr txBox="1"/>
          <p:nvPr/>
        </p:nvSpPr>
        <p:spPr>
          <a:xfrm>
            <a:off x="4670881" y="540534"/>
            <a:ext cx="3134191" cy="461665"/>
          </a:xfrm>
          <a:prstGeom prst="rect">
            <a:avLst/>
          </a:prstGeom>
          <a:noFill/>
        </p:spPr>
        <p:txBody>
          <a:bodyPr wrap="none" rtlCol="0">
            <a:spAutoFit/>
          </a:bodyPr>
          <a:lstStyle/>
          <a:p>
            <a:r>
              <a:rPr lang="en-US" sz="2400" b="1" u="sng" dirty="0">
                <a:solidFill>
                  <a:schemeClr val="accent1">
                    <a:lumMod val="75000"/>
                  </a:schemeClr>
                </a:solidFill>
              </a:rPr>
              <a:t>Missing Data Handle</a:t>
            </a:r>
          </a:p>
        </p:txBody>
      </p:sp>
      <p:pic>
        <p:nvPicPr>
          <p:cNvPr id="3" name="Picture 2">
            <a:extLst>
              <a:ext uri="{FF2B5EF4-FFF2-40B4-BE49-F238E27FC236}">
                <a16:creationId xmlns:a16="http://schemas.microsoft.com/office/drawing/2014/main" id="{AB492343-B49D-4E1F-812F-F0DF6B8E22CD}"/>
              </a:ext>
            </a:extLst>
          </p:cNvPr>
          <p:cNvPicPr>
            <a:picLocks noChangeAspect="1"/>
          </p:cNvPicPr>
          <p:nvPr/>
        </p:nvPicPr>
        <p:blipFill>
          <a:blip r:embed="rId2"/>
          <a:stretch>
            <a:fillRect/>
          </a:stretch>
        </p:blipFill>
        <p:spPr>
          <a:xfrm>
            <a:off x="215976" y="1644065"/>
            <a:ext cx="2800350" cy="3152775"/>
          </a:xfrm>
          <a:prstGeom prst="rect">
            <a:avLst/>
          </a:prstGeom>
        </p:spPr>
      </p:pic>
      <p:pic>
        <p:nvPicPr>
          <p:cNvPr id="4" name="Picture 3">
            <a:extLst>
              <a:ext uri="{FF2B5EF4-FFF2-40B4-BE49-F238E27FC236}">
                <a16:creationId xmlns:a16="http://schemas.microsoft.com/office/drawing/2014/main" id="{585403EB-8D5D-46A8-87DB-29C20A858CDF}"/>
              </a:ext>
            </a:extLst>
          </p:cNvPr>
          <p:cNvPicPr>
            <a:picLocks noChangeAspect="1"/>
          </p:cNvPicPr>
          <p:nvPr/>
        </p:nvPicPr>
        <p:blipFill>
          <a:blip r:embed="rId3"/>
          <a:stretch>
            <a:fillRect/>
          </a:stretch>
        </p:blipFill>
        <p:spPr>
          <a:xfrm>
            <a:off x="3645189" y="1644065"/>
            <a:ext cx="4956760" cy="2115552"/>
          </a:xfrm>
          <a:prstGeom prst="rect">
            <a:avLst/>
          </a:prstGeom>
        </p:spPr>
      </p:pic>
      <p:pic>
        <p:nvPicPr>
          <p:cNvPr id="5" name="Picture 4">
            <a:extLst>
              <a:ext uri="{FF2B5EF4-FFF2-40B4-BE49-F238E27FC236}">
                <a16:creationId xmlns:a16="http://schemas.microsoft.com/office/drawing/2014/main" id="{08BB0938-118A-479C-A7C3-52CAE59919F7}"/>
              </a:ext>
            </a:extLst>
          </p:cNvPr>
          <p:cNvPicPr>
            <a:picLocks noChangeAspect="1"/>
          </p:cNvPicPr>
          <p:nvPr/>
        </p:nvPicPr>
        <p:blipFill>
          <a:blip r:embed="rId4"/>
          <a:stretch>
            <a:fillRect/>
          </a:stretch>
        </p:blipFill>
        <p:spPr>
          <a:xfrm>
            <a:off x="9414494" y="1644065"/>
            <a:ext cx="2434640" cy="3152775"/>
          </a:xfrm>
          <a:prstGeom prst="rect">
            <a:avLst/>
          </a:prstGeom>
        </p:spPr>
      </p:pic>
      <p:pic>
        <p:nvPicPr>
          <p:cNvPr id="7" name="Graphic 6" descr="Chevron arrows">
            <a:extLst>
              <a:ext uri="{FF2B5EF4-FFF2-40B4-BE49-F238E27FC236}">
                <a16:creationId xmlns:a16="http://schemas.microsoft.com/office/drawing/2014/main" id="{8AE63A1A-A8F3-4CF4-94C1-DE7FEFCEBD5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16326" y="2919805"/>
            <a:ext cx="601294" cy="601294"/>
          </a:xfrm>
          <a:prstGeom prst="rect">
            <a:avLst/>
          </a:prstGeom>
        </p:spPr>
      </p:pic>
      <p:pic>
        <p:nvPicPr>
          <p:cNvPr id="8" name="Graphic 7" descr="Chevron arrows">
            <a:extLst>
              <a:ext uri="{FF2B5EF4-FFF2-40B4-BE49-F238E27FC236}">
                <a16:creationId xmlns:a16="http://schemas.microsoft.com/office/drawing/2014/main" id="{DA34AD9C-BA0E-463A-B815-0687E888B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7491" y="2919805"/>
            <a:ext cx="601294" cy="601294"/>
          </a:xfrm>
          <a:prstGeom prst="rect">
            <a:avLst/>
          </a:prstGeom>
        </p:spPr>
      </p:pic>
      <p:graphicFrame>
        <p:nvGraphicFramePr>
          <p:cNvPr id="10" name="Diagram 9">
            <a:extLst>
              <a:ext uri="{FF2B5EF4-FFF2-40B4-BE49-F238E27FC236}">
                <a16:creationId xmlns:a16="http://schemas.microsoft.com/office/drawing/2014/main" id="{A1A7F73F-C184-4A2B-889F-80DCC5EA7835}"/>
              </a:ext>
            </a:extLst>
          </p:cNvPr>
          <p:cNvGraphicFramePr/>
          <p:nvPr>
            <p:extLst>
              <p:ext uri="{D42A27DB-BD31-4B8C-83A1-F6EECF244321}">
                <p14:modId xmlns:p14="http://schemas.microsoft.com/office/powerpoint/2010/main" val="1184225349"/>
              </p:ext>
            </p:extLst>
          </p:nvPr>
        </p:nvGraphicFramePr>
        <p:xfrm>
          <a:off x="408481" y="5037221"/>
          <a:ext cx="2495140" cy="8662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11" name="Group 10">
            <a:extLst>
              <a:ext uri="{FF2B5EF4-FFF2-40B4-BE49-F238E27FC236}">
                <a16:creationId xmlns:a16="http://schemas.microsoft.com/office/drawing/2014/main" id="{B54AFD91-2AFF-40F8-B313-53F299FD7FE8}"/>
              </a:ext>
            </a:extLst>
          </p:cNvPr>
          <p:cNvGrpSpPr/>
          <p:nvPr/>
        </p:nvGrpSpPr>
        <p:grpSpPr>
          <a:xfrm>
            <a:off x="4518157" y="4275125"/>
            <a:ext cx="3439641" cy="1628370"/>
            <a:chOff x="1845" y="22559"/>
            <a:chExt cx="2491448" cy="821154"/>
          </a:xfrm>
          <a:scene3d>
            <a:camera prst="orthographicFront"/>
            <a:lightRig rig="flat" dir="t"/>
          </a:scene3d>
        </p:grpSpPr>
        <p:sp>
          <p:nvSpPr>
            <p:cNvPr id="12" name="Rectangle: Rounded Corners 11">
              <a:extLst>
                <a:ext uri="{FF2B5EF4-FFF2-40B4-BE49-F238E27FC236}">
                  <a16:creationId xmlns:a16="http://schemas.microsoft.com/office/drawing/2014/main" id="{EF0838E3-EAD6-48BA-B0A9-47DFC0C0ADCE}"/>
                </a:ext>
              </a:extLst>
            </p:cNvPr>
            <p:cNvSpPr/>
            <p:nvPr/>
          </p:nvSpPr>
          <p:spPr>
            <a:xfrm>
              <a:off x="1845" y="22559"/>
              <a:ext cx="2491448" cy="82115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3" name="Rectangle: Rounded Corners 4">
              <a:extLst>
                <a:ext uri="{FF2B5EF4-FFF2-40B4-BE49-F238E27FC236}">
                  <a16:creationId xmlns:a16="http://schemas.microsoft.com/office/drawing/2014/main" id="{2A6CCB71-45BD-4ED2-A7AF-9D23EA1C410E}"/>
                </a:ext>
              </a:extLst>
            </p:cNvPr>
            <p:cNvSpPr txBox="1"/>
            <p:nvPr/>
          </p:nvSpPr>
          <p:spPr>
            <a:xfrm>
              <a:off x="25896" y="46610"/>
              <a:ext cx="2443346" cy="77305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dirty="0"/>
                <a:t>We have filled the missing value with Mean </a:t>
              </a:r>
              <a:r>
                <a:rPr lang="en-US" dirty="0" err="1"/>
                <a:t>Bmi</a:t>
              </a:r>
              <a:r>
                <a:rPr lang="en-US" dirty="0"/>
                <a:t> value because as </a:t>
              </a:r>
              <a:r>
                <a:rPr lang="en-US" dirty="0" err="1"/>
                <a:t>bmi</a:t>
              </a:r>
              <a:r>
                <a:rPr lang="en-US" dirty="0"/>
                <a:t> increases it has a higher chance that it will be stroke patient. Then we also fill with ‘Unknown’ in smoking status null values. </a:t>
              </a:r>
              <a:endParaRPr lang="en-US" sz="1800" kern="1200" dirty="0"/>
            </a:p>
          </p:txBody>
        </p:sp>
      </p:grpSp>
      <p:graphicFrame>
        <p:nvGraphicFramePr>
          <p:cNvPr id="14" name="Diagram 13">
            <a:extLst>
              <a:ext uri="{FF2B5EF4-FFF2-40B4-BE49-F238E27FC236}">
                <a16:creationId xmlns:a16="http://schemas.microsoft.com/office/drawing/2014/main" id="{5A2CC4EF-1C30-4C83-B3EC-60B04A1DD3B3}"/>
              </a:ext>
            </a:extLst>
          </p:cNvPr>
          <p:cNvGraphicFramePr/>
          <p:nvPr>
            <p:extLst>
              <p:ext uri="{D42A27DB-BD31-4B8C-83A1-F6EECF244321}">
                <p14:modId xmlns:p14="http://schemas.microsoft.com/office/powerpoint/2010/main" val="4108380938"/>
              </p:ext>
            </p:extLst>
          </p:nvPr>
        </p:nvGraphicFramePr>
        <p:xfrm>
          <a:off x="9308785" y="5037472"/>
          <a:ext cx="2495140" cy="8662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4547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3709770" y="28544"/>
            <a:ext cx="4772460"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Compare Result of Balancing Technique</a:t>
            </a:r>
          </a:p>
        </p:txBody>
      </p:sp>
      <p:pic>
        <p:nvPicPr>
          <p:cNvPr id="3" name="Picture 2">
            <a:extLst>
              <a:ext uri="{FF2B5EF4-FFF2-40B4-BE49-F238E27FC236}">
                <a16:creationId xmlns:a16="http://schemas.microsoft.com/office/drawing/2014/main" id="{E09ED41B-5019-47BA-B61D-106411FA5D3C}"/>
              </a:ext>
            </a:extLst>
          </p:cNvPr>
          <p:cNvPicPr>
            <a:picLocks noChangeAspect="1"/>
          </p:cNvPicPr>
          <p:nvPr/>
        </p:nvPicPr>
        <p:blipFill>
          <a:blip r:embed="rId2"/>
          <a:stretch>
            <a:fillRect/>
          </a:stretch>
        </p:blipFill>
        <p:spPr>
          <a:xfrm>
            <a:off x="5892801" y="614363"/>
            <a:ext cx="5970587" cy="6015038"/>
          </a:xfrm>
          <a:prstGeom prst="rect">
            <a:avLst/>
          </a:prstGeom>
        </p:spPr>
      </p:pic>
      <p:pic>
        <p:nvPicPr>
          <p:cNvPr id="4" name="Picture 3">
            <a:extLst>
              <a:ext uri="{FF2B5EF4-FFF2-40B4-BE49-F238E27FC236}">
                <a16:creationId xmlns:a16="http://schemas.microsoft.com/office/drawing/2014/main" id="{978F5F20-8E26-406C-8B53-04C1A35B239F}"/>
              </a:ext>
            </a:extLst>
          </p:cNvPr>
          <p:cNvPicPr>
            <a:picLocks noChangeAspect="1"/>
          </p:cNvPicPr>
          <p:nvPr/>
        </p:nvPicPr>
        <p:blipFill rotWithShape="1">
          <a:blip r:embed="rId3"/>
          <a:srcRect r="9277"/>
          <a:stretch/>
        </p:blipFill>
        <p:spPr>
          <a:xfrm>
            <a:off x="201593" y="614363"/>
            <a:ext cx="5564188" cy="5923921"/>
          </a:xfrm>
          <a:prstGeom prst="rect">
            <a:avLst/>
          </a:prstGeom>
        </p:spPr>
      </p:pic>
    </p:spTree>
    <p:extLst>
      <p:ext uri="{BB962C8B-B14F-4D97-AF65-F5344CB8AC3E}">
        <p14:creationId xmlns:p14="http://schemas.microsoft.com/office/powerpoint/2010/main" val="139130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24657" y="330200"/>
            <a:ext cx="2542684"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Model Evaluation</a:t>
            </a:r>
          </a:p>
        </p:txBody>
      </p:sp>
      <p:pic>
        <p:nvPicPr>
          <p:cNvPr id="2" name="Picture 1">
            <a:extLst>
              <a:ext uri="{FF2B5EF4-FFF2-40B4-BE49-F238E27FC236}">
                <a16:creationId xmlns:a16="http://schemas.microsoft.com/office/drawing/2014/main" id="{73EB5609-CEE7-4753-A804-089B46E11703}"/>
              </a:ext>
            </a:extLst>
          </p:cNvPr>
          <p:cNvPicPr>
            <a:picLocks noChangeAspect="1"/>
          </p:cNvPicPr>
          <p:nvPr/>
        </p:nvPicPr>
        <p:blipFill>
          <a:blip r:embed="rId2"/>
          <a:stretch>
            <a:fillRect/>
          </a:stretch>
        </p:blipFill>
        <p:spPr>
          <a:xfrm>
            <a:off x="1125263" y="3314679"/>
            <a:ext cx="5529537" cy="3213121"/>
          </a:xfrm>
          <a:prstGeom prst="rect">
            <a:avLst/>
          </a:prstGeom>
        </p:spPr>
      </p:pic>
      <p:pic>
        <p:nvPicPr>
          <p:cNvPr id="4" name="Picture 3">
            <a:extLst>
              <a:ext uri="{FF2B5EF4-FFF2-40B4-BE49-F238E27FC236}">
                <a16:creationId xmlns:a16="http://schemas.microsoft.com/office/drawing/2014/main" id="{1A899192-50A6-48AE-A7F8-420EC627DA37}"/>
              </a:ext>
            </a:extLst>
          </p:cNvPr>
          <p:cNvPicPr>
            <a:picLocks noChangeAspect="1"/>
          </p:cNvPicPr>
          <p:nvPr/>
        </p:nvPicPr>
        <p:blipFill>
          <a:blip r:embed="rId3"/>
          <a:stretch>
            <a:fillRect/>
          </a:stretch>
        </p:blipFill>
        <p:spPr>
          <a:xfrm>
            <a:off x="1125263" y="1019809"/>
            <a:ext cx="9941471" cy="2066925"/>
          </a:xfrm>
          <a:prstGeom prst="rect">
            <a:avLst/>
          </a:prstGeom>
        </p:spPr>
      </p:pic>
      <p:sp>
        <p:nvSpPr>
          <p:cNvPr id="5" name="TextBox 4">
            <a:extLst>
              <a:ext uri="{FF2B5EF4-FFF2-40B4-BE49-F238E27FC236}">
                <a16:creationId xmlns:a16="http://schemas.microsoft.com/office/drawing/2014/main" id="{CBC5084A-7274-4C29-9249-6553E86A85DA}"/>
              </a:ext>
            </a:extLst>
          </p:cNvPr>
          <p:cNvSpPr txBox="1"/>
          <p:nvPr/>
        </p:nvSpPr>
        <p:spPr>
          <a:xfrm>
            <a:off x="6807200" y="3314679"/>
            <a:ext cx="4259533" cy="3124222"/>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r>
              <a:rPr lang="en-US" dirty="0">
                <a:solidFill>
                  <a:srgbClr val="FFFF00"/>
                </a:solidFill>
              </a:rPr>
              <a:t>Accuracy:  </a:t>
            </a:r>
            <a:r>
              <a:rPr lang="en-US" dirty="0"/>
              <a:t>The percentage of correct predictions out of the total predictions.</a:t>
            </a:r>
          </a:p>
          <a:p>
            <a:r>
              <a:rPr lang="en-US" dirty="0">
                <a:solidFill>
                  <a:srgbClr val="FFFF00"/>
                </a:solidFill>
              </a:rPr>
              <a:t>Precision:  </a:t>
            </a:r>
            <a:r>
              <a:rPr lang="en-US" dirty="0"/>
              <a:t>The proportion of true positive predictions out of the total positive predictions.</a:t>
            </a:r>
          </a:p>
          <a:p>
            <a:r>
              <a:rPr lang="en-US" dirty="0">
                <a:solidFill>
                  <a:srgbClr val="FFFF00"/>
                </a:solidFill>
              </a:rPr>
              <a:t>Recall:  </a:t>
            </a:r>
            <a:r>
              <a:rPr lang="en-US" dirty="0"/>
              <a:t>The proportion of true positive predictions out of the total actual positives.</a:t>
            </a:r>
          </a:p>
          <a:p>
            <a:r>
              <a:rPr lang="en-US" dirty="0">
                <a:solidFill>
                  <a:srgbClr val="FFFF00"/>
                </a:solidFill>
              </a:rPr>
              <a:t>F1 Score:  </a:t>
            </a:r>
            <a:r>
              <a:rPr lang="en-US" dirty="0"/>
              <a:t>A measure that combines precision and recall into a single metric, providing a balanced evaluation.</a:t>
            </a:r>
          </a:p>
        </p:txBody>
      </p:sp>
    </p:spTree>
    <p:extLst>
      <p:ext uri="{BB962C8B-B14F-4D97-AF65-F5344CB8AC3E}">
        <p14:creationId xmlns:p14="http://schemas.microsoft.com/office/powerpoint/2010/main" val="921382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474078" y="56096"/>
            <a:ext cx="3252814" cy="400110"/>
          </a:xfrm>
          <a:prstGeom prst="rect">
            <a:avLst/>
          </a:prstGeom>
          <a:noFill/>
        </p:spPr>
        <p:txBody>
          <a:bodyPr wrap="none" rtlCol="0">
            <a:spAutoFit/>
          </a:bodyPr>
          <a:lstStyle/>
          <a:p>
            <a:r>
              <a:rPr lang="en-US" sz="2000" b="1" u="sng" dirty="0">
                <a:solidFill>
                  <a:schemeClr val="accent1">
                    <a:lumMod val="75000"/>
                  </a:schemeClr>
                </a:solidFill>
                <a:latin typeface="Bahnschrift SemiLight" panose="020B0502040204020203" pitchFamily="34" charset="0"/>
              </a:rPr>
              <a:t>Model Evaluation Diagram</a:t>
            </a:r>
          </a:p>
        </p:txBody>
      </p:sp>
      <p:pic>
        <p:nvPicPr>
          <p:cNvPr id="7" name="Picture 6">
            <a:extLst>
              <a:ext uri="{FF2B5EF4-FFF2-40B4-BE49-F238E27FC236}">
                <a16:creationId xmlns:a16="http://schemas.microsoft.com/office/drawing/2014/main" id="{34148BE5-C927-44CD-B3AA-F79AE22A7B4B}"/>
              </a:ext>
            </a:extLst>
          </p:cNvPr>
          <p:cNvPicPr>
            <a:picLocks noChangeAspect="1"/>
          </p:cNvPicPr>
          <p:nvPr/>
        </p:nvPicPr>
        <p:blipFill>
          <a:blip r:embed="rId2"/>
          <a:stretch>
            <a:fillRect/>
          </a:stretch>
        </p:blipFill>
        <p:spPr>
          <a:xfrm>
            <a:off x="639762" y="679910"/>
            <a:ext cx="3834316" cy="2936525"/>
          </a:xfrm>
          <a:prstGeom prst="rect">
            <a:avLst/>
          </a:prstGeom>
        </p:spPr>
      </p:pic>
      <p:pic>
        <p:nvPicPr>
          <p:cNvPr id="8" name="Picture 7">
            <a:extLst>
              <a:ext uri="{FF2B5EF4-FFF2-40B4-BE49-F238E27FC236}">
                <a16:creationId xmlns:a16="http://schemas.microsoft.com/office/drawing/2014/main" id="{639CD2E3-7759-4FD2-AD99-B057C9069E64}"/>
              </a:ext>
            </a:extLst>
          </p:cNvPr>
          <p:cNvPicPr>
            <a:picLocks noChangeAspect="1"/>
          </p:cNvPicPr>
          <p:nvPr/>
        </p:nvPicPr>
        <p:blipFill>
          <a:blip r:embed="rId3"/>
          <a:stretch>
            <a:fillRect/>
          </a:stretch>
        </p:blipFill>
        <p:spPr>
          <a:xfrm>
            <a:off x="4656921" y="679910"/>
            <a:ext cx="3802644" cy="2914118"/>
          </a:xfrm>
          <a:prstGeom prst="rect">
            <a:avLst/>
          </a:prstGeom>
        </p:spPr>
      </p:pic>
      <p:pic>
        <p:nvPicPr>
          <p:cNvPr id="9" name="Picture 8">
            <a:extLst>
              <a:ext uri="{FF2B5EF4-FFF2-40B4-BE49-F238E27FC236}">
                <a16:creationId xmlns:a16="http://schemas.microsoft.com/office/drawing/2014/main" id="{683AFB71-C67B-498E-9C05-C4C4AC56AA95}"/>
              </a:ext>
            </a:extLst>
          </p:cNvPr>
          <p:cNvPicPr>
            <a:picLocks noChangeAspect="1"/>
          </p:cNvPicPr>
          <p:nvPr/>
        </p:nvPicPr>
        <p:blipFill>
          <a:blip r:embed="rId4"/>
          <a:stretch>
            <a:fillRect/>
          </a:stretch>
        </p:blipFill>
        <p:spPr>
          <a:xfrm>
            <a:off x="639762" y="3763141"/>
            <a:ext cx="3816997" cy="2914118"/>
          </a:xfrm>
          <a:prstGeom prst="rect">
            <a:avLst/>
          </a:prstGeom>
        </p:spPr>
      </p:pic>
      <p:pic>
        <p:nvPicPr>
          <p:cNvPr id="10" name="Picture 9">
            <a:extLst>
              <a:ext uri="{FF2B5EF4-FFF2-40B4-BE49-F238E27FC236}">
                <a16:creationId xmlns:a16="http://schemas.microsoft.com/office/drawing/2014/main" id="{902D4682-8858-4CFD-9D75-828D303C62BE}"/>
              </a:ext>
            </a:extLst>
          </p:cNvPr>
          <p:cNvPicPr>
            <a:picLocks noChangeAspect="1"/>
          </p:cNvPicPr>
          <p:nvPr/>
        </p:nvPicPr>
        <p:blipFill>
          <a:blip r:embed="rId5"/>
          <a:stretch>
            <a:fillRect/>
          </a:stretch>
        </p:blipFill>
        <p:spPr>
          <a:xfrm>
            <a:off x="4656921" y="3763141"/>
            <a:ext cx="3816997" cy="2892038"/>
          </a:xfrm>
          <a:prstGeom prst="rect">
            <a:avLst/>
          </a:prstGeom>
        </p:spPr>
      </p:pic>
      <p:sp>
        <p:nvSpPr>
          <p:cNvPr id="11" name="TextBox 10">
            <a:extLst>
              <a:ext uri="{FF2B5EF4-FFF2-40B4-BE49-F238E27FC236}">
                <a16:creationId xmlns:a16="http://schemas.microsoft.com/office/drawing/2014/main" id="{73C6BB6A-7D47-4F91-84F7-2C51A20839DB}"/>
              </a:ext>
            </a:extLst>
          </p:cNvPr>
          <p:cNvSpPr txBox="1"/>
          <p:nvPr/>
        </p:nvSpPr>
        <p:spPr>
          <a:xfrm>
            <a:off x="8956307" y="1172588"/>
            <a:ext cx="2909830"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are higher in accuracy, precision and f1 score. </a:t>
            </a:r>
          </a:p>
          <a:p>
            <a:pPr marL="342900" lvl="0" indent="-342900" defTabSz="1066800">
              <a:lnSpc>
                <a:spcPct val="90000"/>
              </a:lnSpc>
              <a:spcBef>
                <a:spcPct val="0"/>
              </a:spcBef>
              <a:spcAft>
                <a:spcPct val="35000"/>
              </a:spcAft>
              <a:buFont typeface="Arial" panose="020B0604020202020204" pitchFamily="34" charset="0"/>
              <a:buChar char="•"/>
            </a:pPr>
            <a:endParaRPr lang="en-US" sz="20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But Recall is higher in Naive Bayes Algorithm.</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2892700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60675" y="116357"/>
            <a:ext cx="1670650"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ROC Curve</a:t>
            </a:r>
          </a:p>
        </p:txBody>
      </p:sp>
      <p:pic>
        <p:nvPicPr>
          <p:cNvPr id="2" name="Picture 1">
            <a:extLst>
              <a:ext uri="{FF2B5EF4-FFF2-40B4-BE49-F238E27FC236}">
                <a16:creationId xmlns:a16="http://schemas.microsoft.com/office/drawing/2014/main" id="{384DB552-6885-4D8C-A708-1678F378C83F}"/>
              </a:ext>
            </a:extLst>
          </p:cNvPr>
          <p:cNvPicPr>
            <a:picLocks noChangeAspect="1"/>
          </p:cNvPicPr>
          <p:nvPr/>
        </p:nvPicPr>
        <p:blipFill>
          <a:blip r:embed="rId2"/>
          <a:stretch>
            <a:fillRect/>
          </a:stretch>
        </p:blipFill>
        <p:spPr>
          <a:xfrm>
            <a:off x="351641" y="850900"/>
            <a:ext cx="6753295" cy="5520209"/>
          </a:xfrm>
          <a:prstGeom prst="rect">
            <a:avLst/>
          </a:prstGeom>
        </p:spPr>
      </p:pic>
      <p:sp>
        <p:nvSpPr>
          <p:cNvPr id="5" name="TextBox 4">
            <a:extLst>
              <a:ext uri="{FF2B5EF4-FFF2-40B4-BE49-F238E27FC236}">
                <a16:creationId xmlns:a16="http://schemas.microsoft.com/office/drawing/2014/main" id="{FB2A2DD6-4DC1-4D92-83A3-03CBE7CD7963}"/>
              </a:ext>
            </a:extLst>
          </p:cNvPr>
          <p:cNvSpPr txBox="1"/>
          <p:nvPr/>
        </p:nvSpPr>
        <p:spPr>
          <a:xfrm>
            <a:off x="7853496" y="3429000"/>
            <a:ext cx="3986863" cy="314165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n-US" sz="2000" dirty="0">
                <a:latin typeface="Bahnschrift SemiLight" panose="020B0502040204020203" pitchFamily="34" charset="0"/>
              </a:rPr>
              <a:t>The ROC curve function calculates the false positive rate (</a:t>
            </a:r>
            <a:r>
              <a:rPr lang="en-US" sz="2000" dirty="0" err="1">
                <a:latin typeface="Bahnschrift SemiLight" panose="020B0502040204020203" pitchFamily="34" charset="0"/>
              </a:rPr>
              <a:t>fpr</a:t>
            </a:r>
            <a:r>
              <a:rPr lang="en-US" sz="2000" dirty="0">
                <a:latin typeface="Bahnschrift SemiLight" panose="020B0502040204020203" pitchFamily="34" charset="0"/>
              </a:rPr>
              <a:t>) and true positive rate (</a:t>
            </a:r>
            <a:r>
              <a:rPr lang="en-US" sz="2000" dirty="0" err="1">
                <a:latin typeface="Bahnschrift SemiLight" panose="020B0502040204020203" pitchFamily="34" charset="0"/>
              </a:rPr>
              <a:t>tpr</a:t>
            </a:r>
            <a:r>
              <a:rPr lang="en-US" sz="2000" dirty="0">
                <a:latin typeface="Bahnschrift SemiLight" panose="020B0502040204020203" pitchFamily="34" charset="0"/>
              </a:rPr>
              <a:t>) at various thresholds. The area under the curve (AUC) is calculated using the </a:t>
            </a:r>
            <a:r>
              <a:rPr lang="en-US" sz="2000" dirty="0" err="1">
                <a:latin typeface="Bahnschrift SemiLight" panose="020B0502040204020203" pitchFamily="34" charset="0"/>
              </a:rPr>
              <a:t>auc</a:t>
            </a:r>
            <a:r>
              <a:rPr lang="en-US" sz="2000" dirty="0">
                <a:latin typeface="Bahnschrift SemiLight" panose="020B0502040204020203" pitchFamily="34" charset="0"/>
              </a:rPr>
              <a:t> function. </a:t>
            </a:r>
          </a:p>
          <a:p>
            <a:pPr lvl="0" algn="ctr" defTabSz="1066800">
              <a:lnSpc>
                <a:spcPct val="90000"/>
              </a:lnSpc>
              <a:spcBef>
                <a:spcPct val="0"/>
              </a:spcBef>
              <a:spcAft>
                <a:spcPct val="35000"/>
              </a:spcAft>
            </a:pPr>
            <a:endParaRPr lang="en-US" sz="2000" kern="1200" dirty="0">
              <a:latin typeface="Bahnschrift SemiLight" panose="020B0502040204020203" pitchFamily="34" charset="0"/>
            </a:endParaRPr>
          </a:p>
        </p:txBody>
      </p:sp>
      <p:sp>
        <p:nvSpPr>
          <p:cNvPr id="6" name="Rectangle 2">
            <a:extLst>
              <a:ext uri="{FF2B5EF4-FFF2-40B4-BE49-F238E27FC236}">
                <a16:creationId xmlns:a16="http://schemas.microsoft.com/office/drawing/2014/main" id="{404AD425-FD56-47FC-9CF1-FF3769389053}"/>
              </a:ext>
            </a:extLst>
          </p:cNvPr>
          <p:cNvSpPr>
            <a:spLocks noChangeArrowheads="1"/>
          </p:cNvSpPr>
          <p:nvPr/>
        </p:nvSpPr>
        <p:spPr bwMode="auto">
          <a:xfrm>
            <a:off x="0" y="-184666"/>
            <a:ext cx="184731" cy="36933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A168163-8CE2-451D-B540-DABF4B883EE4}"/>
              </a:ext>
            </a:extLst>
          </p:cNvPr>
          <p:cNvPicPr>
            <a:picLocks noChangeAspect="1"/>
          </p:cNvPicPr>
          <p:nvPr/>
        </p:nvPicPr>
        <p:blipFill>
          <a:blip r:embed="rId3"/>
          <a:stretch>
            <a:fillRect/>
          </a:stretch>
        </p:blipFill>
        <p:spPr>
          <a:xfrm>
            <a:off x="7853495" y="347190"/>
            <a:ext cx="3986863" cy="2958185"/>
          </a:xfrm>
          <a:prstGeom prst="rect">
            <a:avLst/>
          </a:prstGeom>
        </p:spPr>
      </p:pic>
    </p:spTree>
    <p:extLst>
      <p:ext uri="{BB962C8B-B14F-4D97-AF65-F5344CB8AC3E}">
        <p14:creationId xmlns:p14="http://schemas.microsoft.com/office/powerpoint/2010/main" val="47638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5213776" y="120622"/>
            <a:ext cx="2074607"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Cost Function</a:t>
            </a:r>
          </a:p>
        </p:txBody>
      </p:sp>
      <p:pic>
        <p:nvPicPr>
          <p:cNvPr id="2" name="Picture 1">
            <a:extLst>
              <a:ext uri="{FF2B5EF4-FFF2-40B4-BE49-F238E27FC236}">
                <a16:creationId xmlns:a16="http://schemas.microsoft.com/office/drawing/2014/main" id="{E7B77150-754B-471E-B364-85D10D75971B}"/>
              </a:ext>
            </a:extLst>
          </p:cNvPr>
          <p:cNvPicPr>
            <a:picLocks noChangeAspect="1"/>
          </p:cNvPicPr>
          <p:nvPr/>
        </p:nvPicPr>
        <p:blipFill>
          <a:blip r:embed="rId2"/>
          <a:stretch>
            <a:fillRect/>
          </a:stretch>
        </p:blipFill>
        <p:spPr>
          <a:xfrm>
            <a:off x="250870" y="824375"/>
            <a:ext cx="5636962" cy="5627578"/>
          </a:xfrm>
          <a:prstGeom prst="rect">
            <a:avLst/>
          </a:prstGeom>
        </p:spPr>
      </p:pic>
      <p:pic>
        <p:nvPicPr>
          <p:cNvPr id="5" name="Picture 4">
            <a:extLst>
              <a:ext uri="{FF2B5EF4-FFF2-40B4-BE49-F238E27FC236}">
                <a16:creationId xmlns:a16="http://schemas.microsoft.com/office/drawing/2014/main" id="{2638D062-ACB0-433D-9A79-EB849310AFCE}"/>
              </a:ext>
            </a:extLst>
          </p:cNvPr>
          <p:cNvPicPr>
            <a:picLocks noChangeAspect="1"/>
          </p:cNvPicPr>
          <p:nvPr/>
        </p:nvPicPr>
        <p:blipFill rotWithShape="1">
          <a:blip r:embed="rId3"/>
          <a:srcRect r="35843"/>
          <a:stretch/>
        </p:blipFill>
        <p:spPr>
          <a:xfrm>
            <a:off x="6096000" y="871300"/>
            <a:ext cx="2686896" cy="5579325"/>
          </a:xfrm>
          <a:prstGeom prst="rect">
            <a:avLst/>
          </a:prstGeom>
        </p:spPr>
      </p:pic>
      <p:pic>
        <p:nvPicPr>
          <p:cNvPr id="8" name="Graphic 7" descr="Chevron arrows">
            <a:extLst>
              <a:ext uri="{FF2B5EF4-FFF2-40B4-BE49-F238E27FC236}">
                <a16:creationId xmlns:a16="http://schemas.microsoft.com/office/drawing/2014/main" id="{35E241AE-6CB0-4B18-81A8-B783F8B85C4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3776" y="3036870"/>
            <a:ext cx="601294" cy="601294"/>
          </a:xfrm>
          <a:prstGeom prst="rect">
            <a:avLst/>
          </a:prstGeom>
        </p:spPr>
      </p:pic>
      <p:sp>
        <p:nvSpPr>
          <p:cNvPr id="6" name="TextBox 5">
            <a:extLst>
              <a:ext uri="{FF2B5EF4-FFF2-40B4-BE49-F238E27FC236}">
                <a16:creationId xmlns:a16="http://schemas.microsoft.com/office/drawing/2014/main" id="{A5BA0EA1-5D20-434F-9FAB-0DA3118CD177}"/>
              </a:ext>
            </a:extLst>
          </p:cNvPr>
          <p:cNvSpPr txBox="1"/>
          <p:nvPr/>
        </p:nvSpPr>
        <p:spPr>
          <a:xfrm>
            <a:off x="9063826" y="1216725"/>
            <a:ext cx="2961564" cy="4842879"/>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000" dirty="0">
                <a:latin typeface="Bahnschrift SemiLight" panose="020B0502040204020203" pitchFamily="34" charset="0"/>
              </a:rPr>
              <a:t>Decision Tree and Random forest gives the lowest RMSE, MSE, MAE value which means predicted values are closer to the actual values and the model makes fewer errors in its predictions.</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54627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EF5B4-9DFD-4649-9479-2041F1D38FD3}"/>
              </a:ext>
            </a:extLst>
          </p:cNvPr>
          <p:cNvSpPr txBox="1"/>
          <p:nvPr/>
        </p:nvSpPr>
        <p:spPr>
          <a:xfrm>
            <a:off x="4837482" y="49411"/>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D7D5E027-8FF9-4D9C-B55A-41E6686B7A5F}"/>
              </a:ext>
            </a:extLst>
          </p:cNvPr>
          <p:cNvPicPr>
            <a:picLocks noChangeAspect="1"/>
          </p:cNvPicPr>
          <p:nvPr/>
        </p:nvPicPr>
        <p:blipFill>
          <a:blip r:embed="rId2"/>
          <a:stretch>
            <a:fillRect/>
          </a:stretch>
        </p:blipFill>
        <p:spPr>
          <a:xfrm>
            <a:off x="794229" y="718098"/>
            <a:ext cx="3574839" cy="2837881"/>
          </a:xfrm>
          <a:prstGeom prst="rect">
            <a:avLst/>
          </a:prstGeom>
        </p:spPr>
      </p:pic>
      <p:pic>
        <p:nvPicPr>
          <p:cNvPr id="7" name="Picture 6">
            <a:extLst>
              <a:ext uri="{FF2B5EF4-FFF2-40B4-BE49-F238E27FC236}">
                <a16:creationId xmlns:a16="http://schemas.microsoft.com/office/drawing/2014/main" id="{7D9EB46E-CFB2-4B05-96E1-1E8C3264E57B}"/>
              </a:ext>
            </a:extLst>
          </p:cNvPr>
          <p:cNvPicPr>
            <a:picLocks noChangeAspect="1"/>
          </p:cNvPicPr>
          <p:nvPr/>
        </p:nvPicPr>
        <p:blipFill>
          <a:blip r:embed="rId3"/>
          <a:stretch>
            <a:fillRect/>
          </a:stretch>
        </p:blipFill>
        <p:spPr>
          <a:xfrm>
            <a:off x="4672461" y="718098"/>
            <a:ext cx="3574839" cy="2837881"/>
          </a:xfrm>
          <a:prstGeom prst="rect">
            <a:avLst/>
          </a:prstGeom>
        </p:spPr>
      </p:pic>
      <p:pic>
        <p:nvPicPr>
          <p:cNvPr id="9" name="Picture 8">
            <a:extLst>
              <a:ext uri="{FF2B5EF4-FFF2-40B4-BE49-F238E27FC236}">
                <a16:creationId xmlns:a16="http://schemas.microsoft.com/office/drawing/2014/main" id="{E4DEECD2-7200-4698-BD3B-341801A90997}"/>
              </a:ext>
            </a:extLst>
          </p:cNvPr>
          <p:cNvPicPr>
            <a:picLocks noChangeAspect="1"/>
          </p:cNvPicPr>
          <p:nvPr/>
        </p:nvPicPr>
        <p:blipFill>
          <a:blip r:embed="rId4"/>
          <a:stretch>
            <a:fillRect/>
          </a:stretch>
        </p:blipFill>
        <p:spPr>
          <a:xfrm>
            <a:off x="772303" y="3773661"/>
            <a:ext cx="3596765" cy="2827222"/>
          </a:xfrm>
          <a:prstGeom prst="rect">
            <a:avLst/>
          </a:prstGeom>
        </p:spPr>
      </p:pic>
      <p:pic>
        <p:nvPicPr>
          <p:cNvPr id="10" name="Picture 9">
            <a:extLst>
              <a:ext uri="{FF2B5EF4-FFF2-40B4-BE49-F238E27FC236}">
                <a16:creationId xmlns:a16="http://schemas.microsoft.com/office/drawing/2014/main" id="{FC467646-363B-45EE-AFD7-35D1627DF4A1}"/>
              </a:ext>
            </a:extLst>
          </p:cNvPr>
          <p:cNvPicPr>
            <a:picLocks noChangeAspect="1"/>
          </p:cNvPicPr>
          <p:nvPr/>
        </p:nvPicPr>
        <p:blipFill>
          <a:blip r:embed="rId5"/>
          <a:stretch>
            <a:fillRect/>
          </a:stretch>
        </p:blipFill>
        <p:spPr>
          <a:xfrm>
            <a:off x="4672461" y="3763001"/>
            <a:ext cx="3596765" cy="2837882"/>
          </a:xfrm>
          <a:prstGeom prst="rect">
            <a:avLst/>
          </a:prstGeom>
        </p:spPr>
      </p:pic>
      <p:sp>
        <p:nvSpPr>
          <p:cNvPr id="11" name="TextBox 10">
            <a:extLst>
              <a:ext uri="{FF2B5EF4-FFF2-40B4-BE49-F238E27FC236}">
                <a16:creationId xmlns:a16="http://schemas.microsoft.com/office/drawing/2014/main" id="{7F235126-8564-4FE2-B30F-6AEE168AC962}"/>
              </a:ext>
            </a:extLst>
          </p:cNvPr>
          <p:cNvSpPr txBox="1"/>
          <p:nvPr/>
        </p:nvSpPr>
        <p:spPr>
          <a:xfrm>
            <a:off x="8655868" y="1134539"/>
            <a:ext cx="2961564" cy="4842879"/>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KNN gives good performance as it gives higher amount of TP &amp; TN values.</a:t>
            </a:r>
          </a:p>
          <a:p>
            <a:pPr lvl="0"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Naive Bayes gives worst performance as it gives higher range of FP value.</a:t>
            </a:r>
            <a:endParaRPr lang="en-US" sz="2000" kern="1200" dirty="0">
              <a:latin typeface="Bahnschrift SemiLight" panose="020B0502040204020203" pitchFamily="34" charset="0"/>
            </a:endParaRPr>
          </a:p>
        </p:txBody>
      </p:sp>
    </p:spTree>
    <p:extLst>
      <p:ext uri="{BB962C8B-B14F-4D97-AF65-F5344CB8AC3E}">
        <p14:creationId xmlns:p14="http://schemas.microsoft.com/office/powerpoint/2010/main" val="309363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F10DFDE-090D-460E-B359-DCC82628EA96}"/>
              </a:ext>
            </a:extLst>
          </p:cNvPr>
          <p:cNvSpPr txBox="1"/>
          <p:nvPr/>
        </p:nvSpPr>
        <p:spPr>
          <a:xfrm>
            <a:off x="4837482" y="168489"/>
            <a:ext cx="2517036" cy="461665"/>
          </a:xfrm>
          <a:prstGeom prst="rect">
            <a:avLst/>
          </a:prstGeom>
          <a:noFill/>
        </p:spPr>
        <p:txBody>
          <a:bodyPr wrap="none" rtlCol="0">
            <a:spAutoFit/>
          </a:bodyPr>
          <a:lstStyle/>
          <a:p>
            <a:r>
              <a:rPr lang="en-US" sz="2400" b="1" u="sng" dirty="0">
                <a:solidFill>
                  <a:schemeClr val="accent1">
                    <a:lumMod val="75000"/>
                  </a:schemeClr>
                </a:solidFill>
                <a:latin typeface="Bahnschrift SemiLight" panose="020B0502040204020203" pitchFamily="34" charset="0"/>
              </a:rPr>
              <a:t>Confusion Matrix</a:t>
            </a:r>
          </a:p>
        </p:txBody>
      </p:sp>
      <p:pic>
        <p:nvPicPr>
          <p:cNvPr id="4" name="Picture 3">
            <a:extLst>
              <a:ext uri="{FF2B5EF4-FFF2-40B4-BE49-F238E27FC236}">
                <a16:creationId xmlns:a16="http://schemas.microsoft.com/office/drawing/2014/main" id="{910FFC76-1D92-4ECE-8CCE-71A3C9BE4955}"/>
              </a:ext>
            </a:extLst>
          </p:cNvPr>
          <p:cNvPicPr>
            <a:picLocks noChangeAspect="1"/>
          </p:cNvPicPr>
          <p:nvPr/>
        </p:nvPicPr>
        <p:blipFill>
          <a:blip r:embed="rId2"/>
          <a:stretch>
            <a:fillRect/>
          </a:stretch>
        </p:blipFill>
        <p:spPr>
          <a:xfrm>
            <a:off x="313899" y="1332113"/>
            <a:ext cx="3613277" cy="2801701"/>
          </a:xfrm>
          <a:prstGeom prst="rect">
            <a:avLst/>
          </a:prstGeom>
        </p:spPr>
      </p:pic>
      <p:pic>
        <p:nvPicPr>
          <p:cNvPr id="9" name="Picture 8">
            <a:extLst>
              <a:ext uri="{FF2B5EF4-FFF2-40B4-BE49-F238E27FC236}">
                <a16:creationId xmlns:a16="http://schemas.microsoft.com/office/drawing/2014/main" id="{E95D3081-BE66-4D8B-A7F7-204355E6058C}"/>
              </a:ext>
            </a:extLst>
          </p:cNvPr>
          <p:cNvPicPr>
            <a:picLocks noChangeAspect="1"/>
          </p:cNvPicPr>
          <p:nvPr/>
        </p:nvPicPr>
        <p:blipFill>
          <a:blip r:embed="rId3"/>
          <a:stretch>
            <a:fillRect/>
          </a:stretch>
        </p:blipFill>
        <p:spPr>
          <a:xfrm>
            <a:off x="4293127" y="1332113"/>
            <a:ext cx="3551156" cy="2801701"/>
          </a:xfrm>
          <a:prstGeom prst="rect">
            <a:avLst/>
          </a:prstGeom>
        </p:spPr>
      </p:pic>
      <p:pic>
        <p:nvPicPr>
          <p:cNvPr id="10" name="Picture 9">
            <a:extLst>
              <a:ext uri="{FF2B5EF4-FFF2-40B4-BE49-F238E27FC236}">
                <a16:creationId xmlns:a16="http://schemas.microsoft.com/office/drawing/2014/main" id="{E34A1D89-ECEA-4906-AE83-8313CA01C507}"/>
              </a:ext>
            </a:extLst>
          </p:cNvPr>
          <p:cNvPicPr>
            <a:picLocks noChangeAspect="1"/>
          </p:cNvPicPr>
          <p:nvPr/>
        </p:nvPicPr>
        <p:blipFill>
          <a:blip r:embed="rId4"/>
          <a:stretch>
            <a:fillRect/>
          </a:stretch>
        </p:blipFill>
        <p:spPr>
          <a:xfrm>
            <a:off x="8210234" y="1332113"/>
            <a:ext cx="3699682" cy="2801701"/>
          </a:xfrm>
          <a:prstGeom prst="rect">
            <a:avLst/>
          </a:prstGeom>
        </p:spPr>
      </p:pic>
      <p:sp>
        <p:nvSpPr>
          <p:cNvPr id="11" name="TextBox 10">
            <a:extLst>
              <a:ext uri="{FF2B5EF4-FFF2-40B4-BE49-F238E27FC236}">
                <a16:creationId xmlns:a16="http://schemas.microsoft.com/office/drawing/2014/main" id="{7E42A977-BB23-4E11-8115-28FE74153E4F}"/>
              </a:ext>
            </a:extLst>
          </p:cNvPr>
          <p:cNvSpPr txBox="1"/>
          <p:nvPr/>
        </p:nvSpPr>
        <p:spPr>
          <a:xfrm>
            <a:off x="2254553" y="4438213"/>
            <a:ext cx="7682893" cy="2175348"/>
          </a:xfrm>
          <a:prstGeom prst="rect">
            <a:avLst/>
          </a:prstGeom>
          <a:solidFill>
            <a:schemeClr val="tx2">
              <a:lumMod val="60000"/>
              <a:lumOff val="40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Random forest  Decision Tree give best performance as it gives higher amount of TP &amp; TN values with 0 FP &amp; FN value.</a:t>
            </a:r>
          </a:p>
          <a:p>
            <a:pPr lvl="0" defTabSz="1066800">
              <a:lnSpc>
                <a:spcPct val="90000"/>
              </a:lnSpc>
              <a:spcBef>
                <a:spcPct val="0"/>
              </a:spcBef>
              <a:spcAft>
                <a:spcPct val="35000"/>
              </a:spcAft>
            </a:pPr>
            <a:endParaRPr lang="en-US" sz="1400" dirty="0">
              <a:latin typeface="Bahnschrift SemiLight" panose="020B0502040204020203" pitchFamily="34" charset="0"/>
            </a:endParaRPr>
          </a:p>
          <a:p>
            <a:pPr marL="342900" lvl="0" indent="-342900"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Logistic Regression gives worst performance as it gives higher range of FP &amp; FN value.</a:t>
            </a:r>
          </a:p>
        </p:txBody>
      </p:sp>
    </p:spTree>
    <p:extLst>
      <p:ext uri="{BB962C8B-B14F-4D97-AF65-F5344CB8AC3E}">
        <p14:creationId xmlns:p14="http://schemas.microsoft.com/office/powerpoint/2010/main" val="3667033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E8C47F-0BAB-4FCC-8D47-9A4A1CF1BE4E}"/>
              </a:ext>
            </a:extLst>
          </p:cNvPr>
          <p:cNvSpPr txBox="1"/>
          <p:nvPr/>
        </p:nvSpPr>
        <p:spPr>
          <a:xfrm>
            <a:off x="4864887" y="98476"/>
            <a:ext cx="2457724"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rofiling</a:t>
            </a:r>
          </a:p>
        </p:txBody>
      </p:sp>
      <p:pic>
        <p:nvPicPr>
          <p:cNvPr id="3" name="Picture 2">
            <a:extLst>
              <a:ext uri="{FF2B5EF4-FFF2-40B4-BE49-F238E27FC236}">
                <a16:creationId xmlns:a16="http://schemas.microsoft.com/office/drawing/2014/main" id="{FA312FB4-07B1-46E3-BF48-8250607E3D57}"/>
              </a:ext>
            </a:extLst>
          </p:cNvPr>
          <p:cNvPicPr>
            <a:picLocks noChangeAspect="1"/>
          </p:cNvPicPr>
          <p:nvPr/>
        </p:nvPicPr>
        <p:blipFill>
          <a:blip r:embed="rId2"/>
          <a:stretch>
            <a:fillRect/>
          </a:stretch>
        </p:blipFill>
        <p:spPr>
          <a:xfrm>
            <a:off x="2560622" y="864529"/>
            <a:ext cx="7067550" cy="3588168"/>
          </a:xfrm>
          <a:prstGeom prst="rect">
            <a:avLst/>
          </a:prstGeom>
        </p:spPr>
      </p:pic>
      <p:pic>
        <p:nvPicPr>
          <p:cNvPr id="4" name="Picture 3">
            <a:extLst>
              <a:ext uri="{FF2B5EF4-FFF2-40B4-BE49-F238E27FC236}">
                <a16:creationId xmlns:a16="http://schemas.microsoft.com/office/drawing/2014/main" id="{121D10FF-46D2-4677-8795-CF6C0593F064}"/>
              </a:ext>
            </a:extLst>
          </p:cNvPr>
          <p:cNvPicPr>
            <a:picLocks noChangeAspect="1"/>
          </p:cNvPicPr>
          <p:nvPr/>
        </p:nvPicPr>
        <p:blipFill rotWithShape="1">
          <a:blip r:embed="rId3"/>
          <a:srcRect b="5861"/>
          <a:stretch/>
        </p:blipFill>
        <p:spPr>
          <a:xfrm>
            <a:off x="2560622" y="4452697"/>
            <a:ext cx="7066255" cy="1722521"/>
          </a:xfrm>
          <a:prstGeom prst="rect">
            <a:avLst/>
          </a:prstGeom>
        </p:spPr>
      </p:pic>
    </p:spTree>
    <p:extLst>
      <p:ext uri="{BB962C8B-B14F-4D97-AF65-F5344CB8AC3E}">
        <p14:creationId xmlns:p14="http://schemas.microsoft.com/office/powerpoint/2010/main" val="94864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EE4637-5C45-473E-AD79-C2945F3C0918}"/>
              </a:ext>
            </a:extLst>
          </p:cNvPr>
          <p:cNvSpPr txBox="1"/>
          <p:nvPr/>
        </p:nvSpPr>
        <p:spPr>
          <a:xfrm>
            <a:off x="4986561" y="186395"/>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pic>
        <p:nvPicPr>
          <p:cNvPr id="2" name="Picture 1">
            <a:extLst>
              <a:ext uri="{FF2B5EF4-FFF2-40B4-BE49-F238E27FC236}">
                <a16:creationId xmlns:a16="http://schemas.microsoft.com/office/drawing/2014/main" id="{75E89E05-AB77-42D3-83C9-86C7C8A491E3}"/>
              </a:ext>
            </a:extLst>
          </p:cNvPr>
          <p:cNvPicPr>
            <a:picLocks noChangeAspect="1"/>
          </p:cNvPicPr>
          <p:nvPr/>
        </p:nvPicPr>
        <p:blipFill>
          <a:blip r:embed="rId2"/>
          <a:stretch>
            <a:fillRect/>
          </a:stretch>
        </p:blipFill>
        <p:spPr>
          <a:xfrm>
            <a:off x="1748957" y="834959"/>
            <a:ext cx="8694086" cy="5836646"/>
          </a:xfrm>
          <a:prstGeom prst="rect">
            <a:avLst/>
          </a:prstGeom>
        </p:spPr>
      </p:pic>
    </p:spTree>
    <p:extLst>
      <p:ext uri="{BB962C8B-B14F-4D97-AF65-F5344CB8AC3E}">
        <p14:creationId xmlns:p14="http://schemas.microsoft.com/office/powerpoint/2010/main" val="2790458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32DC6E1-9E20-4338-AD76-4277326FE315}"/>
              </a:ext>
            </a:extLst>
          </p:cNvPr>
          <p:cNvPicPr>
            <a:picLocks noChangeAspect="1"/>
          </p:cNvPicPr>
          <p:nvPr/>
        </p:nvPicPr>
        <p:blipFill>
          <a:blip r:embed="rId2"/>
          <a:stretch>
            <a:fillRect/>
          </a:stretch>
        </p:blipFill>
        <p:spPr>
          <a:xfrm>
            <a:off x="2465343" y="857370"/>
            <a:ext cx="7261309" cy="5784943"/>
          </a:xfrm>
          <a:prstGeom prst="rect">
            <a:avLst/>
          </a:prstGeom>
        </p:spPr>
      </p:pic>
      <p:sp>
        <p:nvSpPr>
          <p:cNvPr id="3" name="TextBox 2">
            <a:extLst>
              <a:ext uri="{FF2B5EF4-FFF2-40B4-BE49-F238E27FC236}">
                <a16:creationId xmlns:a16="http://schemas.microsoft.com/office/drawing/2014/main" id="{A84C3C74-D150-48F5-A11A-32F8FC2E7A7C}"/>
              </a:ext>
            </a:extLst>
          </p:cNvPr>
          <p:cNvSpPr txBox="1"/>
          <p:nvPr/>
        </p:nvSpPr>
        <p:spPr>
          <a:xfrm>
            <a:off x="4986560" y="215687"/>
            <a:ext cx="2218877" cy="461665"/>
          </a:xfrm>
          <a:prstGeom prst="rect">
            <a:avLst/>
          </a:prstGeom>
          <a:noFill/>
        </p:spPr>
        <p:txBody>
          <a:bodyPr wrap="none" rtlCol="0">
            <a:spAutoFit/>
          </a:bodyPr>
          <a:lstStyle/>
          <a:p>
            <a:r>
              <a:rPr lang="en-US" sz="2400" u="sng" dirty="0">
                <a:solidFill>
                  <a:schemeClr val="accent1">
                    <a:lumMod val="75000"/>
                  </a:schemeClr>
                </a:solidFill>
                <a:latin typeface="Bahnschrift SemiLight" panose="020B0502040204020203" pitchFamily="34" charset="0"/>
              </a:rPr>
              <a:t>P</a:t>
            </a:r>
            <a:r>
              <a:rPr lang="en-US" sz="2400" b="1" u="sng" dirty="0">
                <a:solidFill>
                  <a:schemeClr val="accent1">
                    <a:lumMod val="75000"/>
                  </a:schemeClr>
                </a:solidFill>
                <a:latin typeface="Bahnschrift SemiLight" panose="020B0502040204020203" pitchFamily="34" charset="0"/>
              </a:rPr>
              <a:t>andas </a:t>
            </a:r>
            <a:r>
              <a:rPr lang="en-US" sz="2400" u="sng" dirty="0">
                <a:solidFill>
                  <a:schemeClr val="accent1">
                    <a:lumMod val="75000"/>
                  </a:schemeClr>
                </a:solidFill>
                <a:latin typeface="Bahnschrift SemiLight" panose="020B0502040204020203" pitchFamily="34" charset="0"/>
              </a:rPr>
              <a:t>R</a:t>
            </a:r>
            <a:r>
              <a:rPr lang="en-US" sz="2400" b="1" u="sng" dirty="0">
                <a:solidFill>
                  <a:schemeClr val="accent1">
                    <a:lumMod val="75000"/>
                  </a:schemeClr>
                </a:solidFill>
                <a:latin typeface="Bahnschrift SemiLight" panose="020B0502040204020203" pitchFamily="34" charset="0"/>
              </a:rPr>
              <a:t>eport</a:t>
            </a:r>
          </a:p>
        </p:txBody>
      </p:sp>
    </p:spTree>
    <p:extLst>
      <p:ext uri="{BB962C8B-B14F-4D97-AF65-F5344CB8AC3E}">
        <p14:creationId xmlns:p14="http://schemas.microsoft.com/office/powerpoint/2010/main" val="167768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33C81-DCAC-4FF7-9970-AAABAF1DC4C5}"/>
              </a:ext>
            </a:extLst>
          </p:cNvPr>
          <p:cNvSpPr txBox="1"/>
          <p:nvPr/>
        </p:nvSpPr>
        <p:spPr>
          <a:xfrm>
            <a:off x="4048035" y="262625"/>
            <a:ext cx="4095929" cy="461665"/>
          </a:xfrm>
          <a:prstGeom prst="rect">
            <a:avLst/>
          </a:prstGeom>
          <a:noFill/>
        </p:spPr>
        <p:txBody>
          <a:bodyPr wrap="none" rtlCol="0">
            <a:spAutoFit/>
          </a:bodyPr>
          <a:lstStyle/>
          <a:p>
            <a:r>
              <a:rPr lang="en-US" sz="2400" b="1" u="sng" dirty="0">
                <a:solidFill>
                  <a:schemeClr val="accent1">
                    <a:lumMod val="75000"/>
                  </a:schemeClr>
                </a:solidFill>
              </a:rPr>
              <a:t>Target Variable distribution</a:t>
            </a:r>
          </a:p>
        </p:txBody>
      </p:sp>
      <p:pic>
        <p:nvPicPr>
          <p:cNvPr id="3" name="Picture 2">
            <a:extLst>
              <a:ext uri="{FF2B5EF4-FFF2-40B4-BE49-F238E27FC236}">
                <a16:creationId xmlns:a16="http://schemas.microsoft.com/office/drawing/2014/main" id="{8FBC09E2-EA70-48F7-BB29-5ECCA6411BAD}"/>
              </a:ext>
            </a:extLst>
          </p:cNvPr>
          <p:cNvPicPr>
            <a:picLocks noChangeAspect="1"/>
          </p:cNvPicPr>
          <p:nvPr/>
        </p:nvPicPr>
        <p:blipFill>
          <a:blip r:embed="rId2"/>
          <a:stretch>
            <a:fillRect/>
          </a:stretch>
        </p:blipFill>
        <p:spPr>
          <a:xfrm>
            <a:off x="1031031" y="1087999"/>
            <a:ext cx="6220374" cy="5539053"/>
          </a:xfrm>
          <a:prstGeom prst="rect">
            <a:avLst/>
          </a:prstGeom>
        </p:spPr>
      </p:pic>
      <p:sp>
        <p:nvSpPr>
          <p:cNvPr id="4" name="Rectangle 3">
            <a:extLst>
              <a:ext uri="{FF2B5EF4-FFF2-40B4-BE49-F238E27FC236}">
                <a16:creationId xmlns:a16="http://schemas.microsoft.com/office/drawing/2014/main" id="{8F0FB543-CD07-4ECA-8684-B206912C1CAA}"/>
              </a:ext>
            </a:extLst>
          </p:cNvPr>
          <p:cNvSpPr/>
          <p:nvPr/>
        </p:nvSpPr>
        <p:spPr>
          <a:xfrm>
            <a:off x="7760951" y="250390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a:extLst>
              <a:ext uri="{FF2B5EF4-FFF2-40B4-BE49-F238E27FC236}">
                <a16:creationId xmlns:a16="http://schemas.microsoft.com/office/drawing/2014/main" id="{4368B25F-7F5E-4AD0-8B97-A13D9109E1BA}"/>
              </a:ext>
            </a:extLst>
          </p:cNvPr>
          <p:cNvSpPr>
            <a:spLocks noChangeArrowheads="1"/>
          </p:cNvSpPr>
          <p:nvPr/>
        </p:nvSpPr>
        <p:spPr bwMode="auto">
          <a:xfrm rot="10800000" flipV="1">
            <a:off x="7884742" y="2897225"/>
            <a:ext cx="2811500"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Let's first take a look at the distribution of the target variable 'stroke’. We can see that the dataset is </a:t>
            </a:r>
            <a:r>
              <a:rPr lang="en-US" sz="1600" b="1" dirty="0"/>
              <a:t>‘highly imbalanced’ </a:t>
            </a:r>
            <a:r>
              <a:rPr lang="en-US" sz="1600" dirty="0"/>
              <a:t>with only a small fraction of the samples having a stroke.</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63331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C53C7C-C8C5-408F-B5C0-484DE5A48A85}"/>
              </a:ext>
            </a:extLst>
          </p:cNvPr>
          <p:cNvSpPr txBox="1"/>
          <p:nvPr/>
        </p:nvSpPr>
        <p:spPr>
          <a:xfrm>
            <a:off x="676274" y="1026695"/>
            <a:ext cx="10761747" cy="5390147"/>
          </a:xfrm>
          <a:prstGeom prst="rect">
            <a:avLst/>
          </a:prstGeom>
          <a:solidFill>
            <a:schemeClr val="accent2">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2" spcCol="1270" anchor="ctr" anchorCtr="0">
            <a:noAutofit/>
          </a:bodyPr>
          <a:lstStyle/>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In this EDA and data preprocessing, we have performed encoding and scaling of the features, and performed exploratory data analysis to understand the distribution of the features and the target variable. </a:t>
            </a:r>
          </a:p>
          <a:p>
            <a:pPr marL="342900" lvl="0" indent="-342900" algn="just" defTabSz="1066800">
              <a:lnSpc>
                <a:spcPct val="90000"/>
              </a:lnSpc>
              <a:spcBef>
                <a:spcPct val="0"/>
              </a:spcBef>
              <a:spcAft>
                <a:spcPct val="35000"/>
              </a:spcAft>
              <a:buFont typeface="Arial" panose="020B0604020202020204" pitchFamily="34" charset="0"/>
              <a:buChar char="•"/>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kern="1200" dirty="0">
                <a:latin typeface="Bahnschrift SemiLight" panose="020B0502040204020203" pitchFamily="34" charset="0"/>
              </a:rPr>
              <a:t>We have used </a:t>
            </a:r>
            <a:r>
              <a:rPr lang="en-US" sz="2000" dirty="0">
                <a:latin typeface="Bahnschrift SemiLight" panose="020B0502040204020203" pitchFamily="34" charset="0"/>
              </a:rPr>
              <a:t>Standardization, Resampling Techniques (Oversampling &amp; SMOTE) in this EDA for balancing Data. We will also add more Stroke Patient data.</a:t>
            </a:r>
          </a:p>
          <a:p>
            <a:pPr lvl="0" algn="just" defTabSz="1066800">
              <a:lnSpc>
                <a:spcPct val="90000"/>
              </a:lnSpc>
              <a:spcBef>
                <a:spcPct val="0"/>
              </a:spcBef>
              <a:spcAft>
                <a:spcPct val="35000"/>
              </a:spcAft>
            </a:pPr>
            <a:endParaRPr lang="en-US" sz="2000" kern="1200" dirty="0">
              <a:latin typeface="Bahnschrift SemiLight" panose="020B0502040204020203" pitchFamily="34" charset="0"/>
            </a:endParaRPr>
          </a:p>
          <a:p>
            <a:pPr marL="342900" lvl="0" indent="-342900" algn="just" defTabSz="1066800">
              <a:lnSpc>
                <a:spcPct val="90000"/>
              </a:lnSpc>
              <a:spcBef>
                <a:spcPct val="0"/>
              </a:spcBef>
              <a:spcAft>
                <a:spcPct val="35000"/>
              </a:spcAft>
              <a:buFont typeface="Arial" panose="020B0604020202020204" pitchFamily="34" charset="0"/>
              <a:buChar char="•"/>
            </a:pPr>
            <a:r>
              <a:rPr lang="en-US" sz="2000" dirty="0">
                <a:latin typeface="Bahnschrift SemiLight" panose="020B0502040204020203" pitchFamily="34" charset="0"/>
              </a:rPr>
              <a:t>We have applied 7 Machine Learning models to determine the best performance.</a:t>
            </a:r>
            <a:endParaRPr lang="en-US" sz="2000" kern="1200" dirty="0">
              <a:latin typeface="Bahnschrift SemiLight" panose="020B0502040204020203" pitchFamily="34" charset="0"/>
            </a:endParaRPr>
          </a:p>
        </p:txBody>
      </p:sp>
      <p:sp>
        <p:nvSpPr>
          <p:cNvPr id="7" name="TextBox 6">
            <a:extLst>
              <a:ext uri="{FF2B5EF4-FFF2-40B4-BE49-F238E27FC236}">
                <a16:creationId xmlns:a16="http://schemas.microsoft.com/office/drawing/2014/main" id="{4FA0E6F0-2A40-4E0C-8004-3BA1FA4590A3}"/>
              </a:ext>
            </a:extLst>
          </p:cNvPr>
          <p:cNvSpPr txBox="1"/>
          <p:nvPr/>
        </p:nvSpPr>
        <p:spPr>
          <a:xfrm>
            <a:off x="5187357" y="322619"/>
            <a:ext cx="2039341" cy="523220"/>
          </a:xfrm>
          <a:prstGeom prst="rect">
            <a:avLst/>
          </a:prstGeom>
          <a:noFill/>
        </p:spPr>
        <p:txBody>
          <a:bodyPr wrap="none" rtlCol="0">
            <a:spAutoFit/>
          </a:bodyPr>
          <a:lstStyle/>
          <a:p>
            <a:r>
              <a:rPr lang="en-US" sz="2800" u="sng" dirty="0">
                <a:solidFill>
                  <a:schemeClr val="accent1">
                    <a:lumMod val="75000"/>
                  </a:schemeClr>
                </a:solidFill>
                <a:latin typeface="Arial Black" panose="020B0A04020102020204" pitchFamily="34" charset="0"/>
              </a:rPr>
              <a:t>Summary</a:t>
            </a:r>
          </a:p>
        </p:txBody>
      </p:sp>
      <p:pic>
        <p:nvPicPr>
          <p:cNvPr id="1026" name="Picture 2" descr="Stroke Prediction using Data Analytics and Machine Learning -  DataScienceCentral.com">
            <a:extLst>
              <a:ext uri="{FF2B5EF4-FFF2-40B4-BE49-F238E27FC236}">
                <a16:creationId xmlns:a16="http://schemas.microsoft.com/office/drawing/2014/main" id="{55C60C29-200D-4160-B1B3-010DD5B4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8852" y="1981145"/>
            <a:ext cx="4290018" cy="368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501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099009-422A-4F60-9862-1A5542F4F4AD}"/>
              </a:ext>
            </a:extLst>
          </p:cNvPr>
          <p:cNvSpPr txBox="1"/>
          <p:nvPr/>
        </p:nvSpPr>
        <p:spPr>
          <a:xfrm>
            <a:off x="4291263" y="2921168"/>
            <a:ext cx="3609474" cy="1015663"/>
          </a:xfrm>
          <a:prstGeom prst="rect">
            <a:avLst/>
          </a:prstGeom>
          <a:noFill/>
        </p:spPr>
        <p:txBody>
          <a:bodyPr wrap="square" rtlCol="0">
            <a:spAutoFit/>
          </a:bodyPr>
          <a:lstStyle/>
          <a:p>
            <a:r>
              <a:rPr lang="en-US" sz="6000" dirty="0">
                <a:solidFill>
                  <a:schemeClr val="accent2">
                    <a:lumMod val="50000"/>
                  </a:schemeClr>
                </a:solidFill>
              </a:rPr>
              <a:t>Thank You!</a:t>
            </a:r>
          </a:p>
        </p:txBody>
      </p:sp>
    </p:spTree>
    <p:extLst>
      <p:ext uri="{BB962C8B-B14F-4D97-AF65-F5344CB8AC3E}">
        <p14:creationId xmlns:p14="http://schemas.microsoft.com/office/powerpoint/2010/main" val="25010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891183" y="123834"/>
            <a:ext cx="2409634" cy="400110"/>
          </a:xfrm>
          <a:prstGeom prst="rect">
            <a:avLst/>
          </a:prstGeom>
          <a:noFill/>
        </p:spPr>
        <p:txBody>
          <a:bodyPr wrap="none" rtlCol="0">
            <a:spAutoFit/>
          </a:bodyPr>
          <a:lstStyle/>
          <a:p>
            <a:r>
              <a:rPr lang="en-US" sz="2000" b="1" u="sng" dirty="0">
                <a:solidFill>
                  <a:schemeClr val="accent1">
                    <a:lumMod val="75000"/>
                  </a:schemeClr>
                </a:solidFill>
              </a:rPr>
              <a:t>One Hot Encoding</a:t>
            </a:r>
          </a:p>
        </p:txBody>
      </p:sp>
      <p:pic>
        <p:nvPicPr>
          <p:cNvPr id="3" name="Picture 2">
            <a:extLst>
              <a:ext uri="{FF2B5EF4-FFF2-40B4-BE49-F238E27FC236}">
                <a16:creationId xmlns:a16="http://schemas.microsoft.com/office/drawing/2014/main" id="{97DD060D-1C5B-489B-9781-971378103282}"/>
              </a:ext>
            </a:extLst>
          </p:cNvPr>
          <p:cNvPicPr>
            <a:picLocks noChangeAspect="1"/>
          </p:cNvPicPr>
          <p:nvPr/>
        </p:nvPicPr>
        <p:blipFill>
          <a:blip r:embed="rId2"/>
          <a:stretch>
            <a:fillRect/>
          </a:stretch>
        </p:blipFill>
        <p:spPr>
          <a:xfrm>
            <a:off x="277034" y="780714"/>
            <a:ext cx="8145071" cy="1562100"/>
          </a:xfrm>
          <a:prstGeom prst="rect">
            <a:avLst/>
          </a:prstGeom>
        </p:spPr>
      </p:pic>
      <p:pic>
        <p:nvPicPr>
          <p:cNvPr id="5" name="Picture 4">
            <a:extLst>
              <a:ext uri="{FF2B5EF4-FFF2-40B4-BE49-F238E27FC236}">
                <a16:creationId xmlns:a16="http://schemas.microsoft.com/office/drawing/2014/main" id="{EDB00679-7556-4781-92AE-05352B5F2449}"/>
              </a:ext>
            </a:extLst>
          </p:cNvPr>
          <p:cNvPicPr>
            <a:picLocks noChangeAspect="1"/>
          </p:cNvPicPr>
          <p:nvPr/>
        </p:nvPicPr>
        <p:blipFill>
          <a:blip r:embed="rId3"/>
          <a:stretch>
            <a:fillRect/>
          </a:stretch>
        </p:blipFill>
        <p:spPr>
          <a:xfrm>
            <a:off x="277034" y="4503781"/>
            <a:ext cx="8145071" cy="2030330"/>
          </a:xfrm>
          <a:prstGeom prst="rect">
            <a:avLst/>
          </a:prstGeom>
        </p:spPr>
      </p:pic>
      <p:pic>
        <p:nvPicPr>
          <p:cNvPr id="6" name="Picture 5">
            <a:extLst>
              <a:ext uri="{FF2B5EF4-FFF2-40B4-BE49-F238E27FC236}">
                <a16:creationId xmlns:a16="http://schemas.microsoft.com/office/drawing/2014/main" id="{D7DDF23B-FC7D-4AD1-9B94-008054F25C3F}"/>
              </a:ext>
            </a:extLst>
          </p:cNvPr>
          <p:cNvPicPr>
            <a:picLocks noChangeAspect="1"/>
          </p:cNvPicPr>
          <p:nvPr/>
        </p:nvPicPr>
        <p:blipFill>
          <a:blip r:embed="rId4"/>
          <a:stretch>
            <a:fillRect/>
          </a:stretch>
        </p:blipFill>
        <p:spPr>
          <a:xfrm>
            <a:off x="277034" y="2342814"/>
            <a:ext cx="8145071" cy="2112841"/>
          </a:xfrm>
          <a:prstGeom prst="rect">
            <a:avLst/>
          </a:prstGeom>
        </p:spPr>
      </p:pic>
      <p:sp>
        <p:nvSpPr>
          <p:cNvPr id="20" name="Rectangle 19">
            <a:extLst>
              <a:ext uri="{FF2B5EF4-FFF2-40B4-BE49-F238E27FC236}">
                <a16:creationId xmlns:a16="http://schemas.microsoft.com/office/drawing/2014/main" id="{E8ACC4C3-723C-49EA-B109-2B635B39C4ED}"/>
              </a:ext>
            </a:extLst>
          </p:cNvPr>
          <p:cNvSpPr/>
          <p:nvPr/>
        </p:nvSpPr>
        <p:spPr>
          <a:xfrm>
            <a:off x="8715546" y="203981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839337" y="2443511"/>
            <a:ext cx="2811500" cy="1754326"/>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i="0" u="none" strike="noStrike" cap="none" normalizeH="0" baseline="0" dirty="0">
                <a:ln>
                  <a:noFill/>
                </a:ln>
                <a:solidFill>
                  <a:srgbClr val="374151"/>
                </a:solidFill>
                <a:effectLst/>
                <a:latin typeface="+mn-lt"/>
              </a:rPr>
              <a:t>We can use the pandas function </a:t>
            </a:r>
            <a:r>
              <a:rPr kumimoji="0" lang="en-US" altLang="en-US" i="0" u="none" strike="noStrike" cap="none" normalizeH="0" baseline="0" dirty="0" err="1">
                <a:ln>
                  <a:noFill/>
                </a:ln>
                <a:solidFill>
                  <a:schemeClr val="tx1"/>
                </a:solidFill>
                <a:effectLst/>
                <a:latin typeface="+mn-lt"/>
              </a:rPr>
              <a:t>get_dummies</a:t>
            </a:r>
            <a:r>
              <a:rPr kumimoji="0" lang="en-US" altLang="en-US" i="0" u="none" strike="noStrike" cap="none" normalizeH="0" baseline="0" dirty="0">
                <a:ln>
                  <a:noFill/>
                </a:ln>
                <a:solidFill>
                  <a:schemeClr val="tx1"/>
                </a:solidFill>
                <a:effectLst/>
                <a:latin typeface="+mn-lt"/>
              </a:rPr>
              <a:t>()</a:t>
            </a:r>
            <a:r>
              <a:rPr kumimoji="0" lang="en-US" altLang="en-US" i="0" u="none" strike="noStrike" cap="none" normalizeH="0" baseline="0" dirty="0">
                <a:ln>
                  <a:noFill/>
                </a:ln>
                <a:solidFill>
                  <a:srgbClr val="374151"/>
                </a:solidFill>
                <a:effectLst/>
                <a:latin typeface="+mn-lt"/>
              </a:rPr>
              <a:t> to one-hot encode these categorical variables.</a:t>
            </a:r>
            <a:r>
              <a:rPr kumimoji="0" lang="en-US" altLang="en-US" i="0" u="none" strike="noStrike" cap="none" normalizeH="0" baseline="0" dirty="0">
                <a:ln>
                  <a:noFill/>
                </a:ln>
                <a:solidFill>
                  <a:schemeClr val="tx1"/>
                </a:solidFill>
                <a:effectLst/>
                <a:latin typeface="+mn-lt"/>
              </a:rPr>
              <a:t> </a:t>
            </a:r>
            <a:r>
              <a:rPr lang="en-US" dirty="0">
                <a:latin typeface="+mn-lt"/>
              </a:rPr>
              <a:t>We have used </a:t>
            </a:r>
            <a:r>
              <a:rPr lang="en-US" dirty="0" err="1">
                <a:latin typeface="+mn-lt"/>
              </a:rPr>
              <a:t>drop_first</a:t>
            </a:r>
            <a:r>
              <a:rPr lang="en-US" dirty="0">
                <a:latin typeface="+mn-lt"/>
              </a:rPr>
              <a:t> = True to avoid multicollinearity.</a:t>
            </a:r>
            <a:endParaRPr kumimoji="0" lang="en-US" altLang="en-US"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7657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FEE7B-73B9-443E-85D2-B0EDC4D01DCB}"/>
              </a:ext>
            </a:extLst>
          </p:cNvPr>
          <p:cNvSpPr txBox="1"/>
          <p:nvPr/>
        </p:nvSpPr>
        <p:spPr>
          <a:xfrm>
            <a:off x="4583053" y="35449"/>
            <a:ext cx="2473882" cy="461665"/>
          </a:xfrm>
          <a:prstGeom prst="rect">
            <a:avLst/>
          </a:prstGeom>
          <a:noFill/>
        </p:spPr>
        <p:txBody>
          <a:bodyPr wrap="none" rtlCol="0">
            <a:spAutoFit/>
          </a:bodyPr>
          <a:lstStyle/>
          <a:p>
            <a:r>
              <a:rPr lang="en-US" sz="2400" b="1" u="sng" dirty="0">
                <a:solidFill>
                  <a:schemeClr val="accent1">
                    <a:lumMod val="75000"/>
                  </a:schemeClr>
                </a:solidFill>
              </a:rPr>
              <a:t>Standard Scaler</a:t>
            </a:r>
          </a:p>
        </p:txBody>
      </p:sp>
      <p:sp>
        <p:nvSpPr>
          <p:cNvPr id="20" name="Rectangle 19">
            <a:extLst>
              <a:ext uri="{FF2B5EF4-FFF2-40B4-BE49-F238E27FC236}">
                <a16:creationId xmlns:a16="http://schemas.microsoft.com/office/drawing/2014/main" id="{E8ACC4C3-723C-49EA-B109-2B635B39C4ED}"/>
              </a:ext>
            </a:extLst>
          </p:cNvPr>
          <p:cNvSpPr/>
          <p:nvPr/>
        </p:nvSpPr>
        <p:spPr>
          <a:xfrm>
            <a:off x="8591753" y="3363693"/>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71379715-E757-4BC1-BD13-F8972537412D}"/>
              </a:ext>
            </a:extLst>
          </p:cNvPr>
          <p:cNvSpPr>
            <a:spLocks noChangeArrowheads="1"/>
          </p:cNvSpPr>
          <p:nvPr/>
        </p:nvSpPr>
        <p:spPr bwMode="auto">
          <a:xfrm rot="10800000" flipV="1">
            <a:off x="8715544" y="3680241"/>
            <a:ext cx="2811500" cy="206210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sz="1600" dirty="0"/>
              <a:t>We need to scale the numerical variables 'age', '</a:t>
            </a:r>
            <a:r>
              <a:rPr lang="en-US" sz="1600" dirty="0" err="1"/>
              <a:t>avg_glucose_level</a:t>
            </a:r>
            <a:r>
              <a:rPr lang="en-US" sz="1600" dirty="0"/>
              <a:t>', and '</a:t>
            </a:r>
            <a:r>
              <a:rPr lang="en-US" sz="1600" dirty="0" err="1"/>
              <a:t>bmi</a:t>
            </a:r>
            <a:r>
              <a:rPr lang="en-US" sz="1600" dirty="0"/>
              <a:t>' so that they have similar scales. We can use the Standard Scaler function from the </a:t>
            </a:r>
            <a:r>
              <a:rPr lang="en-US" sz="1600" dirty="0" err="1"/>
              <a:t>scikit</a:t>
            </a:r>
            <a:r>
              <a:rPr lang="en-US" sz="1600" dirty="0"/>
              <a:t>-learn library to do this.</a:t>
            </a:r>
            <a:endParaRPr kumimoji="0" lang="en-US" altLang="en-US" sz="160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2E90CC94-3307-448B-B788-B06660BE85FD}"/>
              </a:ext>
            </a:extLst>
          </p:cNvPr>
          <p:cNvPicPr>
            <a:picLocks noChangeAspect="1"/>
          </p:cNvPicPr>
          <p:nvPr/>
        </p:nvPicPr>
        <p:blipFill>
          <a:blip r:embed="rId2"/>
          <a:stretch>
            <a:fillRect/>
          </a:stretch>
        </p:blipFill>
        <p:spPr>
          <a:xfrm>
            <a:off x="541164" y="669976"/>
            <a:ext cx="4041889" cy="1616328"/>
          </a:xfrm>
          <a:prstGeom prst="rect">
            <a:avLst/>
          </a:prstGeom>
        </p:spPr>
      </p:pic>
      <p:pic>
        <p:nvPicPr>
          <p:cNvPr id="5" name="Picture 4">
            <a:extLst>
              <a:ext uri="{FF2B5EF4-FFF2-40B4-BE49-F238E27FC236}">
                <a16:creationId xmlns:a16="http://schemas.microsoft.com/office/drawing/2014/main" id="{65E9FCC4-1423-419E-A595-095073780EBA}"/>
              </a:ext>
            </a:extLst>
          </p:cNvPr>
          <p:cNvPicPr>
            <a:picLocks noChangeAspect="1"/>
          </p:cNvPicPr>
          <p:nvPr/>
        </p:nvPicPr>
        <p:blipFill rotWithShape="1">
          <a:blip r:embed="rId3"/>
          <a:srcRect r="14221"/>
          <a:stretch/>
        </p:blipFill>
        <p:spPr>
          <a:xfrm>
            <a:off x="511305" y="2379562"/>
            <a:ext cx="7555878" cy="2192135"/>
          </a:xfrm>
          <a:prstGeom prst="rect">
            <a:avLst/>
          </a:prstGeom>
        </p:spPr>
      </p:pic>
      <p:pic>
        <p:nvPicPr>
          <p:cNvPr id="6" name="Picture 5">
            <a:extLst>
              <a:ext uri="{FF2B5EF4-FFF2-40B4-BE49-F238E27FC236}">
                <a16:creationId xmlns:a16="http://schemas.microsoft.com/office/drawing/2014/main" id="{7665A628-89A2-4CA7-87C5-43BF1555C15B}"/>
              </a:ext>
            </a:extLst>
          </p:cNvPr>
          <p:cNvPicPr>
            <a:picLocks noChangeAspect="1"/>
          </p:cNvPicPr>
          <p:nvPr/>
        </p:nvPicPr>
        <p:blipFill>
          <a:blip r:embed="rId4"/>
          <a:stretch>
            <a:fillRect/>
          </a:stretch>
        </p:blipFill>
        <p:spPr>
          <a:xfrm>
            <a:off x="541164" y="4664955"/>
            <a:ext cx="6936268" cy="1972948"/>
          </a:xfrm>
          <a:prstGeom prst="rect">
            <a:avLst/>
          </a:prstGeom>
        </p:spPr>
      </p:pic>
      <p:pic>
        <p:nvPicPr>
          <p:cNvPr id="4" name="Picture 3">
            <a:extLst>
              <a:ext uri="{FF2B5EF4-FFF2-40B4-BE49-F238E27FC236}">
                <a16:creationId xmlns:a16="http://schemas.microsoft.com/office/drawing/2014/main" id="{E6E0402C-A611-4A2E-84D5-7BA56B84F178}"/>
              </a:ext>
            </a:extLst>
          </p:cNvPr>
          <p:cNvPicPr>
            <a:picLocks noChangeAspect="1"/>
          </p:cNvPicPr>
          <p:nvPr/>
        </p:nvPicPr>
        <p:blipFill>
          <a:blip r:embed="rId5"/>
          <a:stretch>
            <a:fillRect/>
          </a:stretch>
        </p:blipFill>
        <p:spPr>
          <a:xfrm>
            <a:off x="8591752" y="1012166"/>
            <a:ext cx="3059083" cy="2107940"/>
          </a:xfrm>
          <a:prstGeom prst="rect">
            <a:avLst/>
          </a:prstGeom>
        </p:spPr>
      </p:pic>
    </p:spTree>
    <p:extLst>
      <p:ext uri="{BB962C8B-B14F-4D97-AF65-F5344CB8AC3E}">
        <p14:creationId xmlns:p14="http://schemas.microsoft.com/office/powerpoint/2010/main" val="329710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F7F3BA-9008-426F-A222-6EA62D01C41B}"/>
              </a:ext>
            </a:extLst>
          </p:cNvPr>
          <p:cNvSpPr/>
          <p:nvPr/>
        </p:nvSpPr>
        <p:spPr>
          <a:xfrm>
            <a:off x="8857613" y="2718035"/>
            <a:ext cx="3059083" cy="260252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9">
            <a:extLst>
              <a:ext uri="{FF2B5EF4-FFF2-40B4-BE49-F238E27FC236}">
                <a16:creationId xmlns:a16="http://schemas.microsoft.com/office/drawing/2014/main" id="{0ED26014-B8A3-4BAE-B389-F4B2D3F27F19}"/>
              </a:ext>
            </a:extLst>
          </p:cNvPr>
          <p:cNvSpPr>
            <a:spLocks noChangeArrowheads="1"/>
          </p:cNvSpPr>
          <p:nvPr/>
        </p:nvSpPr>
        <p:spPr bwMode="auto">
          <a:xfrm rot="10800000" flipV="1">
            <a:off x="8981404" y="3480687"/>
            <a:ext cx="2811500" cy="1077218"/>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kumimoji="0" lang="en-US" altLang="en-US" sz="1600" i="0" u="none" strike="noStrike" cap="none" normalizeH="0" baseline="0" dirty="0">
                <a:ln>
                  <a:noFill/>
                </a:ln>
                <a:solidFill>
                  <a:schemeClr val="tx1"/>
                </a:solidFill>
                <a:effectLst/>
                <a:latin typeface="+mn-lt"/>
              </a:rPr>
              <a:t>We have also used Min Max Scaler from </a:t>
            </a:r>
            <a:r>
              <a:rPr lang="en-US" altLang="en-US" sz="1600" dirty="0" err="1">
                <a:latin typeface="+mn-lt"/>
              </a:rPr>
              <a:t>S</a:t>
            </a:r>
            <a:r>
              <a:rPr kumimoji="0" lang="en-US" altLang="en-US" sz="1600" i="0" u="none" strike="noStrike" cap="none" normalizeH="0" baseline="0" dirty="0" err="1">
                <a:ln>
                  <a:noFill/>
                </a:ln>
                <a:solidFill>
                  <a:schemeClr val="tx1"/>
                </a:solidFill>
                <a:effectLst/>
                <a:latin typeface="+mn-lt"/>
              </a:rPr>
              <a:t>cikit</a:t>
            </a:r>
            <a:r>
              <a:rPr kumimoji="0" lang="en-US" altLang="en-US" sz="1600" i="0" u="none" strike="noStrike" cap="none" normalizeH="0" baseline="0" dirty="0">
                <a:ln>
                  <a:noFill/>
                </a:ln>
                <a:solidFill>
                  <a:schemeClr val="tx1"/>
                </a:solidFill>
                <a:effectLst/>
                <a:latin typeface="+mn-lt"/>
              </a:rPr>
              <a:t> learn library to scale all the numerical features.</a:t>
            </a:r>
          </a:p>
        </p:txBody>
      </p:sp>
      <p:sp>
        <p:nvSpPr>
          <p:cNvPr id="8" name="TextBox 7">
            <a:extLst>
              <a:ext uri="{FF2B5EF4-FFF2-40B4-BE49-F238E27FC236}">
                <a16:creationId xmlns:a16="http://schemas.microsoft.com/office/drawing/2014/main" id="{9CEC0E9A-A859-4DCC-AFEC-6EA2F1EA4909}"/>
              </a:ext>
            </a:extLst>
          </p:cNvPr>
          <p:cNvSpPr txBox="1"/>
          <p:nvPr/>
        </p:nvSpPr>
        <p:spPr>
          <a:xfrm>
            <a:off x="4593471" y="108982"/>
            <a:ext cx="2284600" cy="461665"/>
          </a:xfrm>
          <a:prstGeom prst="rect">
            <a:avLst/>
          </a:prstGeom>
          <a:noFill/>
        </p:spPr>
        <p:txBody>
          <a:bodyPr wrap="none" rtlCol="0">
            <a:spAutoFit/>
          </a:bodyPr>
          <a:lstStyle/>
          <a:p>
            <a:r>
              <a:rPr lang="en-US" sz="2400" b="1" u="sng" dirty="0">
                <a:solidFill>
                  <a:schemeClr val="accent1">
                    <a:lumMod val="75000"/>
                  </a:schemeClr>
                </a:solidFill>
              </a:rPr>
              <a:t>Normalization</a:t>
            </a:r>
          </a:p>
        </p:txBody>
      </p:sp>
      <p:pic>
        <p:nvPicPr>
          <p:cNvPr id="9" name="Picture 8">
            <a:extLst>
              <a:ext uri="{FF2B5EF4-FFF2-40B4-BE49-F238E27FC236}">
                <a16:creationId xmlns:a16="http://schemas.microsoft.com/office/drawing/2014/main" id="{532B4617-1865-4591-93B4-B80144128F9A}"/>
              </a:ext>
            </a:extLst>
          </p:cNvPr>
          <p:cNvPicPr>
            <a:picLocks noChangeAspect="1"/>
          </p:cNvPicPr>
          <p:nvPr/>
        </p:nvPicPr>
        <p:blipFill>
          <a:blip r:embed="rId2"/>
          <a:stretch>
            <a:fillRect/>
          </a:stretch>
        </p:blipFill>
        <p:spPr>
          <a:xfrm>
            <a:off x="623273" y="857969"/>
            <a:ext cx="4730392" cy="1975682"/>
          </a:xfrm>
          <a:prstGeom prst="rect">
            <a:avLst/>
          </a:prstGeom>
        </p:spPr>
      </p:pic>
      <p:pic>
        <p:nvPicPr>
          <p:cNvPr id="10" name="Picture 9">
            <a:extLst>
              <a:ext uri="{FF2B5EF4-FFF2-40B4-BE49-F238E27FC236}">
                <a16:creationId xmlns:a16="http://schemas.microsoft.com/office/drawing/2014/main" id="{D5601D0A-EFBA-4BD8-BEDB-74C5280377FC}"/>
              </a:ext>
            </a:extLst>
          </p:cNvPr>
          <p:cNvPicPr>
            <a:picLocks noChangeAspect="1"/>
          </p:cNvPicPr>
          <p:nvPr/>
        </p:nvPicPr>
        <p:blipFill>
          <a:blip r:embed="rId3"/>
          <a:stretch>
            <a:fillRect/>
          </a:stretch>
        </p:blipFill>
        <p:spPr>
          <a:xfrm>
            <a:off x="623273" y="3031456"/>
            <a:ext cx="8020537" cy="1975682"/>
          </a:xfrm>
          <a:prstGeom prst="rect">
            <a:avLst/>
          </a:prstGeom>
        </p:spPr>
      </p:pic>
      <p:pic>
        <p:nvPicPr>
          <p:cNvPr id="11" name="Picture 10">
            <a:extLst>
              <a:ext uri="{FF2B5EF4-FFF2-40B4-BE49-F238E27FC236}">
                <a16:creationId xmlns:a16="http://schemas.microsoft.com/office/drawing/2014/main" id="{80D0974A-59E4-4C72-9708-BFED869BFCD3}"/>
              </a:ext>
            </a:extLst>
          </p:cNvPr>
          <p:cNvPicPr>
            <a:picLocks noChangeAspect="1"/>
          </p:cNvPicPr>
          <p:nvPr/>
        </p:nvPicPr>
        <p:blipFill>
          <a:blip r:embed="rId4"/>
          <a:stretch>
            <a:fillRect/>
          </a:stretch>
        </p:blipFill>
        <p:spPr>
          <a:xfrm>
            <a:off x="623273" y="5080878"/>
            <a:ext cx="6554276" cy="1688343"/>
          </a:xfrm>
          <a:prstGeom prst="rect">
            <a:avLst/>
          </a:prstGeom>
        </p:spPr>
      </p:pic>
      <p:pic>
        <p:nvPicPr>
          <p:cNvPr id="2" name="Picture 1">
            <a:extLst>
              <a:ext uri="{FF2B5EF4-FFF2-40B4-BE49-F238E27FC236}">
                <a16:creationId xmlns:a16="http://schemas.microsoft.com/office/drawing/2014/main" id="{1D67838A-63D1-48C5-96F0-F14306D09591}"/>
              </a:ext>
            </a:extLst>
          </p:cNvPr>
          <p:cNvPicPr>
            <a:picLocks noChangeAspect="1"/>
          </p:cNvPicPr>
          <p:nvPr/>
        </p:nvPicPr>
        <p:blipFill>
          <a:blip r:embed="rId5"/>
          <a:stretch>
            <a:fillRect/>
          </a:stretch>
        </p:blipFill>
        <p:spPr>
          <a:xfrm>
            <a:off x="5735771" y="902834"/>
            <a:ext cx="2023181" cy="1925913"/>
          </a:xfrm>
          <a:prstGeom prst="rect">
            <a:avLst/>
          </a:prstGeom>
        </p:spPr>
      </p:pic>
    </p:spTree>
    <p:extLst>
      <p:ext uri="{BB962C8B-B14F-4D97-AF65-F5344CB8AC3E}">
        <p14:creationId xmlns:p14="http://schemas.microsoft.com/office/powerpoint/2010/main" val="317701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D0754-FB6E-4C76-8550-13B42D7E7A8A}"/>
              </a:ext>
            </a:extLst>
          </p:cNvPr>
          <p:cNvSpPr txBox="1"/>
          <p:nvPr/>
        </p:nvSpPr>
        <p:spPr>
          <a:xfrm>
            <a:off x="4648103" y="397338"/>
            <a:ext cx="2895793" cy="461665"/>
          </a:xfrm>
          <a:prstGeom prst="rect">
            <a:avLst/>
          </a:prstGeom>
          <a:noFill/>
        </p:spPr>
        <p:txBody>
          <a:bodyPr wrap="none" rtlCol="0">
            <a:spAutoFit/>
          </a:bodyPr>
          <a:lstStyle/>
          <a:p>
            <a:r>
              <a:rPr lang="en-US" sz="2400" b="1" u="sng" dirty="0">
                <a:solidFill>
                  <a:schemeClr val="accent1">
                    <a:lumMod val="75000"/>
                  </a:schemeClr>
                </a:solidFill>
              </a:rPr>
              <a:t>Correlation Matrix</a:t>
            </a:r>
          </a:p>
        </p:txBody>
      </p:sp>
      <p:pic>
        <p:nvPicPr>
          <p:cNvPr id="1026" name="Picture 2">
            <a:extLst>
              <a:ext uri="{FF2B5EF4-FFF2-40B4-BE49-F238E27FC236}">
                <a16:creationId xmlns:a16="http://schemas.microsoft.com/office/drawing/2014/main" id="{E47A1C5B-2572-4093-9DD6-EB3800B66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13" y="1305579"/>
            <a:ext cx="6776003" cy="507859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732099-9E42-4D90-9459-8FDF962AE9C2}"/>
              </a:ext>
            </a:extLst>
          </p:cNvPr>
          <p:cNvPicPr>
            <a:picLocks noChangeAspect="1"/>
          </p:cNvPicPr>
          <p:nvPr/>
        </p:nvPicPr>
        <p:blipFill>
          <a:blip r:embed="rId3"/>
          <a:stretch>
            <a:fillRect/>
          </a:stretch>
        </p:blipFill>
        <p:spPr>
          <a:xfrm>
            <a:off x="7017416" y="1305579"/>
            <a:ext cx="4771169" cy="1094186"/>
          </a:xfrm>
          <a:prstGeom prst="rect">
            <a:avLst/>
          </a:prstGeom>
        </p:spPr>
      </p:pic>
      <p:sp>
        <p:nvSpPr>
          <p:cNvPr id="5" name="Rectangle 4">
            <a:extLst>
              <a:ext uri="{FF2B5EF4-FFF2-40B4-BE49-F238E27FC236}">
                <a16:creationId xmlns:a16="http://schemas.microsoft.com/office/drawing/2014/main" id="{79B062C6-6E16-4E8F-8F70-2D31FD9816D0}"/>
              </a:ext>
            </a:extLst>
          </p:cNvPr>
          <p:cNvSpPr/>
          <p:nvPr/>
        </p:nvSpPr>
        <p:spPr>
          <a:xfrm>
            <a:off x="7219705" y="2681504"/>
            <a:ext cx="4568880" cy="37188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3A4BF080-B21E-464E-8AF4-2EEE09E61693}"/>
              </a:ext>
            </a:extLst>
          </p:cNvPr>
          <p:cNvSpPr>
            <a:spLocks noChangeArrowheads="1"/>
          </p:cNvSpPr>
          <p:nvPr/>
        </p:nvSpPr>
        <p:spPr bwMode="auto">
          <a:xfrm rot="10800000" flipV="1">
            <a:off x="7506656" y="2986673"/>
            <a:ext cx="3994978" cy="310854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b="1" u="sng" dirty="0"/>
              <a:t>Strong Positive Correlations: </a:t>
            </a:r>
            <a:r>
              <a:rPr lang="en-US" dirty="0"/>
              <a:t>'</a:t>
            </a:r>
            <a:r>
              <a:rPr lang="en-US" dirty="0" err="1"/>
              <a:t>ever_married_Yes</a:t>
            </a:r>
            <a:r>
              <a:rPr lang="en-US" dirty="0"/>
              <a:t>' and 'age’, age and stroke, age and </a:t>
            </a:r>
            <a:r>
              <a:rPr lang="en-US" dirty="0" err="1"/>
              <a:t>smoking_status_formerly_smoked</a:t>
            </a:r>
            <a:r>
              <a:rPr lang="en-US" dirty="0"/>
              <a:t> etc.</a:t>
            </a:r>
          </a:p>
          <a:p>
            <a:pPr lvl="0" algn="just" defTabSz="914400"/>
            <a:endParaRPr kumimoji="0" lang="en-US" altLang="en-US" sz="1600" i="0" u="none" strike="noStrike" cap="none" normalizeH="0" baseline="0" dirty="0">
              <a:ln>
                <a:noFill/>
              </a:ln>
              <a:solidFill>
                <a:schemeClr val="tx1"/>
              </a:solidFill>
              <a:effectLst/>
              <a:latin typeface="+mn-lt"/>
            </a:endParaRPr>
          </a:p>
          <a:p>
            <a:pPr lvl="0" algn="just" defTabSz="914400"/>
            <a:r>
              <a:rPr lang="en-US" b="1" u="sng" dirty="0"/>
              <a:t>Strong Negative Correlations:</a:t>
            </a:r>
            <a:r>
              <a:rPr lang="en-US" b="1" dirty="0"/>
              <a:t> </a:t>
            </a:r>
            <a:r>
              <a:rPr lang="en-US" dirty="0"/>
              <a:t>age and </a:t>
            </a:r>
            <a:r>
              <a:rPr lang="en-US" dirty="0" err="1"/>
              <a:t>work_type_children</a:t>
            </a:r>
            <a:r>
              <a:rPr lang="en-US" dirty="0"/>
              <a:t>, </a:t>
            </a:r>
            <a:r>
              <a:rPr lang="en-US" dirty="0" err="1"/>
              <a:t>bmi</a:t>
            </a:r>
            <a:r>
              <a:rPr lang="en-US" dirty="0"/>
              <a:t> and </a:t>
            </a:r>
            <a:r>
              <a:rPr lang="en-US" dirty="0" err="1"/>
              <a:t>work_type_children</a:t>
            </a:r>
            <a:r>
              <a:rPr lang="en-US" dirty="0"/>
              <a:t>, </a:t>
            </a:r>
            <a:r>
              <a:rPr lang="en-US" dirty="0" err="1"/>
              <a:t>gender_male</a:t>
            </a:r>
            <a:r>
              <a:rPr lang="en-US" dirty="0"/>
              <a:t> and </a:t>
            </a:r>
            <a:r>
              <a:rPr lang="en-US" dirty="0" err="1"/>
              <a:t>smoking_status_never_smoked</a:t>
            </a:r>
            <a:r>
              <a:rPr lang="en-US" dirty="0"/>
              <a:t> etc.</a:t>
            </a:r>
            <a:endParaRPr kumimoji="0" lang="en-US" altLang="en-US" sz="16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013602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723E3-B023-4BB0-8712-BA48B86F37CA}"/>
              </a:ext>
            </a:extLst>
          </p:cNvPr>
          <p:cNvSpPr txBox="1"/>
          <p:nvPr/>
        </p:nvSpPr>
        <p:spPr>
          <a:xfrm>
            <a:off x="3269264" y="289683"/>
            <a:ext cx="5720861" cy="461665"/>
          </a:xfrm>
          <a:prstGeom prst="rect">
            <a:avLst/>
          </a:prstGeom>
          <a:noFill/>
        </p:spPr>
        <p:txBody>
          <a:bodyPr wrap="none" rtlCol="0">
            <a:spAutoFit/>
          </a:bodyPr>
          <a:lstStyle/>
          <a:p>
            <a:r>
              <a:rPr lang="en-US" sz="2400" b="1" u="sng" dirty="0">
                <a:solidFill>
                  <a:schemeClr val="accent1">
                    <a:lumMod val="75000"/>
                  </a:schemeClr>
                </a:solidFill>
              </a:rPr>
              <a:t>Histogram for the Numerical Features</a:t>
            </a:r>
          </a:p>
        </p:txBody>
      </p:sp>
      <p:pic>
        <p:nvPicPr>
          <p:cNvPr id="3" name="Picture 2">
            <a:extLst>
              <a:ext uri="{FF2B5EF4-FFF2-40B4-BE49-F238E27FC236}">
                <a16:creationId xmlns:a16="http://schemas.microsoft.com/office/drawing/2014/main" id="{EFE0BFBB-7866-4F97-A6B7-A5A359520A06}"/>
              </a:ext>
            </a:extLst>
          </p:cNvPr>
          <p:cNvPicPr>
            <a:picLocks noChangeAspect="1"/>
          </p:cNvPicPr>
          <p:nvPr/>
        </p:nvPicPr>
        <p:blipFill>
          <a:blip r:embed="rId2"/>
          <a:stretch>
            <a:fillRect/>
          </a:stretch>
        </p:blipFill>
        <p:spPr>
          <a:xfrm>
            <a:off x="248279" y="1409072"/>
            <a:ext cx="5847721" cy="4841959"/>
          </a:xfrm>
          <a:prstGeom prst="rect">
            <a:avLst/>
          </a:prstGeom>
        </p:spPr>
      </p:pic>
      <p:pic>
        <p:nvPicPr>
          <p:cNvPr id="6" name="Picture 5">
            <a:extLst>
              <a:ext uri="{FF2B5EF4-FFF2-40B4-BE49-F238E27FC236}">
                <a16:creationId xmlns:a16="http://schemas.microsoft.com/office/drawing/2014/main" id="{B77B5CD2-BC1B-4105-9744-CC2B41D9A0A6}"/>
              </a:ext>
            </a:extLst>
          </p:cNvPr>
          <p:cNvPicPr>
            <a:picLocks noChangeAspect="1"/>
          </p:cNvPicPr>
          <p:nvPr/>
        </p:nvPicPr>
        <p:blipFill>
          <a:blip r:embed="rId3"/>
          <a:stretch>
            <a:fillRect/>
          </a:stretch>
        </p:blipFill>
        <p:spPr>
          <a:xfrm>
            <a:off x="6222859" y="1473869"/>
            <a:ext cx="5720862" cy="1600200"/>
          </a:xfrm>
          <a:prstGeom prst="rect">
            <a:avLst/>
          </a:prstGeom>
        </p:spPr>
      </p:pic>
      <p:graphicFrame>
        <p:nvGraphicFramePr>
          <p:cNvPr id="8" name="Diagram 7">
            <a:extLst>
              <a:ext uri="{FF2B5EF4-FFF2-40B4-BE49-F238E27FC236}">
                <a16:creationId xmlns:a16="http://schemas.microsoft.com/office/drawing/2014/main" id="{A4C396C6-AA03-4699-AD12-903562E7EB93}"/>
              </a:ext>
            </a:extLst>
          </p:cNvPr>
          <p:cNvGraphicFramePr/>
          <p:nvPr>
            <p:extLst>
              <p:ext uri="{D42A27DB-BD31-4B8C-83A1-F6EECF244321}">
                <p14:modId xmlns:p14="http://schemas.microsoft.com/office/powerpoint/2010/main" val="343638818"/>
              </p:ext>
            </p:extLst>
          </p:nvPr>
        </p:nvGraphicFramePr>
        <p:xfrm>
          <a:off x="6222859" y="3256547"/>
          <a:ext cx="5499357" cy="2679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368BA108-D910-4156-9C1B-27EDB0FA5321}"/>
              </a:ext>
            </a:extLst>
          </p:cNvPr>
          <p:cNvSpPr txBox="1"/>
          <p:nvPr/>
        </p:nvSpPr>
        <p:spPr>
          <a:xfrm>
            <a:off x="8379187" y="3460719"/>
            <a:ext cx="1523622" cy="369332"/>
          </a:xfrm>
          <a:prstGeom prst="rect">
            <a:avLst/>
          </a:prstGeom>
          <a:noFill/>
        </p:spPr>
        <p:txBody>
          <a:bodyPr wrap="none" rtlCol="0">
            <a:spAutoFit/>
          </a:bodyPr>
          <a:lstStyle/>
          <a:p>
            <a:r>
              <a:rPr lang="en-US" b="1" u="sng" dirty="0">
                <a:solidFill>
                  <a:schemeClr val="accent1">
                    <a:lumMod val="60000"/>
                    <a:lumOff val="40000"/>
                  </a:schemeClr>
                </a:solidFill>
              </a:rPr>
              <a:t>Observation</a:t>
            </a:r>
            <a:endParaRPr lang="en-US" b="1" u="sng" dirty="0">
              <a:solidFill>
                <a:schemeClr val="tx2"/>
              </a:solidFill>
            </a:endParaRPr>
          </a:p>
        </p:txBody>
      </p:sp>
    </p:spTree>
    <p:extLst>
      <p:ext uri="{BB962C8B-B14F-4D97-AF65-F5344CB8AC3E}">
        <p14:creationId xmlns:p14="http://schemas.microsoft.com/office/powerpoint/2010/main" val="508648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623</TotalTime>
  <Words>1546</Words>
  <Application>Microsoft Office PowerPoint</Application>
  <PresentationFormat>Widescreen</PresentationFormat>
  <Paragraphs>138</Paragraphs>
  <Slides>41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Arial Black</vt:lpstr>
      <vt:lpstr>Bahnschrift SemiLight</vt:lpstr>
      <vt:lpstr>Fira Sans Extra Condensed</vt:lpstr>
      <vt:lpstr>Fira Sans Extra Condensed SemiBold</vt:lpstr>
      <vt:lpstr>Gill Sans MT</vt:lpstr>
      <vt:lpstr>Roboto</vt:lpstr>
      <vt:lpstr>Parcel</vt:lpstr>
      <vt:lpstr>Machine Learning Infographics by Slidesgo</vt:lpstr>
      <vt:lpstr>Stroke  Prediction A Machine Learning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Training </vt:lpstr>
      <vt:lpstr>Model Training </vt:lpstr>
      <vt:lpstr>Model Training </vt:lpstr>
      <vt:lpstr>Model Training </vt:lpstr>
      <vt:lpstr>Model Training </vt:lpstr>
      <vt:lpstr>Model Training </vt:lpstr>
      <vt:lpstr>Model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 A Machine Learning approach</dc:title>
  <dc:creator>Mahmud Shah</dc:creator>
  <cp:lastModifiedBy>Mahmud Shah</cp:lastModifiedBy>
  <cp:revision>168</cp:revision>
  <dcterms:created xsi:type="dcterms:W3CDTF">2023-05-12T03:00:36Z</dcterms:created>
  <dcterms:modified xsi:type="dcterms:W3CDTF">2023-06-09T06:02:18Z</dcterms:modified>
</cp:coreProperties>
</file>