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73" r:id="rId6"/>
    <p:sldId id="275" r:id="rId7"/>
    <p:sldId id="274" r:id="rId8"/>
    <p:sldId id="276" r:id="rId9"/>
    <p:sldId id="267" r:id="rId10"/>
    <p:sldId id="268" r:id="rId11"/>
    <p:sldId id="260" r:id="rId12"/>
    <p:sldId id="261" r:id="rId13"/>
    <p:sldId id="278" r:id="rId14"/>
    <p:sldId id="271" r:id="rId15"/>
    <p:sldId id="277" r:id="rId16"/>
    <p:sldId id="262" r:id="rId17"/>
    <p:sldId id="269" r:id="rId18"/>
    <p:sldId id="270" r:id="rId19"/>
    <p:sldId id="279" r:id="rId20"/>
    <p:sldId id="263" r:id="rId21"/>
    <p:sldId id="264" r:id="rId22"/>
    <p:sldId id="265" r:id="rId23"/>
    <p:sldId id="266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081C6CD-7E01-4B56-9992-6F6EB53D79B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1741CBF-8813-40BC-92AC-52C268A9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8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6CD-7E01-4B56-9992-6F6EB53D79B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CBF-8813-40BC-92AC-52C268A9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9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6CD-7E01-4B56-9992-6F6EB53D79B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CBF-8813-40BC-92AC-52C268A9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8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6CD-7E01-4B56-9992-6F6EB53D79B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CBF-8813-40BC-92AC-52C268A940B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0657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6CD-7E01-4B56-9992-6F6EB53D79B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CBF-8813-40BC-92AC-52C268A9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37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6CD-7E01-4B56-9992-6F6EB53D79B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CBF-8813-40BC-92AC-52C268A9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37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6CD-7E01-4B56-9992-6F6EB53D79B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CBF-8813-40BC-92AC-52C268A9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37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6CD-7E01-4B56-9992-6F6EB53D79B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CBF-8813-40BC-92AC-52C268A9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32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6CD-7E01-4B56-9992-6F6EB53D79B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CBF-8813-40BC-92AC-52C268A9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6CD-7E01-4B56-9992-6F6EB53D79B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CBF-8813-40BC-92AC-52C268A9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6CD-7E01-4B56-9992-6F6EB53D79B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CBF-8813-40BC-92AC-52C268A9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6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6CD-7E01-4B56-9992-6F6EB53D79B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CBF-8813-40BC-92AC-52C268A9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2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6CD-7E01-4B56-9992-6F6EB53D79B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CBF-8813-40BC-92AC-52C268A9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6CD-7E01-4B56-9992-6F6EB53D79B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CBF-8813-40BC-92AC-52C268A9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7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6CD-7E01-4B56-9992-6F6EB53D79B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CBF-8813-40BC-92AC-52C268A9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4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6CD-7E01-4B56-9992-6F6EB53D79B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CBF-8813-40BC-92AC-52C268A9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5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6CD-7E01-4B56-9992-6F6EB53D79B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CBF-8813-40BC-92AC-52C268A9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1C6CD-7E01-4B56-9992-6F6EB53D79B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1CBF-8813-40BC-92AC-52C268A9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19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71462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EEE 468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latin typeface="Algerian" panose="04020705040A02060702" pitchFamily="82" charset="0"/>
              </a:rPr>
              <a:t>Design and Verification of a RISC- V </a:t>
            </a:r>
            <a:r>
              <a:rPr lang="en-US" sz="2000" dirty="0" err="1" smtClean="0">
                <a:latin typeface="Algerian" panose="04020705040A02060702" pitchFamily="82" charset="0"/>
              </a:rPr>
              <a:t>Multicycle</a:t>
            </a:r>
            <a:r>
              <a:rPr lang="en-US" sz="2000" dirty="0" smtClean="0">
                <a:latin typeface="Algerian" panose="04020705040A02060702" pitchFamily="82" charset="0"/>
              </a:rPr>
              <a:t> Processor and a Memory Controller with Wishbone Interface</a:t>
            </a:r>
            <a:endParaRPr lang="en-US" sz="20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2975" y="3657600"/>
            <a:ext cx="8172450" cy="27241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Group 05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1706022                   </a:t>
            </a:r>
            <a:r>
              <a:rPr lang="en-US" dirty="0" err="1" smtClean="0">
                <a:solidFill>
                  <a:schemeClr val="tx1"/>
                </a:solidFill>
              </a:rPr>
              <a:t>Voktho</a:t>
            </a:r>
            <a:r>
              <a:rPr lang="en-US" dirty="0" smtClean="0">
                <a:solidFill>
                  <a:schemeClr val="tx1"/>
                </a:solidFill>
              </a:rPr>
              <a:t> Das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1706023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Rasel</a:t>
            </a:r>
            <a:r>
              <a:rPr lang="en-US" dirty="0" smtClean="0">
                <a:solidFill>
                  <a:schemeClr val="tx1"/>
                </a:solidFill>
              </a:rPr>
              <a:t> Mia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1706025            </a:t>
            </a:r>
            <a:r>
              <a:rPr lang="en-US" dirty="0" err="1" smtClean="0">
                <a:solidFill>
                  <a:schemeClr val="tx1"/>
                </a:solidFill>
              </a:rPr>
              <a:t>Tauhid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Shahriar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1706040            </a:t>
            </a:r>
            <a:r>
              <a:rPr lang="en-US" dirty="0" err="1" smtClean="0">
                <a:solidFill>
                  <a:schemeClr val="tx1"/>
                </a:solidFill>
              </a:rPr>
              <a:t>Habibullah</a:t>
            </a:r>
            <a:r>
              <a:rPr lang="en-US" dirty="0" smtClean="0">
                <a:solidFill>
                  <a:schemeClr val="tx1"/>
                </a:solidFill>
              </a:rPr>
              <a:t> Khan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1706041          Deb </a:t>
            </a:r>
            <a:r>
              <a:rPr lang="en-US" dirty="0" err="1" smtClean="0">
                <a:solidFill>
                  <a:schemeClr val="tx1"/>
                </a:solidFill>
              </a:rPr>
              <a:t>Indronil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Sajib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1706042                </a:t>
            </a:r>
            <a:r>
              <a:rPr lang="en-US" dirty="0" err="1" smtClean="0">
                <a:solidFill>
                  <a:schemeClr val="tx1"/>
                </a:solidFill>
              </a:rPr>
              <a:t>Monirul</a:t>
            </a:r>
            <a:r>
              <a:rPr lang="en-US" dirty="0" smtClean="0">
                <a:solidFill>
                  <a:schemeClr val="tx1"/>
                </a:solidFill>
              </a:rPr>
              <a:t> Islam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1706054                 Tiasa </a:t>
            </a:r>
            <a:r>
              <a:rPr lang="en-US" dirty="0" err="1" smtClean="0">
                <a:solidFill>
                  <a:schemeClr val="tx1"/>
                </a:solidFill>
              </a:rPr>
              <a:t>Mondal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0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Wishbone: Verification (Hold)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93" y="2457450"/>
            <a:ext cx="10231437" cy="1818551"/>
          </a:xfrm>
        </p:spPr>
      </p:pic>
      <p:sp>
        <p:nvSpPr>
          <p:cNvPr id="3" name="TextBox 2"/>
          <p:cNvSpPr txBox="1"/>
          <p:nvPr/>
        </p:nvSpPr>
        <p:spPr>
          <a:xfrm>
            <a:off x="1141413" y="4714875"/>
            <a:ext cx="360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NUMBER OF INSTRUCTIONS=69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Required Cycle= 136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71650"/>
            <a:ext cx="12192000" cy="5086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419246"/>
            <a:ext cx="9905998" cy="1478570"/>
          </a:xfrm>
        </p:spPr>
        <p:txBody>
          <a:bodyPr/>
          <a:lstStyle/>
          <a:p>
            <a:r>
              <a:rPr lang="en-US" dirty="0" smtClean="0"/>
              <a:t>Core </a:t>
            </a:r>
            <a:r>
              <a:rPr lang="en-US" dirty="0" err="1" smtClean="0"/>
              <a:t>MicroArchitecture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1" b="8338"/>
          <a:stretch/>
        </p:blipFill>
        <p:spPr>
          <a:xfrm>
            <a:off x="1304924" y="1897816"/>
            <a:ext cx="8768018" cy="4579183"/>
          </a:xfrm>
        </p:spPr>
      </p:pic>
    </p:spTree>
    <p:extLst>
      <p:ext uri="{BB962C8B-B14F-4D97-AF65-F5344CB8AC3E}">
        <p14:creationId xmlns:p14="http://schemas.microsoft.com/office/powerpoint/2010/main" val="325169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7543"/>
            <a:ext cx="9905998" cy="1478570"/>
          </a:xfrm>
        </p:spPr>
        <p:txBody>
          <a:bodyPr/>
          <a:lstStyle/>
          <a:p>
            <a:r>
              <a:rPr lang="en-US" dirty="0" smtClean="0"/>
              <a:t>Supported Instructions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814418"/>
              </p:ext>
            </p:extLst>
          </p:nvPr>
        </p:nvGraphicFramePr>
        <p:xfrm>
          <a:off x="1438274" y="2009775"/>
          <a:ext cx="9351960" cy="402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58660"/>
                <a:gridCol w="1558660"/>
                <a:gridCol w="1558660"/>
                <a:gridCol w="1558660"/>
                <a:gridCol w="1558660"/>
                <a:gridCol w="1558660"/>
              </a:tblGrid>
              <a:tr h="3006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R-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I-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B-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J- Type</a:t>
                      </a:r>
                      <a:endParaRPr lang="en-US" dirty="0"/>
                    </a:p>
                  </a:txBody>
                  <a:tcPr/>
                </a:tc>
              </a:tr>
              <a:tr h="3340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auipc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jal</a:t>
                      </a:r>
                      <a:endParaRPr lang="en-US" dirty="0"/>
                    </a:p>
                  </a:txBody>
                  <a:tcPr/>
                </a:tc>
              </a:tr>
              <a:tr h="3340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3409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3409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3409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3409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srli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409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340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340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340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jalr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27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71650"/>
            <a:ext cx="12192000" cy="5086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418493"/>
            <a:ext cx="9905998" cy="1478570"/>
          </a:xfrm>
        </p:spPr>
        <p:txBody>
          <a:bodyPr/>
          <a:lstStyle/>
          <a:p>
            <a:r>
              <a:rPr lang="en-US" dirty="0" err="1" smtClean="0"/>
              <a:t>ALu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177728"/>
              </p:ext>
            </p:extLst>
          </p:nvPr>
        </p:nvGraphicFramePr>
        <p:xfrm>
          <a:off x="1041400" y="2463165"/>
          <a:ext cx="3883026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513"/>
                <a:gridCol w="194151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ALU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4'b0000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4'b0001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subtract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4'b0010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4'b0011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4'b0100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4'b0101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4'b0110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4'b0111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4'b1000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sra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2728912"/>
            <a:ext cx="4038600" cy="2562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41273" y="3228975"/>
            <a:ext cx="139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ALUControl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13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71650"/>
            <a:ext cx="12192000" cy="5086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93080"/>
            <a:ext cx="9905998" cy="1478570"/>
          </a:xfrm>
        </p:spPr>
        <p:txBody>
          <a:bodyPr/>
          <a:lstStyle/>
          <a:p>
            <a:r>
              <a:rPr lang="en-US" dirty="0" smtClean="0"/>
              <a:t>Some Instructions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" t="23622" r="52395" b="36845"/>
          <a:stretch/>
        </p:blipFill>
        <p:spPr>
          <a:xfrm>
            <a:off x="3286222" y="2085181"/>
            <a:ext cx="5379875" cy="25844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8" t="66667" r="24922" b="16667"/>
          <a:stretch/>
        </p:blipFill>
        <p:spPr>
          <a:xfrm>
            <a:off x="2028825" y="4669631"/>
            <a:ext cx="77343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2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71650"/>
            <a:ext cx="12192000" cy="5086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408968"/>
            <a:ext cx="9905998" cy="1478570"/>
          </a:xfrm>
        </p:spPr>
        <p:txBody>
          <a:bodyPr/>
          <a:lstStyle/>
          <a:p>
            <a:r>
              <a:rPr lang="en-US" dirty="0" smtClean="0"/>
              <a:t>Zero Register (x0)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6375" y="2686050"/>
            <a:ext cx="3467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x0 is hardwired to zero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 feature of </a:t>
            </a:r>
            <a:r>
              <a:rPr lang="en-US" sz="2000" dirty="0" err="1" smtClean="0">
                <a:solidFill>
                  <a:schemeClr val="bg1"/>
                </a:solidFill>
              </a:rPr>
              <a:t>rv</a:t>
            </a:r>
            <a:r>
              <a:rPr lang="en-US" sz="2000" dirty="0" smtClean="0">
                <a:solidFill>
                  <a:schemeClr val="bg1"/>
                </a:solidFill>
              </a:rPr>
              <a:t> architecture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No data is written to x0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x0 will always read 0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0" y="2344995"/>
            <a:ext cx="45402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43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71650"/>
            <a:ext cx="12192000" cy="5086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485168"/>
            <a:ext cx="9905998" cy="1478570"/>
          </a:xfrm>
        </p:spPr>
        <p:txBody>
          <a:bodyPr/>
          <a:lstStyle/>
          <a:p>
            <a:r>
              <a:rPr lang="en-US" dirty="0" smtClean="0"/>
              <a:t>States of the Controller FSM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0" b="12575"/>
          <a:stretch/>
        </p:blipFill>
        <p:spPr>
          <a:xfrm>
            <a:off x="2491474" y="1885950"/>
            <a:ext cx="7666027" cy="4857750"/>
          </a:xfrm>
        </p:spPr>
      </p:pic>
    </p:spTree>
    <p:extLst>
      <p:ext uri="{BB962C8B-B14F-4D97-AF65-F5344CB8AC3E}">
        <p14:creationId xmlns:p14="http://schemas.microsoft.com/office/powerpoint/2010/main" val="151111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71650"/>
            <a:ext cx="12192000" cy="5086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485168"/>
            <a:ext cx="9905998" cy="1478570"/>
          </a:xfrm>
        </p:spPr>
        <p:txBody>
          <a:bodyPr/>
          <a:lstStyle/>
          <a:p>
            <a:r>
              <a:rPr lang="en-US" dirty="0" smtClean="0"/>
              <a:t>Example state diagram: </a:t>
            </a:r>
            <a:r>
              <a:rPr lang="en-US" cap="none" dirty="0" err="1" smtClean="0"/>
              <a:t>lw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54"/>
          <a:stretch/>
        </p:blipFill>
        <p:spPr>
          <a:xfrm>
            <a:off x="615050" y="1771650"/>
            <a:ext cx="6625430" cy="4962525"/>
          </a:xfrm>
        </p:spPr>
      </p:pic>
      <p:sp>
        <p:nvSpPr>
          <p:cNvPr id="8" name="TextBox 7"/>
          <p:cNvSpPr txBox="1"/>
          <p:nvPr/>
        </p:nvSpPr>
        <p:spPr>
          <a:xfrm>
            <a:off x="7477125" y="283845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lw</a:t>
            </a:r>
            <a:r>
              <a:rPr lang="en-US" dirty="0" smtClean="0">
                <a:solidFill>
                  <a:schemeClr val="bg1"/>
                </a:solidFill>
              </a:rPr>
              <a:t>: Load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lw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 , </a:t>
            </a:r>
            <a:r>
              <a:rPr lang="en-US" dirty="0" err="1" smtClean="0">
                <a:solidFill>
                  <a:schemeClr val="bg1"/>
                </a:solidFill>
              </a:rPr>
              <a:t>imm</a:t>
            </a:r>
            <a:r>
              <a:rPr lang="en-US" dirty="0" smtClean="0">
                <a:solidFill>
                  <a:schemeClr val="bg1"/>
                </a:solidFill>
              </a:rPr>
              <a:t> (rs1)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71650"/>
            <a:ext cx="12192000" cy="5086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523268"/>
            <a:ext cx="9905998" cy="1478570"/>
          </a:xfrm>
        </p:spPr>
        <p:txBody>
          <a:bodyPr/>
          <a:lstStyle/>
          <a:p>
            <a:r>
              <a:rPr lang="en-US" dirty="0"/>
              <a:t>Example state diagram: </a:t>
            </a:r>
            <a:r>
              <a:rPr lang="en-US" cap="none" dirty="0" err="1" smtClean="0"/>
              <a:t>auipc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2" b="11564"/>
          <a:stretch/>
        </p:blipFill>
        <p:spPr>
          <a:xfrm>
            <a:off x="290296" y="2097088"/>
            <a:ext cx="6266859" cy="4056062"/>
          </a:xfrm>
        </p:spPr>
      </p:pic>
      <p:sp>
        <p:nvSpPr>
          <p:cNvPr id="8" name="TextBox 7"/>
          <p:cNvSpPr txBox="1"/>
          <p:nvPr/>
        </p:nvSpPr>
        <p:spPr>
          <a:xfrm>
            <a:off x="6934200" y="2097088"/>
            <a:ext cx="3303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auipc</a:t>
            </a:r>
            <a:r>
              <a:rPr lang="en-US" dirty="0" smtClean="0">
                <a:solidFill>
                  <a:schemeClr val="bg1"/>
                </a:solidFill>
              </a:rPr>
              <a:t>: add upper immediate to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</a:t>
            </a:r>
            <a:r>
              <a:rPr lang="en-US" dirty="0" err="1" smtClean="0">
                <a:solidFill>
                  <a:schemeClr val="bg1"/>
                </a:solidFill>
              </a:rPr>
              <a:t>uipc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 , </a:t>
            </a:r>
            <a:r>
              <a:rPr lang="en-US" dirty="0" err="1" smtClean="0">
                <a:solidFill>
                  <a:schemeClr val="bg1"/>
                </a:solidFill>
              </a:rPr>
              <a:t>upimm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 = {</a:t>
            </a:r>
            <a:r>
              <a:rPr lang="en-US" dirty="0" err="1" smtClean="0">
                <a:solidFill>
                  <a:schemeClr val="bg1"/>
                </a:solidFill>
              </a:rPr>
              <a:t>upimm</a:t>
            </a:r>
            <a:r>
              <a:rPr lang="en-US" dirty="0" smtClean="0">
                <a:solidFill>
                  <a:schemeClr val="bg1"/>
                </a:solidFill>
              </a:rPr>
              <a:t>, 12'b0} + PC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909" y="4255641"/>
            <a:ext cx="6485182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0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71650"/>
            <a:ext cx="12192000" cy="5086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523268"/>
            <a:ext cx="9905998" cy="1478570"/>
          </a:xfrm>
        </p:spPr>
        <p:txBody>
          <a:bodyPr/>
          <a:lstStyle/>
          <a:p>
            <a:r>
              <a:rPr lang="en-US" dirty="0"/>
              <a:t>Example state diagram: </a:t>
            </a:r>
            <a:r>
              <a:rPr lang="en-US" cap="none" dirty="0" err="1" smtClean="0"/>
              <a:t>lui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2097088"/>
            <a:ext cx="3303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lui</a:t>
            </a:r>
            <a:r>
              <a:rPr lang="en-US" dirty="0" smtClean="0">
                <a:solidFill>
                  <a:schemeClr val="bg1"/>
                </a:solidFill>
              </a:rPr>
              <a:t>: load upper immediate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lui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upimm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 = {</a:t>
            </a:r>
            <a:r>
              <a:rPr lang="en-US" dirty="0" err="1" smtClean="0">
                <a:solidFill>
                  <a:schemeClr val="bg1"/>
                </a:solidFill>
              </a:rPr>
              <a:t>upimm</a:t>
            </a:r>
            <a:r>
              <a:rPr lang="en-US" dirty="0" smtClean="0">
                <a:solidFill>
                  <a:schemeClr val="bg1"/>
                </a:solidFill>
              </a:rPr>
              <a:t>, 12'b0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3"/>
          <a:stretch/>
        </p:blipFill>
        <p:spPr>
          <a:xfrm>
            <a:off x="1100439" y="1971675"/>
            <a:ext cx="4995561" cy="4686300"/>
          </a:xfrm>
          <a:prstGeom prst="rect">
            <a:avLst/>
          </a:prstGeom>
        </p:spPr>
      </p:pic>
      <p:pic>
        <p:nvPicPr>
          <p:cNvPr id="9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7" t="30471" r="9726" b="11968"/>
          <a:stretch/>
        </p:blipFill>
        <p:spPr>
          <a:xfrm>
            <a:off x="6934200" y="3353296"/>
            <a:ext cx="4255871" cy="3171825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1902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of a RISC-V based Processor</a:t>
            </a:r>
          </a:p>
          <a:p>
            <a:r>
              <a:rPr lang="en-US" dirty="0" smtClean="0"/>
              <a:t>Verification</a:t>
            </a:r>
          </a:p>
          <a:p>
            <a:r>
              <a:rPr lang="en-US" dirty="0" smtClean="0"/>
              <a:t>Synthesis</a:t>
            </a:r>
          </a:p>
          <a:p>
            <a:r>
              <a:rPr lang="en-US" dirty="0" smtClean="0"/>
              <a:t>Physical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71650"/>
            <a:ext cx="12192000" cy="5086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66118"/>
            <a:ext cx="9905998" cy="1478570"/>
          </a:xfrm>
        </p:spPr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797" y="1944688"/>
            <a:ext cx="8457227" cy="3541712"/>
          </a:xfrm>
        </p:spPr>
      </p:pic>
    </p:spTree>
    <p:extLst>
      <p:ext uri="{BB962C8B-B14F-4D97-AF65-F5344CB8AC3E}">
        <p14:creationId xmlns:p14="http://schemas.microsoft.com/office/powerpoint/2010/main" val="176559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11" y="264262"/>
            <a:ext cx="9905998" cy="1478570"/>
          </a:xfrm>
        </p:spPr>
        <p:txBody>
          <a:bodyPr/>
          <a:lstStyle/>
          <a:p>
            <a:r>
              <a:rPr lang="en-US" dirty="0" smtClean="0"/>
              <a:t>Benchmark C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52" y="2249488"/>
            <a:ext cx="4322521" cy="3541712"/>
          </a:xfrm>
        </p:spPr>
      </p:pic>
      <p:sp>
        <p:nvSpPr>
          <p:cNvPr id="4" name="Rectangle 3"/>
          <p:cNvSpPr/>
          <p:nvPr/>
        </p:nvSpPr>
        <p:spPr>
          <a:xfrm>
            <a:off x="0" y="1771650"/>
            <a:ext cx="12192000" cy="5086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89"/>
          <a:stretch/>
        </p:blipFill>
        <p:spPr>
          <a:xfrm>
            <a:off x="1331911" y="1847497"/>
            <a:ext cx="4668839" cy="41723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4"/>
          <a:stretch/>
        </p:blipFill>
        <p:spPr>
          <a:xfrm>
            <a:off x="6057900" y="1874248"/>
            <a:ext cx="4829175" cy="4145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43725" y="4991100"/>
            <a:ext cx="3913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R[12]=0 when prime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R[12]=1 when non-prime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3995736">
            <a:off x="7161307" y="4596793"/>
            <a:ext cx="451436" cy="44488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7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Prime-Number (N=3)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336" y="2097089"/>
            <a:ext cx="8165940" cy="3680734"/>
          </a:xfrm>
        </p:spPr>
      </p:pic>
      <p:sp>
        <p:nvSpPr>
          <p:cNvPr id="5" name="Right Arrow 4"/>
          <p:cNvSpPr/>
          <p:nvPr/>
        </p:nvSpPr>
        <p:spPr>
          <a:xfrm rot="3063715">
            <a:off x="6579668" y="3029723"/>
            <a:ext cx="1192568" cy="46785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7499026">
            <a:off x="1529458" y="2983399"/>
            <a:ext cx="1192568" cy="46785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572625" y="3019425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 Cycle=369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6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8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6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6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</a:t>
            </a:r>
            <a:r>
              <a:rPr lang="en-US" dirty="0" smtClean="0"/>
              <a:t>Non-Prime-Number </a:t>
            </a:r>
            <a:r>
              <a:rPr lang="en-US" dirty="0"/>
              <a:t>(</a:t>
            </a:r>
            <a:r>
              <a:rPr lang="en-US" dirty="0" smtClean="0"/>
              <a:t>N=50)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251" y="2097089"/>
            <a:ext cx="8101325" cy="3665536"/>
          </a:xfrm>
        </p:spPr>
      </p:pic>
      <p:sp>
        <p:nvSpPr>
          <p:cNvPr id="5" name="Right Arrow 4"/>
          <p:cNvSpPr/>
          <p:nvPr/>
        </p:nvSpPr>
        <p:spPr>
          <a:xfrm rot="3063715">
            <a:off x="7832627" y="3003640"/>
            <a:ext cx="1188341" cy="43484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7499026">
            <a:off x="1765098" y="3016304"/>
            <a:ext cx="1188341" cy="43484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72601" y="3019425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 Cycle=1926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5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8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6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6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2775" y="2276475"/>
            <a:ext cx="54006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Thank You</a:t>
            </a:r>
          </a:p>
          <a:p>
            <a:r>
              <a:rPr lang="en-US" sz="8000" dirty="0" smtClean="0"/>
              <a:t>        ✨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43063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Compatible with RISC-V ISA</a:t>
            </a:r>
          </a:p>
          <a:p>
            <a:r>
              <a:rPr lang="en-US" dirty="0" smtClean="0"/>
              <a:t>Global Clock (positive </a:t>
            </a:r>
            <a:r>
              <a:rPr lang="en-US" dirty="0"/>
              <a:t>edge triggered: </a:t>
            </a:r>
            <a:r>
              <a:rPr lang="en-US" dirty="0" err="1" smtClean="0"/>
              <a:t>clk</a:t>
            </a:r>
            <a:r>
              <a:rPr lang="en-US" dirty="0" smtClean="0"/>
              <a:t>)</a:t>
            </a:r>
          </a:p>
          <a:p>
            <a:r>
              <a:rPr lang="en-US" dirty="0" smtClean="0"/>
              <a:t>Global Reset </a:t>
            </a:r>
            <a:r>
              <a:rPr lang="en-US" dirty="0"/>
              <a:t>(negative edge triggered: </a:t>
            </a:r>
            <a:r>
              <a:rPr lang="en-US" dirty="0" err="1"/>
              <a:t>rst_n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emory </a:t>
            </a:r>
            <a:r>
              <a:rPr lang="en-US" dirty="0"/>
              <a:t>controller with an industry standard interface </a:t>
            </a:r>
            <a:r>
              <a:rPr lang="en-US" dirty="0" smtClean="0"/>
              <a:t>: WISHBONE</a:t>
            </a:r>
          </a:p>
          <a:p>
            <a:r>
              <a:rPr lang="en-US" dirty="0" err="1" smtClean="0"/>
              <a:t>Core_Select</a:t>
            </a:r>
            <a:r>
              <a:rPr lang="en-US" dirty="0" smtClean="0"/>
              <a:t> Signal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71650"/>
            <a:ext cx="12192000" cy="5086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Rv32i Core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38" y="2259013"/>
            <a:ext cx="6925250" cy="3541712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328803"/>
              </p:ext>
            </p:extLst>
          </p:nvPr>
        </p:nvGraphicFramePr>
        <p:xfrm>
          <a:off x="7538935" y="3365024"/>
          <a:ext cx="451363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106"/>
                <a:gridCol w="34755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Core_Select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Functionality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Memory controller interface will be active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write data into the memory.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Core will start to work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Core side interface of the memory will be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 to read and write data into the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memory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63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71650"/>
            <a:ext cx="12192000" cy="5086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Controller </a:t>
            </a:r>
            <a:r>
              <a:rPr lang="en-US" dirty="0" err="1" smtClean="0"/>
              <a:t>fsm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139" y="2023986"/>
            <a:ext cx="2153637" cy="4581677"/>
          </a:xfrm>
        </p:spPr>
      </p:pic>
    </p:spTree>
    <p:extLst>
      <p:ext uri="{BB962C8B-B14F-4D97-AF65-F5344CB8AC3E}">
        <p14:creationId xmlns:p14="http://schemas.microsoft.com/office/powerpoint/2010/main" val="17625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90700"/>
            <a:ext cx="12192000" cy="5067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Wishbone Interface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27" y="2097088"/>
            <a:ext cx="4204048" cy="3983642"/>
          </a:xfrm>
        </p:spPr>
      </p:pic>
      <p:pic>
        <p:nvPicPr>
          <p:cNvPr id="6" name="Content Placeholder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2"/>
          <a:stretch/>
        </p:blipFill>
        <p:spPr>
          <a:xfrm>
            <a:off x="7827411" y="2097088"/>
            <a:ext cx="2354814" cy="413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Wishbone: Verification (Write)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16" y="1973262"/>
            <a:ext cx="9550792" cy="4122737"/>
          </a:xfrm>
        </p:spPr>
      </p:pic>
    </p:spTree>
    <p:extLst>
      <p:ext uri="{BB962C8B-B14F-4D97-AF65-F5344CB8AC3E}">
        <p14:creationId xmlns:p14="http://schemas.microsoft.com/office/powerpoint/2010/main" val="15588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Wishbone: Verification (Read)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99" y="1973263"/>
            <a:ext cx="9500339" cy="4132262"/>
          </a:xfrm>
        </p:spPr>
      </p:pic>
    </p:spTree>
    <p:extLst>
      <p:ext uri="{BB962C8B-B14F-4D97-AF65-F5344CB8AC3E}">
        <p14:creationId xmlns:p14="http://schemas.microsoft.com/office/powerpoint/2010/main" val="8162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71650"/>
            <a:ext cx="12192000" cy="5086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440664"/>
            <a:ext cx="9905998" cy="1478570"/>
          </a:xfrm>
        </p:spPr>
        <p:txBody>
          <a:bodyPr/>
          <a:lstStyle/>
          <a:p>
            <a:r>
              <a:rPr lang="en-US" dirty="0" smtClean="0"/>
              <a:t>Wishbone (master)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947809"/>
            <a:ext cx="4096393" cy="46815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5" r="9923"/>
          <a:stretch/>
        </p:blipFill>
        <p:spPr>
          <a:xfrm>
            <a:off x="5668767" y="1947809"/>
            <a:ext cx="4118243" cy="2709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68767" y="4781550"/>
                <a:ext cx="538452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Transfer will occur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𝑐𝑦𝑐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Transfer will hold but not stop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𝑠𝑡𝑏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767" y="4781550"/>
                <a:ext cx="5384521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793" b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39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327</TotalTime>
  <Words>339</Words>
  <Application>Microsoft Office PowerPoint</Application>
  <PresentationFormat>Widescreen</PresentationFormat>
  <Paragraphs>122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Algerian</vt:lpstr>
      <vt:lpstr>Arial</vt:lpstr>
      <vt:lpstr>Calibri</vt:lpstr>
      <vt:lpstr>Calibri-Bold</vt:lpstr>
      <vt:lpstr>Cambria Math</vt:lpstr>
      <vt:lpstr>Trebuchet MS</vt:lpstr>
      <vt:lpstr>Tw Cen MT</vt:lpstr>
      <vt:lpstr>Circuit</vt:lpstr>
      <vt:lpstr>EEE 468  Design and Verification of a RISC- V Multicycle Processor and a Memory Controller with Wishbone Interface</vt:lpstr>
      <vt:lpstr>Objectives</vt:lpstr>
      <vt:lpstr>SpecificationS</vt:lpstr>
      <vt:lpstr>Rv32i Core</vt:lpstr>
      <vt:lpstr>Memory Controller fsm</vt:lpstr>
      <vt:lpstr>Wishbone Interface</vt:lpstr>
      <vt:lpstr>Wishbone: Verification (Write)</vt:lpstr>
      <vt:lpstr>Wishbone: Verification (Read)</vt:lpstr>
      <vt:lpstr>Wishbone (master)</vt:lpstr>
      <vt:lpstr>Wishbone: Verification (Hold) </vt:lpstr>
      <vt:lpstr>Core MicroArchitecture</vt:lpstr>
      <vt:lpstr>Supported Instructions</vt:lpstr>
      <vt:lpstr>ALu</vt:lpstr>
      <vt:lpstr>Some Instructions</vt:lpstr>
      <vt:lpstr>Zero Register (x0)</vt:lpstr>
      <vt:lpstr>States of the Controller FSM</vt:lpstr>
      <vt:lpstr>Example state diagram: lw</vt:lpstr>
      <vt:lpstr>Example state diagram: auipc</vt:lpstr>
      <vt:lpstr>Example state diagram: lui</vt:lpstr>
      <vt:lpstr>Verification</vt:lpstr>
      <vt:lpstr>Benchmark C Code</vt:lpstr>
      <vt:lpstr>Result: Prime-Number (N=3)</vt:lpstr>
      <vt:lpstr>Result: Non-Prime-Number (N=50)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 468  Design and Verification of a RISC- V Multicycle Processor and a Memory Controller with Wishbone Interface</dc:title>
  <dc:creator>tauhidshahriar27@outlook.com</dc:creator>
  <cp:lastModifiedBy>tauhidshahriar27@outlook.com</cp:lastModifiedBy>
  <cp:revision>29</cp:revision>
  <dcterms:created xsi:type="dcterms:W3CDTF">2023-03-01T03:52:22Z</dcterms:created>
  <dcterms:modified xsi:type="dcterms:W3CDTF">2023-03-01T10:11:28Z</dcterms:modified>
</cp:coreProperties>
</file>