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sldIdLst>
    <p:sldId id="256" r:id="rId4"/>
    <p:sldId id="257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1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3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71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361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9832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055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453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363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508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11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04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373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93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73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2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93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941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601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715DAD-0C0D-479F-B942-385137EF76D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55E010-F741-4218-BFAF-74A0F7733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5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B35941B-8A6E-B4E1-D967-D5C20035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40" y="1"/>
            <a:ext cx="1890841" cy="1604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EF887A-5FF3-2B17-0A8A-F3D528C362D7}"/>
              </a:ext>
            </a:extLst>
          </p:cNvPr>
          <p:cNvSpPr txBox="1"/>
          <p:nvPr/>
        </p:nvSpPr>
        <p:spPr>
          <a:xfrm>
            <a:off x="3267134" y="1432393"/>
            <a:ext cx="434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lgerian" panose="04020705040A02060702" pitchFamily="82" charset="0"/>
              </a:rPr>
              <a:t>Project</a:t>
            </a:r>
            <a:r>
              <a:rPr lang="en-US" sz="3200" b="1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lgerian" panose="04020705040A02060702" pitchFamily="82" charset="0"/>
              </a:rPr>
              <a:t>Presentation</a:t>
            </a:r>
            <a:endParaRPr lang="en-US" sz="32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4152B48-416E-B227-0C77-9D96E708C75F}"/>
              </a:ext>
            </a:extLst>
          </p:cNvPr>
          <p:cNvSpPr txBox="1"/>
          <p:nvPr/>
        </p:nvSpPr>
        <p:spPr>
          <a:xfrm>
            <a:off x="2038658" y="4380631"/>
            <a:ext cx="21039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Voktho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Rasel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Indronil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Sajib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Monirul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5067FF8-A6DD-46AC-47E7-54C681B264BF}"/>
              </a:ext>
            </a:extLst>
          </p:cNvPr>
          <p:cNvSpPr txBox="1"/>
          <p:nvPr/>
        </p:nvSpPr>
        <p:spPr>
          <a:xfrm>
            <a:off x="4925407" y="4489109"/>
            <a:ext cx="1026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 ID: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1706022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1706023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1706041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1706042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1A85D29-E304-0D2D-7076-ECE7EADA19A8}"/>
              </a:ext>
            </a:extLst>
          </p:cNvPr>
          <p:cNvSpPr txBox="1"/>
          <p:nvPr/>
        </p:nvSpPr>
        <p:spPr>
          <a:xfrm>
            <a:off x="3004741" y="2014705"/>
            <a:ext cx="504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Regulated</a:t>
            </a:r>
            <a:r>
              <a:rPr 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</a:t>
            </a:r>
            <a:r>
              <a:rPr 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C054AA6-5855-2915-CAAF-7D3B3F141B4F}"/>
              </a:ext>
            </a:extLst>
          </p:cNvPr>
          <p:cNvSpPr txBox="1"/>
          <p:nvPr/>
        </p:nvSpPr>
        <p:spPr>
          <a:xfrm>
            <a:off x="8173941" y="4977277"/>
            <a:ext cx="3617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A.B.M. Harun-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-Rashid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Saleh Omar</a:t>
            </a:r>
          </a:p>
          <a:p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Nafis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Sadik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A9F3DF-DE58-7260-F327-1B15FC8D0D21}"/>
              </a:ext>
            </a:extLst>
          </p:cNvPr>
          <p:cNvSpPr txBox="1"/>
          <p:nvPr/>
        </p:nvSpPr>
        <p:spPr>
          <a:xfrm>
            <a:off x="373711" y="2798859"/>
            <a:ext cx="11322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Course Name: Analog Integrated Circuit Laboratory                                	Group No: 06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Course No: EEE466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04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B9BB1-DC10-FCEC-6CF4-3FB7EE2C01E2}"/>
              </a:ext>
            </a:extLst>
          </p:cNvPr>
          <p:cNvSpPr txBox="1"/>
          <p:nvPr/>
        </p:nvSpPr>
        <p:spPr>
          <a:xfrm>
            <a:off x="4932961" y="0"/>
            <a:ext cx="29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SR Latch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03EC82-F3F7-8B13-A998-0219B693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412" y="661643"/>
            <a:ext cx="2243819" cy="248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5D25F64-FC47-0A1E-6AE7-9976B92A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64" y="888906"/>
            <a:ext cx="2848517" cy="2051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5832B5-A62D-E41A-9E1E-CD372AD16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81" y="3199827"/>
            <a:ext cx="10612583" cy="3588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554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B9BB1-DC10-FCEC-6CF4-3FB7EE2C01E2}"/>
              </a:ext>
            </a:extLst>
          </p:cNvPr>
          <p:cNvSpPr txBox="1"/>
          <p:nvPr/>
        </p:nvSpPr>
        <p:spPr>
          <a:xfrm>
            <a:off x="3749675" y="-96982"/>
            <a:ext cx="3961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BOOST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0CC55B2-9119-6E39-EF61-05FE3C4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09" y="769441"/>
            <a:ext cx="8770736" cy="4877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813F9D-59C8-0EDB-62F0-40054EB2F984}"/>
              </a:ext>
            </a:extLst>
          </p:cNvPr>
          <p:cNvSpPr txBox="1"/>
          <p:nvPr/>
        </p:nvSpPr>
        <p:spPr>
          <a:xfrm>
            <a:off x="1482031" y="6088559"/>
            <a:ext cx="9573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Inductance and capacitance of our circuit is chosen accordingly to stabilize the 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131298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B9BB1-DC10-FCEC-6CF4-3FB7EE2C01E2}"/>
              </a:ext>
            </a:extLst>
          </p:cNvPr>
          <p:cNvSpPr txBox="1"/>
          <p:nvPr/>
        </p:nvSpPr>
        <p:spPr>
          <a:xfrm>
            <a:off x="3561361" y="356882"/>
            <a:ext cx="4058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Final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A1769CC-84D8-CA7F-9FDC-096D473F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1252233"/>
            <a:ext cx="10698068" cy="4353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887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0FBC55-C2F9-1118-A856-48D9F0E2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1" y="948556"/>
            <a:ext cx="6769189" cy="453784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6BC3562-F28E-B620-C88F-49B338049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0196735"/>
              </p:ext>
            </p:extLst>
          </p:nvPr>
        </p:nvGraphicFramePr>
        <p:xfrm>
          <a:off x="7733212" y="1885491"/>
          <a:ext cx="4002108" cy="282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9799">
                  <a:extLst>
                    <a:ext uri="{9D8B030D-6E8A-4147-A177-3AD203B41FA5}">
                      <a16:colId xmlns="" xmlns:a16="http://schemas.microsoft.com/office/drawing/2014/main" val="1679710933"/>
                    </a:ext>
                  </a:extLst>
                </a:gridCol>
                <a:gridCol w="892021">
                  <a:extLst>
                    <a:ext uri="{9D8B030D-6E8A-4147-A177-3AD203B41FA5}">
                      <a16:colId xmlns="" xmlns:a16="http://schemas.microsoft.com/office/drawing/2014/main" val="478659542"/>
                    </a:ext>
                  </a:extLst>
                </a:gridCol>
                <a:gridCol w="1690288">
                  <a:extLst>
                    <a:ext uri="{9D8B030D-6E8A-4147-A177-3AD203B41FA5}">
                      <a16:colId xmlns="" xmlns:a16="http://schemas.microsoft.com/office/drawing/2014/main" val="3355634767"/>
                    </a:ext>
                  </a:extLst>
                </a:gridCol>
              </a:tblGrid>
              <a:tr h="43035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 Supply Voltage (V</a:t>
                      </a:r>
                      <a:r>
                        <a:rPr lang="en-US" sz="1400" baseline="-25000" dirty="0">
                          <a:effectLst/>
                        </a:rPr>
                        <a:t>in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566292746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Voltage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2117799893"/>
                  </a:ext>
                </a:extLst>
              </a:tr>
              <a:tr h="4806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Ripple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&lt;5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698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mV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3383360512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Efficiency (@ V</a:t>
                      </a:r>
                      <a:r>
                        <a:rPr lang="en-US" sz="1400" baseline="-25000" dirty="0" smtClean="0">
                          <a:effectLst/>
                        </a:rPr>
                        <a:t>in</a:t>
                      </a:r>
                      <a:r>
                        <a:rPr lang="en-US" sz="1400" dirty="0" smtClean="0">
                          <a:effectLst/>
                        </a:rPr>
                        <a:t> = 300mV)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571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2270979288"/>
                  </a:ext>
                </a:extLst>
              </a:tr>
              <a:tr h="42234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Start-up time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6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 1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4252131900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Start-up voltage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698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mV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379154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7850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7D1079E-2DB6-FE39-7CAA-32F4C8FC3C6E}"/>
              </a:ext>
            </a:extLst>
          </p:cNvPr>
          <p:cNvSpPr txBox="1"/>
          <p:nvPr/>
        </p:nvSpPr>
        <p:spPr>
          <a:xfrm>
            <a:off x="2479963" y="565153"/>
            <a:ext cx="799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Generated </a:t>
            </a:r>
            <a:r>
              <a:rPr lang="en-US" sz="3200" b="1" dirty="0">
                <a:solidFill>
                  <a:srgbClr val="FF0000"/>
                </a:solidFill>
              </a:rPr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067B7D-B2C6-E9AA-4CD0-8D6B3930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93" y="1838102"/>
            <a:ext cx="2772162" cy="3324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3515231-A87F-4086-BD5E-8B95B4D4D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97" y="1838102"/>
            <a:ext cx="2705478" cy="3534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618D3A4-C499-DB4D-10ED-800F02FC7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317" y="2014339"/>
            <a:ext cx="2486372" cy="3181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70670FA-9A39-9C32-FDB2-9205220C0539}"/>
              </a:ext>
            </a:extLst>
          </p:cNvPr>
          <p:cNvSpPr txBox="1"/>
          <p:nvPr/>
        </p:nvSpPr>
        <p:spPr>
          <a:xfrm>
            <a:off x="1953491" y="5451065"/>
            <a:ext cx="22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5D6CD9B-FFDC-DF26-AFC3-06DB1C119B41}"/>
              </a:ext>
            </a:extLst>
          </p:cNvPr>
          <p:cNvSpPr txBox="1"/>
          <p:nvPr/>
        </p:nvSpPr>
        <p:spPr>
          <a:xfrm>
            <a:off x="5306291" y="5694218"/>
            <a:ext cx="209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PMOS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B6A71D8-B97C-0BD4-EABC-CF6204582145}"/>
              </a:ext>
            </a:extLst>
          </p:cNvPr>
          <p:cNvSpPr txBox="1"/>
          <p:nvPr/>
        </p:nvSpPr>
        <p:spPr>
          <a:xfrm>
            <a:off x="8547625" y="5481843"/>
            <a:ext cx="224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NMOS</a:t>
            </a:r>
          </a:p>
        </p:txBody>
      </p:sp>
    </p:spTree>
    <p:extLst>
      <p:ext uri="{BB962C8B-B14F-4D97-AF65-F5344CB8AC3E}">
        <p14:creationId xmlns="" xmlns:p14="http://schemas.microsoft.com/office/powerpoint/2010/main" val="159670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A3E337E-3BBE-6283-D9A1-41BA9063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49" y="1326312"/>
            <a:ext cx="4315427" cy="37343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969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B9BB1-DC10-FCEC-6CF4-3FB7EE2C01E2}"/>
              </a:ext>
            </a:extLst>
          </p:cNvPr>
          <p:cNvSpPr txBox="1"/>
          <p:nvPr/>
        </p:nvSpPr>
        <p:spPr>
          <a:xfrm>
            <a:off x="4255179" y="176773"/>
            <a:ext cx="260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Objectives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A6BC3562-F28E-B620-C88F-49B338049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0196735"/>
              </p:ext>
            </p:extLst>
          </p:nvPr>
        </p:nvGraphicFramePr>
        <p:xfrm>
          <a:off x="470262" y="1175658"/>
          <a:ext cx="3513910" cy="4019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604">
                  <a:extLst>
                    <a:ext uri="{9D8B030D-6E8A-4147-A177-3AD203B41FA5}">
                      <a16:colId xmlns="" xmlns:a16="http://schemas.microsoft.com/office/drawing/2014/main" val="1679710933"/>
                    </a:ext>
                  </a:extLst>
                </a:gridCol>
                <a:gridCol w="783208">
                  <a:extLst>
                    <a:ext uri="{9D8B030D-6E8A-4147-A177-3AD203B41FA5}">
                      <a16:colId xmlns="" xmlns:a16="http://schemas.microsoft.com/office/drawing/2014/main" val="478659542"/>
                    </a:ext>
                  </a:extLst>
                </a:gridCol>
                <a:gridCol w="1484098">
                  <a:extLst>
                    <a:ext uri="{9D8B030D-6E8A-4147-A177-3AD203B41FA5}">
                      <a16:colId xmlns="" xmlns:a16="http://schemas.microsoft.com/office/drawing/2014/main" val="3355634767"/>
                    </a:ext>
                  </a:extLst>
                </a:gridCol>
              </a:tblGrid>
              <a:tr h="98495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 Supply Voltage (V</a:t>
                      </a:r>
                      <a:r>
                        <a:rPr lang="en-US" sz="1400" baseline="-25000" dirty="0">
                          <a:effectLst/>
                        </a:rPr>
                        <a:t>in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 – 0.8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566292746"/>
                  </a:ext>
                </a:extLst>
              </a:tr>
              <a:tr h="5125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Voltage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2117799893"/>
                  </a:ext>
                </a:extLst>
              </a:tr>
              <a:tr h="5125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Ripple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&lt;40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698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mV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3383360512"/>
                  </a:ext>
                </a:extLst>
              </a:tr>
              <a:tr h="98495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Maximum Efficiency (@ V</a:t>
                      </a:r>
                      <a:r>
                        <a:rPr lang="en-US" sz="1400" baseline="-25000" dirty="0">
                          <a:effectLst/>
                        </a:rPr>
                        <a:t>in</a:t>
                      </a:r>
                      <a:r>
                        <a:rPr lang="en-US" sz="1400" dirty="0">
                          <a:effectLst/>
                        </a:rPr>
                        <a:t> = 300mV)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571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2270979288"/>
                  </a:ext>
                </a:extLst>
              </a:tr>
              <a:tr h="5125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Start-up time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6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 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4252131900"/>
                  </a:ext>
                </a:extLst>
              </a:tr>
              <a:tr h="5125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Start-up voltage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tc>
                  <a:txBody>
                    <a:bodyPr/>
                    <a:lstStyle/>
                    <a:p>
                      <a:pPr marL="698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mV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73025" marT="38735" marB="0"/>
                </a:tc>
                <a:extLst>
                  <a:ext uri="{0D108BD9-81ED-4DB2-BD59-A6C34878D82A}">
                    <a16:rowId xmlns="" xmlns:a16="http://schemas.microsoft.com/office/drawing/2014/main" val="379154661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67A10B2-BE25-C1AD-2FE4-9C7B5B5144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7131" y="692331"/>
            <a:ext cx="6322423" cy="4885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8A07D1-28A6-5BE0-954A-47DC7CA3E34B}"/>
              </a:ext>
            </a:extLst>
          </p:cNvPr>
          <p:cNvSpPr txBox="1"/>
          <p:nvPr/>
        </p:nvSpPr>
        <p:spPr>
          <a:xfrm>
            <a:off x="1016461" y="5336036"/>
            <a:ext cx="526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Boost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Achieving regulated boost output voltage of 1.1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8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B68B061-370C-9E02-426F-6618EAC76EE9}"/>
              </a:ext>
            </a:extLst>
          </p:cNvPr>
          <p:cNvSpPr txBox="1"/>
          <p:nvPr/>
        </p:nvSpPr>
        <p:spPr>
          <a:xfrm>
            <a:off x="1343891" y="900545"/>
            <a:ext cx="3449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36745A9-56F8-6C68-60BF-858FA0866B78}"/>
              </a:ext>
            </a:extLst>
          </p:cNvPr>
          <p:cNvSpPr txBox="1"/>
          <p:nvPr/>
        </p:nvSpPr>
        <p:spPr>
          <a:xfrm>
            <a:off x="494411" y="1898865"/>
            <a:ext cx="50834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Compare current output voltage of the boost converter with a fixed reference voltage</a:t>
            </a:r>
            <a:r>
              <a:rPr lang="en-US" sz="2000" dirty="0" smtClean="0"/>
              <a:t>.</a:t>
            </a:r>
          </a:p>
          <a:p>
            <a:pPr marL="285750" indent="-285750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To obtain the necessary duty cycle driving pulse, take the error voltage and compare it to the ramp voltage</a:t>
            </a:r>
            <a:r>
              <a:rPr lang="en-US" sz="2000" dirty="0" smtClean="0"/>
              <a:t>.</a:t>
            </a:r>
          </a:p>
          <a:p>
            <a:pPr marL="285750" indent="-285750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Create two pulse signals with a delay between them using the </a:t>
            </a:r>
            <a:r>
              <a:rPr lang="en-US" sz="2000" dirty="0" err="1"/>
              <a:t>DeadTime</a:t>
            </a:r>
            <a:r>
              <a:rPr lang="en-US" sz="2000" dirty="0"/>
              <a:t> generator</a:t>
            </a:r>
            <a:r>
              <a:rPr lang="en-US" sz="2000" dirty="0" smtClean="0"/>
              <a:t>.</a:t>
            </a:r>
          </a:p>
          <a:p>
            <a:pPr marL="285750" indent="-285750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Forward those pulse signal to respective MOSFET gate.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7A10B2-BE25-C1AD-2FE4-9C7B5B5144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1349" y="692331"/>
            <a:ext cx="5238205" cy="53557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38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8565" y="1280161"/>
            <a:ext cx="8289136" cy="486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23406" y="54864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Opamp</a:t>
            </a:r>
            <a:r>
              <a:rPr lang="en-US" sz="3600" b="1" dirty="0" smtClean="0"/>
              <a:t> schematic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B9BB1-DC10-FCEC-6CF4-3FB7EE2C01E2}"/>
              </a:ext>
            </a:extLst>
          </p:cNvPr>
          <p:cNvSpPr txBox="1"/>
          <p:nvPr/>
        </p:nvSpPr>
        <p:spPr>
          <a:xfrm>
            <a:off x="1800278" y="793534"/>
            <a:ext cx="3312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Error Amplifier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4B1E27F-A6C0-7D75-0C68-249D4EC1572D}"/>
              </a:ext>
            </a:extLst>
          </p:cNvPr>
          <p:cNvSpPr txBox="1"/>
          <p:nvPr/>
        </p:nvSpPr>
        <p:spPr>
          <a:xfrm>
            <a:off x="720436" y="2230582"/>
            <a:ext cx="103354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Amplify the generated error signal by subtracting the output voltage from reference voltage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93C43B-8CB6-7C3D-019F-387568A9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78" y="2938535"/>
            <a:ext cx="3586970" cy="3002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5B29C6-5A2D-024B-3D3F-F0B821D5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1" y="2938535"/>
            <a:ext cx="4819098" cy="28803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37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728D285-774E-D816-D05F-66AE11C44584}"/>
              </a:ext>
            </a:extLst>
          </p:cNvPr>
          <p:cNvSpPr txBox="1"/>
          <p:nvPr/>
        </p:nvSpPr>
        <p:spPr>
          <a:xfrm>
            <a:off x="1273805" y="448701"/>
            <a:ext cx="7122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Verification of error Amplifier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9EBB532-A7ED-160A-AABA-598D89D8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49" y="1342092"/>
            <a:ext cx="7287251" cy="3014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86B623-34ED-AAD5-EB62-8ECBF2F19CC6}"/>
              </a:ext>
            </a:extLst>
          </p:cNvPr>
          <p:cNvSpPr txBox="1"/>
          <p:nvPr/>
        </p:nvSpPr>
        <p:spPr>
          <a:xfrm>
            <a:off x="2925552" y="4546412"/>
            <a:ext cx="4272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Vref</a:t>
            </a:r>
            <a:r>
              <a:rPr lang="en-US" sz="2400" b="1" dirty="0"/>
              <a:t>=1.1 </a:t>
            </a:r>
            <a:r>
              <a:rPr lang="en-US" sz="2400" b="1" dirty="0" smtClean="0"/>
              <a:t>V</a:t>
            </a:r>
          </a:p>
          <a:p>
            <a:r>
              <a:rPr lang="en-US" sz="2400" b="1" dirty="0" smtClean="0"/>
              <a:t>Gain of differential op amp =3</a:t>
            </a:r>
            <a:endParaRPr lang="en-US" sz="2400" b="1" dirty="0"/>
          </a:p>
          <a:p>
            <a:r>
              <a:rPr lang="en-US" sz="2400" b="1" dirty="0"/>
              <a:t>Vo along x-axis</a:t>
            </a:r>
          </a:p>
          <a:p>
            <a:r>
              <a:rPr lang="en-US" sz="2400" b="1" dirty="0" err="1"/>
              <a:t>Ve</a:t>
            </a:r>
            <a:r>
              <a:rPr lang="en-US" sz="2400" b="1" dirty="0"/>
              <a:t>=R3(</a:t>
            </a:r>
            <a:r>
              <a:rPr lang="en-US" sz="2400" b="1" dirty="0" err="1"/>
              <a:t>Vref</a:t>
            </a:r>
            <a:r>
              <a:rPr lang="en-US" sz="2400" b="1" dirty="0"/>
              <a:t>-Vo)/R1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6810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B9BB1-DC10-FCEC-6CF4-3FB7EE2C01E2}"/>
              </a:ext>
            </a:extLst>
          </p:cNvPr>
          <p:cNvSpPr txBox="1"/>
          <p:nvPr/>
        </p:nvSpPr>
        <p:spPr>
          <a:xfrm>
            <a:off x="1861766" y="534345"/>
            <a:ext cx="326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Comparator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7EDF0E2-01BD-89D1-FE78-F705824429D7}"/>
              </a:ext>
            </a:extLst>
          </p:cNvPr>
          <p:cNvSpPr txBox="1"/>
          <p:nvPr/>
        </p:nvSpPr>
        <p:spPr>
          <a:xfrm>
            <a:off x="1427018" y="2008909"/>
            <a:ext cx="8825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Error(</a:t>
            </a:r>
            <a:r>
              <a:rPr lang="en-US" sz="2000" b="1" dirty="0" err="1"/>
              <a:t>Ve</a:t>
            </a:r>
            <a:r>
              <a:rPr lang="en-US" sz="2000" b="1" dirty="0"/>
              <a:t>) is compared with a sawtooth(</a:t>
            </a:r>
            <a:r>
              <a:rPr lang="en-US" sz="2000" b="1" dirty="0" err="1"/>
              <a:t>Vc</a:t>
            </a:r>
            <a:r>
              <a:rPr lang="en-US" sz="2000" b="1" dirty="0"/>
              <a:t>)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If </a:t>
            </a:r>
            <a:r>
              <a:rPr lang="en-US" sz="2000" b="1" dirty="0" err="1"/>
              <a:t>Vc</a:t>
            </a:r>
            <a:r>
              <a:rPr lang="en-US" sz="2000" b="1" dirty="0"/>
              <a:t>&gt;</a:t>
            </a:r>
            <a:r>
              <a:rPr lang="en-US" sz="2000" b="1" dirty="0" err="1"/>
              <a:t>Ve</a:t>
            </a:r>
            <a:r>
              <a:rPr lang="en-US" sz="2000" b="1" dirty="0"/>
              <a:t>, output is high else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4BC5FDA-B2C4-B535-4A41-E3EB0B7A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5" y="3291327"/>
            <a:ext cx="4473916" cy="2908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D10D73A-8D8F-7DFD-4483-FDAC0C6E7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08" y="3172692"/>
            <a:ext cx="6997099" cy="31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8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B9BB1-DC10-FCEC-6CF4-3FB7EE2C01E2}"/>
              </a:ext>
            </a:extLst>
          </p:cNvPr>
          <p:cNvSpPr txBox="1"/>
          <p:nvPr/>
        </p:nvSpPr>
        <p:spPr>
          <a:xfrm>
            <a:off x="1857251" y="717100"/>
            <a:ext cx="518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Dead Time Generator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1A40452-FD7E-5233-86BB-D5864E30B9DE}"/>
              </a:ext>
            </a:extLst>
          </p:cNvPr>
          <p:cNvSpPr txBox="1"/>
          <p:nvPr/>
        </p:nvSpPr>
        <p:spPr>
          <a:xfrm>
            <a:off x="900915" y="1876275"/>
            <a:ext cx="709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pulses with a small delay with inverted pulses.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2006741-1406-77BD-B71E-9E9E8FC0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2614429"/>
            <a:ext cx="8869013" cy="39343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93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722D45-9F50-755A-DCEE-4E63A8C0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39" y="3020290"/>
            <a:ext cx="8774355" cy="3679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3066AE1-5AD5-92D4-E328-56DF38D4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429" y="1162656"/>
            <a:ext cx="2267266" cy="1857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17095E6-F88D-D2A3-7FA8-B9D8B37EA0A7}"/>
              </a:ext>
            </a:extLst>
          </p:cNvPr>
          <p:cNvSpPr txBox="1"/>
          <p:nvPr/>
        </p:nvSpPr>
        <p:spPr>
          <a:xfrm>
            <a:off x="804306" y="199442"/>
            <a:ext cx="757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Output of Dead Time Generator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3286705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9F415CBB8F654D879B98ED3DADA52F" ma:contentTypeVersion="4" ma:contentTypeDescription="Create a new document." ma:contentTypeScope="" ma:versionID="f721e7c47edfb20459ae69bb995ac05a">
  <xsd:schema xmlns:xsd="http://www.w3.org/2001/XMLSchema" xmlns:xs="http://www.w3.org/2001/XMLSchema" xmlns:p="http://schemas.microsoft.com/office/2006/metadata/properties" xmlns:ns2="54506b8c-445c-4f3d-898f-38feb0004166" targetNamespace="http://schemas.microsoft.com/office/2006/metadata/properties" ma:root="true" ma:fieldsID="ea4d9d2043c0ca36609fed577c136f86" ns2:_="">
    <xsd:import namespace="54506b8c-445c-4f3d-898f-38feb00041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06b8c-445c-4f3d-898f-38feb0004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57A0C6-3AC4-48BB-9B61-7D81677101C3}"/>
</file>

<file path=customXml/itemProps2.xml><?xml version="1.0" encoding="utf-8"?>
<ds:datastoreItem xmlns:ds="http://schemas.openxmlformats.org/officeDocument/2006/customXml" ds:itemID="{41E6C4B1-4F54-40DC-8DFB-08E2CE2E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A442B4-4D2B-4723-B0B7-17FC85B6983F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4369</TotalTime>
  <Words>284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Droplet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1706023 - Md. Rasel Mia</dc:creator>
  <cp:lastModifiedBy>vlsilab</cp:lastModifiedBy>
  <cp:revision>90</cp:revision>
  <dcterms:created xsi:type="dcterms:W3CDTF">2022-08-29T09:44:12Z</dcterms:created>
  <dcterms:modified xsi:type="dcterms:W3CDTF">2022-08-30T07:15:14Z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0x010100529F415CBB8F654D879B98ED3DADA52F</vt:lpwstr>
  </property>
</Properties>
</file>