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Lato"/>
      <p:regular r:id="rId34"/>
      <p:bold r:id="rId35"/>
      <p:italic r:id="rId36"/>
      <p:boldItalic r:id="rId37"/>
    </p:embeddedFont>
    <p:embeddedFont>
      <p:font typeface="Merriweath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188F02-330B-4273-84F5-2D9AF8A7CA61}">
  <a:tblStyle styleId="{E6188F02-330B-4273-84F5-2D9AF8A7CA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italic.fntdata"/><Relationship Id="rId20" Type="http://schemas.openxmlformats.org/officeDocument/2006/relationships/slide" Target="slides/slide15.xml"/><Relationship Id="rId41" Type="http://schemas.openxmlformats.org/officeDocument/2006/relationships/font" Target="fonts/Merriweath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39" Type="http://schemas.openxmlformats.org/officeDocument/2006/relationships/font" Target="fonts/Merriweather-bold.fntdata"/><Relationship Id="rId16" Type="http://schemas.openxmlformats.org/officeDocument/2006/relationships/slide" Target="slides/slide11.xml"/><Relationship Id="rId38" Type="http://schemas.openxmlformats.org/officeDocument/2006/relationships/font" Target="fonts/Merriweath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276d6138a_1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5276d6138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276d6138a_1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5276d6138a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276d6138a_1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5276d6138a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276d6138a_1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5276d6138a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276d6138a_1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5276d6138a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276d6138a_1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5276d6138a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276d6138a_1_2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5276d6138a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276d6138a_1_2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5276d6138a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276d6138a_1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5276d6138a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276d6138a_1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5276d6138a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276d6138a_1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5276d6138a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276d6138a_1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35276d6138a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276d6138a_1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5276d6138a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276d6138a_1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5276d6138a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276d6138a_1_2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35276d6138a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276d6138a_1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35276d6138a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276d6138a_1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35276d6138a_1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276d6138a_1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35276d6138a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276d6138a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5276d6138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276d6138a_1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5276d6138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276d6138a_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5276d6138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276d6138a_1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5276d6138a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indent="-355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55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55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79400" y="1898500"/>
            <a:ext cx="108332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6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33;p6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type="title"/>
          </p:nvPr>
        </p:nvSpPr>
        <p:spPr>
          <a:xfrm>
            <a:off x="354000" y="1477267"/>
            <a:ext cx="5393600" cy="224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6pPr>
            <a:lvl7pPr indent="-3556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7pPr>
            <a:lvl8pPr indent="-3556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8pPr>
            <a:lvl9pPr indent="-3556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45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42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32.png"/><Relationship Id="rId5" Type="http://schemas.openxmlformats.org/officeDocument/2006/relationships/image" Target="../media/image4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40.png"/><Relationship Id="rId5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4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34.png"/><Relationship Id="rId6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39.png"/><Relationship Id="rId5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7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2588" y="177450"/>
            <a:ext cx="4611624" cy="12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730200" y="1990275"/>
            <a:ext cx="11036400" cy="201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Trustworthy Keylogger Detection: </a:t>
            </a:r>
            <a:endParaRPr sz="34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A Comprehensive Analysis of Ensemble Techniques and Feature Selections</a:t>
            </a:r>
            <a:endParaRPr sz="34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239850" y="4643175"/>
            <a:ext cx="5712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"/>
              <a:t>Monirul I. Mahmud</a:t>
            </a:r>
            <a:endParaRPr i="1"/>
          </a:p>
          <a:p>
            <a:pPr indent="0" lvl="0" marL="0" rtl="0" algn="ctr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" sz="1800"/>
              <a:t>Data Science for Cybersecurity (CISC 5660)</a:t>
            </a:r>
            <a:endParaRPr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15600" y="964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/>
              <a:t>Violin Plot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7000" y="1169250"/>
            <a:ext cx="3832200" cy="30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125" y="1089050"/>
            <a:ext cx="395287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6725" y="1159900"/>
            <a:ext cx="3952875" cy="302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975" y="4161800"/>
            <a:ext cx="3771625" cy="25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1050" y="4161800"/>
            <a:ext cx="3771625" cy="25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42275" y="4161800"/>
            <a:ext cx="3635775" cy="26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39900" y="459725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/>
              <a:t>Box Plot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75" y="2112150"/>
            <a:ext cx="3983600" cy="31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400" y="2134963"/>
            <a:ext cx="401955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2275" y="2134975"/>
            <a:ext cx="3762450" cy="31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415650" y="95375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/>
              <a:t>Class </a:t>
            </a:r>
            <a:r>
              <a:rPr lang="en"/>
              <a:t>Balance with SMOTE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325" y="1308025"/>
            <a:ext cx="4970776" cy="41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625" y="1235075"/>
            <a:ext cx="5504725" cy="43793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1607775" y="5510625"/>
            <a:ext cx="1047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Issue</a:t>
            </a:r>
            <a:r>
              <a:rPr lang="en" sz="1600">
                <a:solidFill>
                  <a:schemeClr val="dk1"/>
                </a:solidFill>
              </a:rPr>
              <a:t>: Class imbalance (fewer keylogger instances)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Solution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SMOTE applied to oversample the minority (keylogger) class by generating synthetic samples.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Impact</a:t>
            </a:r>
            <a:r>
              <a:rPr lang="en" sz="1600">
                <a:solidFill>
                  <a:schemeClr val="dk1"/>
                </a:solidFill>
              </a:rPr>
              <a:t>: Enhanced model performance for keylogger detection.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415650" y="171575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/>
              <a:t>Preprocessing</a:t>
            </a:r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75" y="2028675"/>
            <a:ext cx="9629161" cy="15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50" y="1142225"/>
            <a:ext cx="3710662" cy="81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550" y="3847925"/>
            <a:ext cx="5328951" cy="24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1314975" y="5704225"/>
            <a:ext cx="298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Label Encoding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6635475" y="6242400"/>
            <a:ext cx="298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2" name="Google Shape;212;p30"/>
          <p:cNvGraphicFramePr/>
          <p:nvPr/>
        </p:nvGraphicFramePr>
        <p:xfrm>
          <a:off x="777025" y="436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{E6188F02-330B-4273-84F5-2D9AF8A7CA61}</a:tableStyleId>
              </a:tblPr>
              <a:tblGrid>
                <a:gridCol w="1928825"/>
                <a:gridCol w="1928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Class</a:t>
                      </a:r>
                      <a:endParaRPr b="1"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/>
                        <a:t>Label Encoder</a:t>
                      </a:r>
                      <a:endParaRPr b="1" i="1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Benign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Keylogger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415650" y="178225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Feature Selections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31"/>
          <p:cNvGraphicFramePr/>
          <p:nvPr/>
        </p:nvGraphicFramePr>
        <p:xfrm>
          <a:off x="284100" y="149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{E6188F02-330B-4273-84F5-2D9AF8A7CA61}</a:tableStyleId>
              </a:tblPr>
              <a:tblGrid>
                <a:gridCol w="3874600"/>
                <a:gridCol w="3874600"/>
                <a:gridCol w="3874600"/>
              </a:tblGrid>
              <a:tr h="69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Information  Gain</a:t>
                      </a:r>
                      <a:endParaRPr b="1"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Lasso L1</a:t>
                      </a:r>
                      <a:endParaRPr b="1"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Fisher Score</a:t>
                      </a:r>
                      <a:endParaRPr b="1" sz="18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11662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Measures the reduction in entropy (uncertainty) when splitting data using a feature.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Minimizes a loss function (like MSE) with an L1 penalty by shrinking some feature coefficients to zero.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Computes the ratio of variance </a:t>
                      </a: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between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classes and variance </a:t>
                      </a: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within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classes for each feature.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8487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Evaluates features independently	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Considers feature interactions via model fitting.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Evaluates features independently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1662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for categorical data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Effective for high-dimensional numerical data	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for numerical features with clear class separation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113250" y="117750"/>
            <a:ext cx="40779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Information Gain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8625" y="0"/>
            <a:ext cx="565815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400" y="1120175"/>
            <a:ext cx="4319675" cy="285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00" y="4271173"/>
            <a:ext cx="6081850" cy="1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113250" y="-34650"/>
            <a:ext cx="23844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Lasso L1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575" y="708925"/>
            <a:ext cx="11097373" cy="41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775" y="4896125"/>
            <a:ext cx="6465975" cy="18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113250" y="-34650"/>
            <a:ext cx="27795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Fisher Score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625" y="604300"/>
            <a:ext cx="10509577" cy="437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025" y="5040626"/>
            <a:ext cx="7214577" cy="15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415650" y="178225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Ensemble Methods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1" name="Google Shape;251;p35"/>
          <p:cNvGraphicFramePr/>
          <p:nvPr/>
        </p:nvGraphicFramePr>
        <p:xfrm>
          <a:off x="415650" y="151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{E6188F02-330B-4273-84F5-2D9AF8A7CA61}</a:tableStyleId>
              </a:tblPr>
              <a:tblGrid>
                <a:gridCol w="3786900"/>
                <a:gridCol w="3786900"/>
                <a:gridCol w="3786900"/>
              </a:tblGrid>
              <a:tr h="61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Voting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Stacking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Blending</a:t>
                      </a:r>
                      <a:endParaRPr b="1" sz="1700"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T="91425" marB="91425" marR="91425" marL="91425" anchor="ctr"/>
                </a:tc>
              </a:tr>
              <a:tr h="1104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Averages predictions (soft or hard voting) from base models directly.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Trains a meta-model on base model predictions.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Trains a meta-model on base model predictions.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2934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full </a:t>
                      </a: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for all base models and final prediction.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 models use training data, meta-model trains on their outputs made on </a:t>
                      </a: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Training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ase models trained on training data, meta-model trained on predictions made on </a:t>
                      </a: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b="1"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validation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data.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  <a:tr h="11045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of data leakage is Low.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of data leakage is Low.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 of data leakage is High.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415650" y="406825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Result Analysis 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2000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rPr>
              <a:t>(Without Feature selections)</a:t>
            </a:r>
            <a:endParaRPr sz="2000">
              <a:solidFill>
                <a:srgbClr val="88888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75" y="1493150"/>
            <a:ext cx="106870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415600" y="15845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/>
              <a:t>Keylogger</a:t>
            </a:r>
            <a:endParaRPr/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7600" y="1888687"/>
            <a:ext cx="5644400" cy="28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0" y="1333075"/>
            <a:ext cx="8647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 sz="2200"/>
              <a:t>Software or hardware tool that records every keystroke a user makes.</a:t>
            </a:r>
            <a:endParaRPr sz="22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2200"/>
              <a:t>C</a:t>
            </a:r>
            <a:r>
              <a:rPr lang="en" sz="2200"/>
              <a:t>apture sensitive info - Passwords, Credit Card details, and Messages.</a:t>
            </a:r>
            <a:endParaRPr sz="22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2100"/>
              <a:t>Types:</a:t>
            </a:r>
            <a:endParaRPr b="1" sz="2100"/>
          </a:p>
          <a:p>
            <a:pPr indent="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i="1" lang="en" sz="1900"/>
              <a:t>Software keyloggers:</a:t>
            </a:r>
            <a:r>
              <a:rPr b="1" lang="en" sz="1900"/>
              <a:t> </a:t>
            </a:r>
            <a:r>
              <a:rPr lang="en" sz="1900"/>
              <a:t>installed as programs or scripts.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i="1" lang="en" sz="1900"/>
              <a:t>Hardware keyloggers:</a:t>
            </a:r>
            <a:r>
              <a:rPr lang="en" sz="1900"/>
              <a:t> USB or inline devices attached to </a:t>
            </a:r>
            <a:endParaRPr sz="1900"/>
          </a:p>
          <a:p>
            <a:pPr indent="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900"/>
              <a:t>keyboard cables.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415650" y="483025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Result Analysis 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2000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rPr>
              <a:t>(Information Gain)</a:t>
            </a:r>
            <a:endParaRPr sz="2000">
              <a:solidFill>
                <a:srgbClr val="88888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750" y="1406050"/>
            <a:ext cx="10244511" cy="44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415650" y="483025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Result Analysis 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2000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rPr>
              <a:t>(Lasso L1)</a:t>
            </a:r>
            <a:endParaRPr sz="2000">
              <a:solidFill>
                <a:srgbClr val="88888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526" y="1404675"/>
            <a:ext cx="10380956" cy="449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415650" y="483025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Result Analysis 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2000">
                <a:solidFill>
                  <a:srgbClr val="888888"/>
                </a:solidFill>
                <a:latin typeface="Merriweather"/>
                <a:ea typeface="Merriweather"/>
                <a:cs typeface="Merriweather"/>
                <a:sym typeface="Merriweather"/>
              </a:rPr>
              <a:t>(Fisher Score)</a:t>
            </a:r>
            <a:endParaRPr sz="2000">
              <a:solidFill>
                <a:srgbClr val="88888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8" name="Google Shape;2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350" y="1538825"/>
            <a:ext cx="9945999" cy="436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415650" y="3028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ROC Curve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25" y="1605200"/>
            <a:ext cx="3821775" cy="30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5300" y="1605200"/>
            <a:ext cx="3881504" cy="310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8125" y="1605200"/>
            <a:ext cx="4056601" cy="310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/>
          <p:nvPr/>
        </p:nvSpPr>
        <p:spPr>
          <a:xfrm>
            <a:off x="1053650" y="5015588"/>
            <a:ext cx="21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Fisher Score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5107350" y="5015588"/>
            <a:ext cx="21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L1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8889539" y="5015588"/>
            <a:ext cx="24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415650" y="242325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Confusion Matrix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7" name="Google Shape;29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150" y="1485425"/>
            <a:ext cx="3736225" cy="34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0375" y="1485425"/>
            <a:ext cx="3736225" cy="339013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1295413" y="5014475"/>
            <a:ext cx="21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Fisher Score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5044313" y="5014475"/>
            <a:ext cx="21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Lasso L1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9950" y="1485425"/>
            <a:ext cx="4399649" cy="335845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1"/>
          <p:cNvSpPr txBox="1"/>
          <p:nvPr/>
        </p:nvSpPr>
        <p:spPr>
          <a:xfrm>
            <a:off x="8902102" y="5014475"/>
            <a:ext cx="24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Explainable AI</a:t>
            </a:r>
            <a:endParaRPr sz="4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415650" y="242325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Explainable AI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4" name="Google Shape;31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200" y="1437900"/>
            <a:ext cx="4744051" cy="32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6475" y="1942650"/>
            <a:ext cx="7216199" cy="26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3"/>
          <p:cNvSpPr txBox="1"/>
          <p:nvPr/>
        </p:nvSpPr>
        <p:spPr>
          <a:xfrm>
            <a:off x="1521588" y="4988925"/>
            <a:ext cx="21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7872788" y="4988925"/>
            <a:ext cx="21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2334300" y="141650"/>
            <a:ext cx="7523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3600"/>
              <a:t>References</a:t>
            </a:r>
            <a:endParaRPr sz="3600"/>
          </a:p>
        </p:txBody>
      </p:sp>
      <p:sp>
        <p:nvSpPr>
          <p:cNvPr id="324" name="Google Shape;324;p44"/>
          <p:cNvSpPr txBox="1"/>
          <p:nvPr/>
        </p:nvSpPr>
        <p:spPr>
          <a:xfrm>
            <a:off x="381000" y="1081550"/>
            <a:ext cx="114300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Y. Balakrishnan and R. P N, "An analysis on Keylogger Attack and Detection based on Machine Learning," 2023 International Conference on Artificial Intelligence and Knowledge Discovery in Concurrent Engineering (ICECONF), Chennai, India, 2023, pp. 1-8, doi: 10.1109/ICECONF57129.2023.10083937.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D. Levshun, "Selection of Machine Learning Methods for Keylogger Detection Based on Network Activity," 2024 16th International Conference on COMmunication Systems &amp; NETworkS (COMSNETS), Bengaluru, India, 2024, pp. 19-24, doi: 10.1109/COMSNETS59351.2024.10427503.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Awotunde, J.B., Sur, S.N. (2025). An Enhanced Keylogger Detection Systems Using Recurrent Neural Networks Enabled with Feature Selection Model. In: Dhar, S., Mukhopadhyay, S., Do, DT., Sur, S.N., Imoize, A.L. (eds) Advances in Communication, Devices and Networking. ICCDN 2024. Lecture Notes in Electrical Engineering, vol 1243. Springer, Singapore. https://doi.org/10.1007/978-981-97-6465-5_42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Ayo, F. E., Awotunde, J. B., Olalekan, O. A., Imoize, A. L., Li, C.-T., &amp; Lee, C.-C. (2023). CBFISKD: A Combinatorial-Based Fuzzy Inference System for Keylogger Detection. Mathematics, 11(8), 1899. https://doi.org/10.3390/math11081899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K. Srinivasan, "Keylogger Malware Detection Using Machine Learning Model for Platform-Independent Devices," 2023 International Conference on Emerging Trends in Networks and Computer Communications (ETNCC), Windhoek, Namibia, 2023, pp. 1-6, doi: 10.1109/ETNCC59188.2023.10284942.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M. Sirigiri, D. Sirigiri, R. Aishwarya and R. Yogitha, "Malware Detection and Analysis using Machine Learning," 2023 7th International Conference on Computing Methodologies and Communication (ICCMC), Erode, India, 2023, pp. 1074-1081, doi: 10.1109/ICCMC56507.2023.10083809.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2147063" y="3486200"/>
            <a:ext cx="7523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4300"/>
              <a:t>Thank You</a:t>
            </a:r>
            <a:endParaRPr sz="4300"/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915" y="1381225"/>
            <a:ext cx="2015725" cy="20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15600" y="8225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15775" y="1259975"/>
            <a:ext cx="11360700" cy="4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" sz="2200"/>
              <a:t>Keylogger attacks rose 45% in 2023 globally.</a:t>
            </a:r>
            <a:endParaRPr sz="22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2200"/>
              <a:t>Traditional antivirus solutions often fail to detect sophisticated keyloggers.</a:t>
            </a:r>
            <a:endParaRPr sz="2200"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2200"/>
              <a:t>Random Forest, LightGBM, gradient boosting, decision trees, CNN and CatBoost as classifiers, and correlation-based feature extraction method, Combinatorial-Based Fuzzy Inference System, hybrid feature selection methods are </a:t>
            </a:r>
            <a:r>
              <a:rPr lang="en" sz="2200"/>
              <a:t>commonly</a:t>
            </a:r>
            <a:r>
              <a:rPr lang="en" sz="2200"/>
              <a:t> used methods. </a:t>
            </a:r>
            <a:r>
              <a:rPr i="1" lang="en" sz="2200"/>
              <a:t>[1],[2],[3],[4],[5]</a:t>
            </a:r>
            <a:endParaRPr i="1"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2100"/>
              <a:t>Identified Research Gap</a:t>
            </a:r>
            <a:endParaRPr b="1" sz="2100"/>
          </a:p>
          <a:p>
            <a:pPr indent="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i="1" lang="en" sz="1800"/>
              <a:t>Ensemble models lacking transparency, Lack of Feature selection techniques, Limited works of XAI techniques like SHAP or LIME in keylogger detection.</a:t>
            </a:r>
            <a:endParaRPr sz="1800"/>
          </a:p>
          <a:p>
            <a:pPr indent="0" lvl="0" marL="4572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 title="111.png"/>
          <p:cNvPicPr preferRelativeResize="0"/>
          <p:nvPr/>
        </p:nvPicPr>
        <p:blipFill rotWithShape="1">
          <a:blip r:embed="rId4">
            <a:alphaModFix/>
          </a:blip>
          <a:srcRect b="14755" l="0" r="0" t="8232"/>
          <a:stretch/>
        </p:blipFill>
        <p:spPr>
          <a:xfrm>
            <a:off x="3807300" y="104300"/>
            <a:ext cx="6530393" cy="67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644200" y="2503700"/>
            <a:ext cx="3141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Methodology</a:t>
            </a:r>
            <a:endParaRPr b="1" sz="3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679400" y="1898500"/>
            <a:ext cx="108332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en"/>
              <a:t>Dataset Details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15600" y="3250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15600" y="1536625"/>
            <a:ext cx="6279000" cy="4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Dataset is publicly available on </a:t>
            </a:r>
            <a:r>
              <a:rPr lang="en"/>
              <a:t>Kaggle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</a:t>
            </a:r>
            <a:r>
              <a:rPr lang="en"/>
              <a:t>ontains network traffic data with features related to packet flows.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It includes </a:t>
            </a:r>
            <a:r>
              <a:rPr b="1" lang="en"/>
              <a:t>39,000 </a:t>
            </a:r>
            <a:r>
              <a:rPr lang="en"/>
              <a:t>entries and </a:t>
            </a:r>
            <a:r>
              <a:rPr b="1" lang="en"/>
              <a:t>86 </a:t>
            </a:r>
            <a:r>
              <a:rPr lang="en"/>
              <a:t>features.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2 Target Labels - </a:t>
            </a:r>
            <a:r>
              <a:rPr b="1" lang="en"/>
              <a:t>23010 </a:t>
            </a:r>
            <a:r>
              <a:rPr lang="en"/>
              <a:t>Benign and </a:t>
            </a:r>
            <a:r>
              <a:rPr b="1" lang="en"/>
              <a:t>15990 </a:t>
            </a:r>
            <a:r>
              <a:rPr lang="en"/>
              <a:t>Keylogger.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650" y="1671400"/>
            <a:ext cx="4608350" cy="1155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1175" y="3052950"/>
            <a:ext cx="4822725" cy="367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679400" y="1898500"/>
            <a:ext cx="10833300" cy="23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Exploratory Data Analysis (EDA)</a:t>
            </a:r>
            <a:endParaRPr sz="4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15600" y="1726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15600" y="4152250"/>
            <a:ext cx="7917600" cy="20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Removed 5 </a:t>
            </a:r>
            <a:r>
              <a:rPr lang="en"/>
              <a:t>unnecessary</a:t>
            </a:r>
            <a:r>
              <a:rPr lang="en"/>
              <a:t> columns (e.g., Flow ID, IPs), final 81 features.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Check Null values - 0 Null values.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5988800"/>
            <a:ext cx="2477301" cy="6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b="2666" l="0" r="0" t="0"/>
          <a:stretch/>
        </p:blipFill>
        <p:spPr>
          <a:xfrm>
            <a:off x="334075" y="1584800"/>
            <a:ext cx="7917726" cy="26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6876" y="1584800"/>
            <a:ext cx="31623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15600" y="96400"/>
            <a:ext cx="113607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/>
              <a:t>Histogram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00" y="1240854"/>
            <a:ext cx="3785950" cy="287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1477" l="0" r="0" t="0"/>
          <a:stretch/>
        </p:blipFill>
        <p:spPr>
          <a:xfrm>
            <a:off x="4307575" y="1274516"/>
            <a:ext cx="3785950" cy="275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6250" y="1317700"/>
            <a:ext cx="3785938" cy="27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" y="4074550"/>
            <a:ext cx="3943350" cy="26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76750" y="4107575"/>
            <a:ext cx="3495013" cy="252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24175" y="4064400"/>
            <a:ext cx="3495025" cy="261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