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56" r:id="rId2"/>
    <p:sldId id="270" r:id="rId3"/>
    <p:sldId id="257" r:id="rId4"/>
    <p:sldId id="271" r:id="rId5"/>
    <p:sldId id="258" r:id="rId6"/>
    <p:sldId id="260" r:id="rId7"/>
    <p:sldId id="274" r:id="rId8"/>
    <p:sldId id="269" r:id="rId9"/>
    <p:sldId id="263" r:id="rId10"/>
    <p:sldId id="268" r:id="rId11"/>
    <p:sldId id="280" r:id="rId12"/>
    <p:sldId id="278" r:id="rId13"/>
    <p:sldId id="279" r:id="rId14"/>
    <p:sldId id="272" r:id="rId15"/>
    <p:sldId id="273" r:id="rId16"/>
  </p:sldIdLst>
  <p:sldSz cx="14630400" cy="8229600"/>
  <p:notesSz cx="8229600" cy="14630400"/>
  <p:embeddedFontLst>
    <p:embeddedFont>
      <p:font typeface="Epilogue" panose="020B0604020202020204" charset="0"/>
      <p:regular r:id="rId18"/>
    </p:embeddedFont>
    <p:embeddedFont>
      <p:font typeface="Fraunces Medium"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29423D-D5BB-51C9-CAE2-C99E6FC5BBF9}" name="Monirul Mahmud" initials="MM" userId="56dcbaacb730530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570" autoAdjust="0"/>
  </p:normalViewPr>
  <p:slideViewPr>
    <p:cSldViewPr snapToGrid="0" snapToObjects="1">
      <p:cViewPr>
        <p:scale>
          <a:sx n="63" d="100"/>
          <a:sy n="63" d="100"/>
        </p:scale>
        <p:origin x="9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28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6FE1C-0B02-5528-7AB7-F76C13B7BB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7A766F-5B4F-610D-BF08-CDBF37D1CD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9C6500-CA61-050B-63BE-3C714F8989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1B2FA1-5FB5-0333-6728-60DF973E016B}"/>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4895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D4ACE-7711-6C5B-FC35-8FB20C4D2A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5B3D55-548B-649A-688F-7F60AD335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CCAFF2-3626-42B8-C06B-F5A55BAFDD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70B560-D9E0-6BE7-A025-C56D6C79443E}"/>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848908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11509-8F21-9792-B7FD-63F83A9691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3313AD-50C1-747E-B1C8-E80540BA28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5D4264-E811-E734-2674-00135C8826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7C0F88-5698-57C7-03FC-E886FFE1D2C2}"/>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858902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D1646-9B0A-3BF7-4F22-45FCCDE4CB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9F9775-E361-408F-A077-25C040165B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55068F-3035-5C99-A87F-E74CA14D89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A4C410-081B-3C92-4608-FFED44DA1FE5}"/>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47156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4CCB1-E07A-6F52-4039-4C27B0C763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77429B-12D5-EA21-10AF-6226900D4A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0442AB-7378-159E-E30D-AB7596EB4D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CE406B-118B-2488-DE66-A6746E09A95B}"/>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792960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dirty="0">
                <a:solidFill>
                  <a:srgbClr val="000000"/>
                </a:solidFill>
                <a:effectLst/>
                <a:latin typeface="Arial" panose="020B0604020202020204" pitchFamily="34" charset="0"/>
              </a:rPr>
              <a:t>Decentralized Identity (DID), Zero-Knowledge Proofs (ZKPs) - allow voters to prove they are eligible, and their vote is legitimate. </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80E26">
              <a:alpha val="80000"/>
            </a:srgbClr>
          </a:solidFill>
          <a:ln/>
        </p:spPr>
        <p:txBody>
          <a:bodyPr/>
          <a:lstStyle/>
          <a:p>
            <a:endParaRPr lang="en-US" sz="2000"/>
          </a:p>
        </p:txBody>
      </p:sp>
      <p:sp>
        <p:nvSpPr>
          <p:cNvPr id="4" name="Text 1"/>
          <p:cNvSpPr/>
          <p:nvPr/>
        </p:nvSpPr>
        <p:spPr>
          <a:xfrm>
            <a:off x="441499" y="2873885"/>
            <a:ext cx="13747400" cy="1417558"/>
          </a:xfrm>
          <a:prstGeom prst="rect">
            <a:avLst/>
          </a:prstGeom>
          <a:noFill/>
          <a:ln/>
        </p:spPr>
        <p:txBody>
          <a:bodyPr wrap="square" lIns="0" tIns="0" rIns="0" bIns="0" rtlCol="0" anchor="t"/>
          <a:lstStyle/>
          <a:p>
            <a:pPr marL="0" indent="0" algn="ctr">
              <a:lnSpc>
                <a:spcPts val="5550"/>
              </a:lnSpc>
              <a:buNone/>
            </a:pPr>
            <a:r>
              <a:rPr lang="en-US" sz="4450" b="1" dirty="0">
                <a:solidFill>
                  <a:schemeClr val="bg1"/>
                </a:solidFill>
                <a:latin typeface="Fraunces Medium" pitchFamily="34" charset="0"/>
                <a:ea typeface="Fraunces Medium" pitchFamily="34" charset="-122"/>
                <a:cs typeface="Fraunces Medium" pitchFamily="34" charset="-120"/>
              </a:rPr>
              <a:t>Blockchain for Voting System: Securing </a:t>
            </a:r>
          </a:p>
          <a:p>
            <a:pPr marL="0" indent="0" algn="ctr">
              <a:lnSpc>
                <a:spcPts val="5550"/>
              </a:lnSpc>
              <a:buNone/>
            </a:pPr>
            <a:r>
              <a:rPr lang="en-US" sz="4450" b="1" dirty="0">
                <a:solidFill>
                  <a:schemeClr val="bg1"/>
                </a:solidFill>
                <a:latin typeface="Fraunces Medium" pitchFamily="34" charset="0"/>
                <a:ea typeface="Fraunces Medium" pitchFamily="34" charset="-122"/>
                <a:cs typeface="Fraunces Medium" pitchFamily="34" charset="-120"/>
              </a:rPr>
              <a:t>Democracy in South Asia</a:t>
            </a:r>
            <a:endParaRPr lang="en-US" sz="4450" b="1" dirty="0">
              <a:solidFill>
                <a:schemeClr val="bg1"/>
              </a:solidFill>
            </a:endParaRPr>
          </a:p>
        </p:txBody>
      </p:sp>
      <p:sp>
        <p:nvSpPr>
          <p:cNvPr id="5" name="Text 2"/>
          <p:cNvSpPr/>
          <p:nvPr/>
        </p:nvSpPr>
        <p:spPr>
          <a:xfrm>
            <a:off x="793789" y="4646936"/>
            <a:ext cx="13042821" cy="527229"/>
          </a:xfrm>
          <a:prstGeom prst="rect">
            <a:avLst/>
          </a:prstGeom>
          <a:noFill/>
          <a:ln/>
        </p:spPr>
        <p:txBody>
          <a:bodyPr wrap="square" lIns="0" tIns="0" rIns="0" bIns="0" rtlCol="0" anchor="t"/>
          <a:lstStyle/>
          <a:p>
            <a:pPr marL="0" indent="0" algn="ctr">
              <a:lnSpc>
                <a:spcPts val="2850"/>
              </a:lnSpc>
              <a:buNone/>
            </a:pPr>
            <a:r>
              <a:rPr lang="en-US" sz="2000" dirty="0">
                <a:solidFill>
                  <a:schemeClr val="accent2">
                    <a:lumMod val="40000"/>
                    <a:lumOff val="60000"/>
                  </a:schemeClr>
                </a:solidFill>
                <a:latin typeface="Epilogue" pitchFamily="34" charset="0"/>
                <a:ea typeface="Epilogue" pitchFamily="34" charset="-122"/>
                <a:cs typeface="Epilogue" pitchFamily="34" charset="-120"/>
              </a:rPr>
              <a:t>Monirul I. Mahmud</a:t>
            </a:r>
            <a:endParaRPr lang="en-US" sz="2000" dirty="0">
              <a:solidFill>
                <a:schemeClr val="accent2">
                  <a:lumMod val="40000"/>
                  <a:lumOff val="6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17816" y="433476"/>
            <a:ext cx="11115675" cy="685324"/>
          </a:xfrm>
          <a:prstGeom prst="rect">
            <a:avLst/>
          </a:prstGeom>
          <a:noFill/>
          <a:ln/>
        </p:spPr>
        <p:txBody>
          <a:bodyPr wrap="none" lIns="0" tIns="0" rIns="0" bIns="0" rtlCol="0" anchor="t"/>
          <a:lstStyle/>
          <a:p>
            <a:pPr marL="0" indent="0" algn="l">
              <a:lnSpc>
                <a:spcPts val="5350"/>
              </a:lnSpc>
              <a:buNone/>
            </a:pPr>
            <a:r>
              <a:rPr lang="en-US" sz="4300" dirty="0">
                <a:solidFill>
                  <a:srgbClr val="FFFFFF"/>
                </a:solidFill>
                <a:latin typeface="Fraunces Medium" pitchFamily="34" charset="0"/>
                <a:ea typeface="Fraunces Medium" pitchFamily="34" charset="-122"/>
                <a:cs typeface="Fraunces Medium" pitchFamily="34" charset="-120"/>
              </a:rPr>
              <a:t>Conclusion: A Paradigm Shift in Elections?</a:t>
            </a:r>
            <a:endParaRPr lang="en-US" sz="4300" dirty="0"/>
          </a:p>
        </p:txBody>
      </p:sp>
      <p:pic>
        <p:nvPicPr>
          <p:cNvPr id="3" name="Image 0" descr="preencoded.png"/>
          <p:cNvPicPr>
            <a:picLocks noChangeAspect="1"/>
          </p:cNvPicPr>
          <p:nvPr/>
        </p:nvPicPr>
        <p:blipFill>
          <a:blip r:embed="rId3"/>
          <a:stretch>
            <a:fillRect/>
          </a:stretch>
        </p:blipFill>
        <p:spPr>
          <a:xfrm>
            <a:off x="2864713" y="2402713"/>
            <a:ext cx="2160627" cy="1263729"/>
          </a:xfrm>
          <a:prstGeom prst="rect">
            <a:avLst/>
          </a:prstGeom>
        </p:spPr>
      </p:pic>
      <p:sp>
        <p:nvSpPr>
          <p:cNvPr id="4" name="Text 1"/>
          <p:cNvSpPr/>
          <p:nvPr/>
        </p:nvSpPr>
        <p:spPr>
          <a:xfrm>
            <a:off x="3790781" y="2998382"/>
            <a:ext cx="308372" cy="385405"/>
          </a:xfrm>
          <a:prstGeom prst="rect">
            <a:avLst/>
          </a:prstGeom>
          <a:noFill/>
          <a:ln/>
        </p:spPr>
        <p:txBody>
          <a:bodyPr wrap="none" lIns="0" tIns="0" rIns="0" bIns="0" rtlCol="0" anchor="t"/>
          <a:lstStyle/>
          <a:p>
            <a:pPr marL="0" indent="0" algn="ctr">
              <a:lnSpc>
                <a:spcPts val="3850"/>
              </a:lnSpc>
              <a:buNone/>
            </a:pPr>
            <a:endParaRPr lang="en-US" sz="2400" dirty="0"/>
          </a:p>
        </p:txBody>
      </p:sp>
      <p:sp>
        <p:nvSpPr>
          <p:cNvPr id="5" name="Text 2"/>
          <p:cNvSpPr/>
          <p:nvPr/>
        </p:nvSpPr>
        <p:spPr>
          <a:xfrm>
            <a:off x="5244654" y="2622026"/>
            <a:ext cx="2289572" cy="342662"/>
          </a:xfrm>
          <a:prstGeom prst="rect">
            <a:avLst/>
          </a:prstGeom>
          <a:noFill/>
          <a:ln/>
        </p:spPr>
        <p:txBody>
          <a:bodyPr wrap="none" lIns="0" tIns="0" rIns="0" bIns="0" rtlCol="0" anchor="t"/>
          <a:lstStyle/>
          <a:p>
            <a:pPr marL="0" indent="0" algn="l">
              <a:lnSpc>
                <a:spcPts val="2650"/>
              </a:lnSpc>
              <a:buNone/>
            </a:pPr>
            <a:r>
              <a:rPr lang="en-US" sz="2150" dirty="0">
                <a:solidFill>
                  <a:srgbClr val="EBECEF"/>
                </a:solidFill>
                <a:latin typeface="Fraunces Medium" pitchFamily="34" charset="0"/>
                <a:ea typeface="Fraunces Medium" pitchFamily="34" charset="-122"/>
                <a:cs typeface="Fraunces Medium" pitchFamily="34" charset="-120"/>
              </a:rPr>
              <a:t>Trust</a:t>
            </a:r>
            <a:endParaRPr lang="en-US" sz="2150" dirty="0"/>
          </a:p>
        </p:txBody>
      </p:sp>
      <p:sp>
        <p:nvSpPr>
          <p:cNvPr id="6" name="Text 3"/>
          <p:cNvSpPr/>
          <p:nvPr/>
        </p:nvSpPr>
        <p:spPr>
          <a:xfrm>
            <a:off x="5244654" y="3096252"/>
            <a:ext cx="2289572" cy="350877"/>
          </a:xfrm>
          <a:prstGeom prst="rect">
            <a:avLst/>
          </a:prstGeom>
          <a:noFill/>
          <a:ln/>
        </p:spPr>
        <p:txBody>
          <a:bodyPr wrap="none" lIns="0" tIns="0" rIns="0" bIns="0" rtlCol="0" anchor="t"/>
          <a:lstStyle/>
          <a:p>
            <a:pPr marL="0" indent="0" algn="l">
              <a:lnSpc>
                <a:spcPts val="2750"/>
              </a:lnSpc>
              <a:buNone/>
            </a:pPr>
            <a:r>
              <a:rPr lang="en-US" sz="1700" dirty="0">
                <a:solidFill>
                  <a:srgbClr val="EBECEF"/>
                </a:solidFill>
                <a:latin typeface="Epilogue" pitchFamily="34" charset="0"/>
                <a:ea typeface="Epilogue" pitchFamily="34" charset="-122"/>
                <a:cs typeface="Epilogue" pitchFamily="34" charset="-120"/>
              </a:rPr>
              <a:t>Enhanced voter trust</a:t>
            </a:r>
            <a:endParaRPr lang="en-US" sz="1700" dirty="0"/>
          </a:p>
        </p:txBody>
      </p:sp>
      <p:sp>
        <p:nvSpPr>
          <p:cNvPr id="7" name="Shape 4"/>
          <p:cNvSpPr/>
          <p:nvPr/>
        </p:nvSpPr>
        <p:spPr>
          <a:xfrm>
            <a:off x="5080109" y="3678586"/>
            <a:ext cx="8631674" cy="15240"/>
          </a:xfrm>
          <a:prstGeom prst="roundRect">
            <a:avLst>
              <a:gd name="adj" fmla="val 604410"/>
            </a:avLst>
          </a:prstGeom>
          <a:solidFill>
            <a:srgbClr val="414A70"/>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1784340" y="3721211"/>
            <a:ext cx="4321373" cy="1263729"/>
          </a:xfrm>
          <a:prstGeom prst="rect">
            <a:avLst/>
          </a:prstGeom>
        </p:spPr>
      </p:pic>
      <p:sp>
        <p:nvSpPr>
          <p:cNvPr id="9" name="Text 5"/>
          <p:cNvSpPr/>
          <p:nvPr/>
        </p:nvSpPr>
        <p:spPr>
          <a:xfrm>
            <a:off x="3790781" y="4160313"/>
            <a:ext cx="308372" cy="385405"/>
          </a:xfrm>
          <a:prstGeom prst="rect">
            <a:avLst/>
          </a:prstGeom>
          <a:noFill/>
          <a:ln/>
        </p:spPr>
        <p:txBody>
          <a:bodyPr wrap="none" lIns="0" tIns="0" rIns="0" bIns="0" rtlCol="0" anchor="t"/>
          <a:lstStyle/>
          <a:p>
            <a:pPr marL="0" indent="0" algn="ctr">
              <a:lnSpc>
                <a:spcPts val="3850"/>
              </a:lnSpc>
              <a:buNone/>
            </a:pPr>
            <a:endParaRPr lang="en-US" sz="2400" dirty="0"/>
          </a:p>
        </p:txBody>
      </p:sp>
      <p:sp>
        <p:nvSpPr>
          <p:cNvPr id="10" name="Text 6"/>
          <p:cNvSpPr/>
          <p:nvPr/>
        </p:nvSpPr>
        <p:spPr>
          <a:xfrm>
            <a:off x="6325027" y="3940524"/>
            <a:ext cx="2329577" cy="342662"/>
          </a:xfrm>
          <a:prstGeom prst="rect">
            <a:avLst/>
          </a:prstGeom>
          <a:noFill/>
          <a:ln/>
        </p:spPr>
        <p:txBody>
          <a:bodyPr wrap="none" lIns="0" tIns="0" rIns="0" bIns="0" rtlCol="0" anchor="t"/>
          <a:lstStyle/>
          <a:p>
            <a:pPr marL="0" indent="0" algn="l">
              <a:lnSpc>
                <a:spcPts val="2650"/>
              </a:lnSpc>
              <a:buNone/>
            </a:pPr>
            <a:r>
              <a:rPr lang="en-US" sz="2150" dirty="0">
                <a:solidFill>
                  <a:srgbClr val="EBECEF"/>
                </a:solidFill>
                <a:latin typeface="Fraunces Medium" pitchFamily="34" charset="0"/>
                <a:ea typeface="Fraunces Medium" pitchFamily="34" charset="-122"/>
                <a:cs typeface="Fraunces Medium" pitchFamily="34" charset="-120"/>
              </a:rPr>
              <a:t>Transparency</a:t>
            </a:r>
            <a:endParaRPr lang="en-US" sz="2150" dirty="0"/>
          </a:p>
        </p:txBody>
      </p:sp>
      <p:sp>
        <p:nvSpPr>
          <p:cNvPr id="11" name="Text 7"/>
          <p:cNvSpPr/>
          <p:nvPr/>
        </p:nvSpPr>
        <p:spPr>
          <a:xfrm>
            <a:off x="6325027" y="4414750"/>
            <a:ext cx="2329577" cy="350877"/>
          </a:xfrm>
          <a:prstGeom prst="rect">
            <a:avLst/>
          </a:prstGeom>
          <a:noFill/>
          <a:ln/>
        </p:spPr>
        <p:txBody>
          <a:bodyPr wrap="none" lIns="0" tIns="0" rIns="0" bIns="0" rtlCol="0" anchor="t"/>
          <a:lstStyle/>
          <a:p>
            <a:pPr marL="0" indent="0" algn="l">
              <a:lnSpc>
                <a:spcPts val="2750"/>
              </a:lnSpc>
              <a:buNone/>
            </a:pPr>
            <a:r>
              <a:rPr lang="en-US" sz="1700" dirty="0">
                <a:solidFill>
                  <a:srgbClr val="EBECEF"/>
                </a:solidFill>
                <a:latin typeface="Epilogue" pitchFamily="34" charset="0"/>
                <a:ea typeface="Epilogue" pitchFamily="34" charset="-122"/>
                <a:cs typeface="Epilogue" pitchFamily="34" charset="-120"/>
              </a:rPr>
              <a:t>Open election results</a:t>
            </a:r>
            <a:endParaRPr lang="en-US" sz="1700" dirty="0"/>
          </a:p>
        </p:txBody>
      </p:sp>
      <p:sp>
        <p:nvSpPr>
          <p:cNvPr id="12" name="Shape 8"/>
          <p:cNvSpPr/>
          <p:nvPr/>
        </p:nvSpPr>
        <p:spPr>
          <a:xfrm>
            <a:off x="6160482" y="4997084"/>
            <a:ext cx="7551301" cy="15240"/>
          </a:xfrm>
          <a:prstGeom prst="roundRect">
            <a:avLst>
              <a:gd name="adj" fmla="val 604410"/>
            </a:avLst>
          </a:prstGeom>
          <a:solidFill>
            <a:srgbClr val="414A70"/>
          </a:solidFill>
          <a:ln/>
        </p:spPr>
        <p:txBody>
          <a:bodyPr/>
          <a:lstStyle/>
          <a:p>
            <a:endParaRPr lang="en-US"/>
          </a:p>
        </p:txBody>
      </p:sp>
      <p:pic>
        <p:nvPicPr>
          <p:cNvPr id="13" name="Image 2" descr="preencoded.png"/>
          <p:cNvPicPr>
            <a:picLocks noChangeAspect="1"/>
          </p:cNvPicPr>
          <p:nvPr/>
        </p:nvPicPr>
        <p:blipFill>
          <a:blip r:embed="rId5"/>
          <a:stretch>
            <a:fillRect/>
          </a:stretch>
        </p:blipFill>
        <p:spPr>
          <a:xfrm>
            <a:off x="703967" y="5039709"/>
            <a:ext cx="6482120" cy="1263729"/>
          </a:xfrm>
          <a:prstGeom prst="rect">
            <a:avLst/>
          </a:prstGeom>
        </p:spPr>
      </p:pic>
      <p:sp>
        <p:nvSpPr>
          <p:cNvPr id="14" name="Text 9"/>
          <p:cNvSpPr/>
          <p:nvPr/>
        </p:nvSpPr>
        <p:spPr>
          <a:xfrm>
            <a:off x="3790781" y="5478811"/>
            <a:ext cx="308372" cy="385405"/>
          </a:xfrm>
          <a:prstGeom prst="rect">
            <a:avLst/>
          </a:prstGeom>
          <a:noFill/>
          <a:ln/>
        </p:spPr>
        <p:txBody>
          <a:bodyPr wrap="none" lIns="0" tIns="0" rIns="0" bIns="0" rtlCol="0" anchor="t"/>
          <a:lstStyle/>
          <a:p>
            <a:pPr marL="0" indent="0" algn="ctr">
              <a:lnSpc>
                <a:spcPts val="3850"/>
              </a:lnSpc>
              <a:buNone/>
            </a:pPr>
            <a:endParaRPr lang="en-US" sz="2400" dirty="0"/>
          </a:p>
        </p:txBody>
      </p:sp>
      <p:sp>
        <p:nvSpPr>
          <p:cNvPr id="15" name="Text 10"/>
          <p:cNvSpPr/>
          <p:nvPr/>
        </p:nvSpPr>
        <p:spPr>
          <a:xfrm>
            <a:off x="7405400" y="5259022"/>
            <a:ext cx="1946553" cy="342662"/>
          </a:xfrm>
          <a:prstGeom prst="rect">
            <a:avLst/>
          </a:prstGeom>
          <a:noFill/>
          <a:ln/>
        </p:spPr>
        <p:txBody>
          <a:bodyPr wrap="none" lIns="0" tIns="0" rIns="0" bIns="0" rtlCol="0" anchor="t"/>
          <a:lstStyle/>
          <a:p>
            <a:pPr marL="0" indent="0" algn="l">
              <a:lnSpc>
                <a:spcPts val="2650"/>
              </a:lnSpc>
              <a:buNone/>
            </a:pPr>
            <a:r>
              <a:rPr lang="en-US" sz="2150" dirty="0">
                <a:solidFill>
                  <a:srgbClr val="EBECEF"/>
                </a:solidFill>
                <a:latin typeface="Fraunces Medium" pitchFamily="34" charset="0"/>
                <a:ea typeface="Fraunces Medium" pitchFamily="34" charset="-122"/>
                <a:cs typeface="Fraunces Medium" pitchFamily="34" charset="-120"/>
              </a:rPr>
              <a:t>Security</a:t>
            </a:r>
            <a:endParaRPr lang="en-US" sz="2150" dirty="0"/>
          </a:p>
        </p:txBody>
      </p:sp>
      <p:sp>
        <p:nvSpPr>
          <p:cNvPr id="16" name="Text 11"/>
          <p:cNvSpPr/>
          <p:nvPr/>
        </p:nvSpPr>
        <p:spPr>
          <a:xfrm>
            <a:off x="7405400" y="5733248"/>
            <a:ext cx="1946553" cy="350877"/>
          </a:xfrm>
          <a:prstGeom prst="rect">
            <a:avLst/>
          </a:prstGeom>
          <a:noFill/>
          <a:ln/>
        </p:spPr>
        <p:txBody>
          <a:bodyPr wrap="none" lIns="0" tIns="0" rIns="0" bIns="0" rtlCol="0" anchor="t"/>
          <a:lstStyle/>
          <a:p>
            <a:pPr marL="0" indent="0" algn="l">
              <a:lnSpc>
                <a:spcPts val="2750"/>
              </a:lnSpc>
              <a:buNone/>
            </a:pPr>
            <a:r>
              <a:rPr lang="en-US" sz="1700" dirty="0">
                <a:solidFill>
                  <a:srgbClr val="EBECEF"/>
                </a:solidFill>
                <a:latin typeface="Epilogue" pitchFamily="34" charset="0"/>
                <a:ea typeface="Epilogue" pitchFamily="34" charset="-122"/>
                <a:cs typeface="Epilogue" pitchFamily="34" charset="-120"/>
              </a:rPr>
              <a:t>Resistant to fraud</a:t>
            </a:r>
            <a:endParaRPr lang="en-US" sz="1700" dirty="0"/>
          </a:p>
        </p:txBody>
      </p:sp>
      <p:pic>
        <p:nvPicPr>
          <p:cNvPr id="19" name="Picture 18">
            <a:extLst>
              <a:ext uri="{FF2B5EF4-FFF2-40B4-BE49-F238E27FC236}">
                <a16:creationId xmlns:a16="http://schemas.microsoft.com/office/drawing/2014/main" id="{A35CF289-89AD-55F9-74B4-6DFAEE360DCA}"/>
              </a:ext>
            </a:extLst>
          </p:cNvPr>
          <p:cNvPicPr>
            <a:picLocks noChangeAspect="1"/>
          </p:cNvPicPr>
          <p:nvPr/>
        </p:nvPicPr>
        <p:blipFill>
          <a:blip r:embed="rId6"/>
          <a:stretch>
            <a:fillRect/>
          </a:stretch>
        </p:blipFill>
        <p:spPr>
          <a:xfrm>
            <a:off x="12683848" y="7772452"/>
            <a:ext cx="1946552" cy="447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7F5C7-A01D-3CF2-D2E9-5DCE9BDBEF0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7DDE4CB1-0788-0846-AFAC-B576DA429AD1}"/>
              </a:ext>
            </a:extLst>
          </p:cNvPr>
          <p:cNvSpPr/>
          <p:nvPr/>
        </p:nvSpPr>
        <p:spPr>
          <a:xfrm>
            <a:off x="853721" y="948668"/>
            <a:ext cx="7560945"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Q&amp;A and Discussion</a:t>
            </a:r>
            <a:endParaRPr lang="en-US" sz="4450" dirty="0"/>
          </a:p>
        </p:txBody>
      </p:sp>
      <p:sp>
        <p:nvSpPr>
          <p:cNvPr id="4" name="Text 2">
            <a:extLst>
              <a:ext uri="{FF2B5EF4-FFF2-40B4-BE49-F238E27FC236}">
                <a16:creationId xmlns:a16="http://schemas.microsoft.com/office/drawing/2014/main" id="{0878A1AC-B044-4F49-4C03-8C4CA624260C}"/>
              </a:ext>
            </a:extLst>
          </p:cNvPr>
          <p:cNvSpPr/>
          <p:nvPr/>
        </p:nvSpPr>
        <p:spPr>
          <a:xfrm>
            <a:off x="853721" y="2454216"/>
            <a:ext cx="10331057" cy="391220"/>
          </a:xfrm>
          <a:prstGeom prst="rect">
            <a:avLst/>
          </a:prstGeom>
          <a:noFill/>
          <a:ln/>
        </p:spPr>
        <p:txBody>
          <a:bodyPr wrap="none" lIns="0" tIns="0" rIns="0" bIns="0" rtlCol="0" anchor="t"/>
          <a:lstStyle/>
          <a:p>
            <a:pPr algn="l">
              <a:lnSpc>
                <a:spcPts val="2850"/>
              </a:lnSpc>
            </a:pPr>
            <a:r>
              <a:rPr lang="en-US" sz="2000" b="1" dirty="0">
                <a:solidFill>
                  <a:schemeClr val="accent4"/>
                </a:solidFill>
                <a:ea typeface="Epilogue" pitchFamily="34" charset="-122"/>
                <a:cs typeface="Epilogue" pitchFamily="34" charset="-120"/>
              </a:rPr>
              <a:t>Discussion 1 : </a:t>
            </a:r>
            <a:r>
              <a:rPr lang="en-US" sz="2000" b="1" dirty="0">
                <a:solidFill>
                  <a:schemeClr val="accent4"/>
                </a:solidFill>
              </a:rPr>
              <a:t>Are there any security concerns with implementing blockchain in voting systems?</a:t>
            </a:r>
          </a:p>
        </p:txBody>
      </p:sp>
      <p:pic>
        <p:nvPicPr>
          <p:cNvPr id="11" name="Picture 10">
            <a:extLst>
              <a:ext uri="{FF2B5EF4-FFF2-40B4-BE49-F238E27FC236}">
                <a16:creationId xmlns:a16="http://schemas.microsoft.com/office/drawing/2014/main" id="{E2B59FF5-E4BC-D626-1D26-22268F63424B}"/>
              </a:ext>
            </a:extLst>
          </p:cNvPr>
          <p:cNvPicPr>
            <a:picLocks noChangeAspect="1"/>
          </p:cNvPicPr>
          <p:nvPr/>
        </p:nvPicPr>
        <p:blipFill>
          <a:blip r:embed="rId3"/>
          <a:stretch>
            <a:fillRect/>
          </a:stretch>
        </p:blipFill>
        <p:spPr>
          <a:xfrm>
            <a:off x="12418728" y="7778710"/>
            <a:ext cx="2211672" cy="447675"/>
          </a:xfrm>
          <a:prstGeom prst="rect">
            <a:avLst/>
          </a:prstGeom>
        </p:spPr>
      </p:pic>
      <p:sp>
        <p:nvSpPr>
          <p:cNvPr id="7" name="Text 2">
            <a:extLst>
              <a:ext uri="{FF2B5EF4-FFF2-40B4-BE49-F238E27FC236}">
                <a16:creationId xmlns:a16="http://schemas.microsoft.com/office/drawing/2014/main" id="{59170275-8C5F-5398-5777-BCAA7482D892}"/>
              </a:ext>
            </a:extLst>
          </p:cNvPr>
          <p:cNvSpPr/>
          <p:nvPr/>
        </p:nvSpPr>
        <p:spPr>
          <a:xfrm>
            <a:off x="853721" y="2663985"/>
            <a:ext cx="1711373" cy="362903"/>
          </a:xfrm>
          <a:prstGeom prst="rect">
            <a:avLst/>
          </a:prstGeom>
          <a:noFill/>
          <a:ln/>
        </p:spPr>
        <p:txBody>
          <a:bodyPr wrap="none" lIns="0" tIns="0" rIns="0" bIns="0" rtlCol="0" anchor="t"/>
          <a:lstStyle/>
          <a:p>
            <a:pPr algn="l">
              <a:lnSpc>
                <a:spcPts val="2850"/>
              </a:lnSpc>
            </a:pPr>
            <a:endParaRPr lang="en-US" sz="1750" dirty="0"/>
          </a:p>
        </p:txBody>
      </p:sp>
      <p:sp>
        <p:nvSpPr>
          <p:cNvPr id="5" name="Text 2">
            <a:extLst>
              <a:ext uri="{FF2B5EF4-FFF2-40B4-BE49-F238E27FC236}">
                <a16:creationId xmlns:a16="http://schemas.microsoft.com/office/drawing/2014/main" id="{C918C842-27EB-1505-35C7-9B3992B08CB5}"/>
              </a:ext>
            </a:extLst>
          </p:cNvPr>
          <p:cNvSpPr/>
          <p:nvPr/>
        </p:nvSpPr>
        <p:spPr>
          <a:xfrm>
            <a:off x="853721" y="5058447"/>
            <a:ext cx="10684563" cy="560300"/>
          </a:xfrm>
          <a:prstGeom prst="rect">
            <a:avLst/>
          </a:prstGeom>
          <a:noFill/>
          <a:ln/>
        </p:spPr>
        <p:txBody>
          <a:bodyPr wrap="none" lIns="0" tIns="0" rIns="0" bIns="0" rtlCol="0" anchor="t"/>
          <a:lstStyle/>
          <a:p>
            <a:pPr algn="l">
              <a:lnSpc>
                <a:spcPts val="2850"/>
              </a:lnSpc>
            </a:pPr>
            <a:r>
              <a:rPr lang="en-US" sz="2000" b="1" dirty="0">
                <a:solidFill>
                  <a:schemeClr val="accent4"/>
                </a:solidFill>
                <a:ea typeface="Epilogue" pitchFamily="34" charset="-122"/>
                <a:cs typeface="Epilogue" pitchFamily="34" charset="-120"/>
              </a:rPr>
              <a:t>Discussion 2: </a:t>
            </a:r>
            <a:r>
              <a:rPr lang="en-US" sz="2000" b="1" dirty="0">
                <a:solidFill>
                  <a:schemeClr val="accent4"/>
                </a:solidFill>
              </a:rPr>
              <a:t>Can all South Asian countries implement blockchain-based voting, considering socio-economic situation?</a:t>
            </a:r>
          </a:p>
        </p:txBody>
      </p:sp>
    </p:spTree>
    <p:extLst>
      <p:ext uri="{BB962C8B-B14F-4D97-AF65-F5344CB8AC3E}">
        <p14:creationId xmlns:p14="http://schemas.microsoft.com/office/powerpoint/2010/main" val="4228738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BE2F2-05D9-2CD7-7A27-84D6961CE26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41C0F57-3AF8-95AA-A404-B978AEA9A432}"/>
              </a:ext>
            </a:extLst>
          </p:cNvPr>
          <p:cNvSpPr/>
          <p:nvPr/>
        </p:nvSpPr>
        <p:spPr>
          <a:xfrm>
            <a:off x="853721" y="948668"/>
            <a:ext cx="7560945"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Q&amp;A and Discussion</a:t>
            </a:r>
            <a:endParaRPr lang="en-US" sz="4450" dirty="0"/>
          </a:p>
        </p:txBody>
      </p:sp>
      <p:sp>
        <p:nvSpPr>
          <p:cNvPr id="4" name="Text 2">
            <a:extLst>
              <a:ext uri="{FF2B5EF4-FFF2-40B4-BE49-F238E27FC236}">
                <a16:creationId xmlns:a16="http://schemas.microsoft.com/office/drawing/2014/main" id="{95D8E8EE-82B3-AD5F-19D0-F440F15329E9}"/>
              </a:ext>
            </a:extLst>
          </p:cNvPr>
          <p:cNvSpPr/>
          <p:nvPr/>
        </p:nvSpPr>
        <p:spPr>
          <a:xfrm>
            <a:off x="853721" y="2454216"/>
            <a:ext cx="10331057" cy="391220"/>
          </a:xfrm>
          <a:prstGeom prst="rect">
            <a:avLst/>
          </a:prstGeom>
          <a:noFill/>
          <a:ln/>
        </p:spPr>
        <p:txBody>
          <a:bodyPr wrap="none" lIns="0" tIns="0" rIns="0" bIns="0" rtlCol="0" anchor="t"/>
          <a:lstStyle/>
          <a:p>
            <a:pPr algn="l">
              <a:lnSpc>
                <a:spcPts val="2850"/>
              </a:lnSpc>
            </a:pPr>
            <a:r>
              <a:rPr lang="en-US" sz="2000" b="1" dirty="0">
                <a:solidFill>
                  <a:schemeClr val="accent4"/>
                </a:solidFill>
                <a:ea typeface="Epilogue" pitchFamily="34" charset="-122"/>
                <a:cs typeface="Epilogue" pitchFamily="34" charset="-120"/>
              </a:rPr>
              <a:t>Discussion 1 : </a:t>
            </a:r>
            <a:r>
              <a:rPr lang="en-US" sz="2000" b="1" dirty="0">
                <a:solidFill>
                  <a:schemeClr val="accent4"/>
                </a:solidFill>
              </a:rPr>
              <a:t>Are there any security concerns with implementing blockchain in voting systems?</a:t>
            </a:r>
          </a:p>
        </p:txBody>
      </p:sp>
      <p:pic>
        <p:nvPicPr>
          <p:cNvPr id="11" name="Picture 10">
            <a:extLst>
              <a:ext uri="{FF2B5EF4-FFF2-40B4-BE49-F238E27FC236}">
                <a16:creationId xmlns:a16="http://schemas.microsoft.com/office/drawing/2014/main" id="{2E848D96-F457-5ECB-A6E4-82167962B775}"/>
              </a:ext>
            </a:extLst>
          </p:cNvPr>
          <p:cNvPicPr>
            <a:picLocks noChangeAspect="1"/>
          </p:cNvPicPr>
          <p:nvPr/>
        </p:nvPicPr>
        <p:blipFill>
          <a:blip r:embed="rId3"/>
          <a:stretch>
            <a:fillRect/>
          </a:stretch>
        </p:blipFill>
        <p:spPr>
          <a:xfrm>
            <a:off x="12418728" y="7778710"/>
            <a:ext cx="2211672" cy="447675"/>
          </a:xfrm>
          <a:prstGeom prst="rect">
            <a:avLst/>
          </a:prstGeom>
        </p:spPr>
      </p:pic>
      <p:sp>
        <p:nvSpPr>
          <p:cNvPr id="7" name="Text 2">
            <a:extLst>
              <a:ext uri="{FF2B5EF4-FFF2-40B4-BE49-F238E27FC236}">
                <a16:creationId xmlns:a16="http://schemas.microsoft.com/office/drawing/2014/main" id="{A92D6224-B622-E04A-BF10-F84F81D7A460}"/>
              </a:ext>
            </a:extLst>
          </p:cNvPr>
          <p:cNvSpPr/>
          <p:nvPr/>
        </p:nvSpPr>
        <p:spPr>
          <a:xfrm>
            <a:off x="853721" y="2663985"/>
            <a:ext cx="1711373" cy="362903"/>
          </a:xfrm>
          <a:prstGeom prst="rect">
            <a:avLst/>
          </a:prstGeom>
          <a:noFill/>
          <a:ln/>
        </p:spPr>
        <p:txBody>
          <a:bodyPr wrap="none" lIns="0" tIns="0" rIns="0" bIns="0" rtlCol="0" anchor="t"/>
          <a:lstStyle/>
          <a:p>
            <a:pPr algn="l">
              <a:lnSpc>
                <a:spcPts val="2850"/>
              </a:lnSpc>
            </a:pPr>
            <a:endParaRPr lang="en-US" sz="1750" dirty="0"/>
          </a:p>
        </p:txBody>
      </p:sp>
      <p:sp>
        <p:nvSpPr>
          <p:cNvPr id="3" name="TextBox 2">
            <a:extLst>
              <a:ext uri="{FF2B5EF4-FFF2-40B4-BE49-F238E27FC236}">
                <a16:creationId xmlns:a16="http://schemas.microsoft.com/office/drawing/2014/main" id="{89FE026C-FA6D-2AE7-5185-E43FB1E63747}"/>
              </a:ext>
            </a:extLst>
          </p:cNvPr>
          <p:cNvSpPr txBox="1"/>
          <p:nvPr/>
        </p:nvSpPr>
        <p:spPr>
          <a:xfrm>
            <a:off x="772929" y="3188212"/>
            <a:ext cx="12521965" cy="1200329"/>
          </a:xfrm>
          <a:prstGeom prst="rect">
            <a:avLst/>
          </a:prstGeom>
          <a:noFill/>
        </p:spPr>
        <p:txBody>
          <a:bodyPr wrap="square">
            <a:spAutoFit/>
          </a:bodyPr>
          <a:lstStyle/>
          <a:p>
            <a:pPr algn="just"/>
            <a:r>
              <a:rPr lang="en-US" b="1" dirty="0">
                <a:solidFill>
                  <a:schemeClr val="bg1"/>
                </a:solidFill>
              </a:rPr>
              <a:t>Answer</a:t>
            </a:r>
            <a:r>
              <a:rPr lang="en-US" dirty="0">
                <a:solidFill>
                  <a:schemeClr val="bg1"/>
                </a:solidFill>
              </a:rPr>
              <a:t>: Yes, there are some security concerns. Even though blockchain is secure, issues can arise from </a:t>
            </a:r>
            <a:r>
              <a:rPr lang="en-US" b="1" dirty="0">
                <a:solidFill>
                  <a:schemeClr val="bg1"/>
                </a:solidFill>
              </a:rPr>
              <a:t>Huge Population</a:t>
            </a:r>
            <a:r>
              <a:rPr lang="en-US" dirty="0">
                <a:solidFill>
                  <a:schemeClr val="bg1"/>
                </a:solidFill>
              </a:rPr>
              <a:t>, </a:t>
            </a:r>
            <a:r>
              <a:rPr lang="en-US" b="1" dirty="0">
                <a:solidFill>
                  <a:schemeClr val="bg1"/>
                </a:solidFill>
              </a:rPr>
              <a:t>weak</a:t>
            </a:r>
            <a:r>
              <a:rPr lang="en-US" dirty="0">
                <a:solidFill>
                  <a:schemeClr val="bg1"/>
                </a:solidFill>
              </a:rPr>
              <a:t> </a:t>
            </a:r>
            <a:r>
              <a:rPr lang="en-US" b="1" dirty="0">
                <a:solidFill>
                  <a:schemeClr val="bg1"/>
                </a:solidFill>
              </a:rPr>
              <a:t>devices</a:t>
            </a:r>
            <a:r>
              <a:rPr lang="en-US" dirty="0">
                <a:solidFill>
                  <a:schemeClr val="bg1"/>
                </a:solidFill>
              </a:rPr>
              <a:t>, </a:t>
            </a:r>
            <a:r>
              <a:rPr lang="en-US" b="1" dirty="0">
                <a:solidFill>
                  <a:schemeClr val="bg1"/>
                </a:solidFill>
              </a:rPr>
              <a:t>poor</a:t>
            </a:r>
            <a:r>
              <a:rPr lang="en-US" dirty="0">
                <a:solidFill>
                  <a:schemeClr val="bg1"/>
                </a:solidFill>
              </a:rPr>
              <a:t> </a:t>
            </a:r>
            <a:r>
              <a:rPr lang="en-US" b="1" dirty="0">
                <a:solidFill>
                  <a:schemeClr val="bg1"/>
                </a:solidFill>
              </a:rPr>
              <a:t>internet</a:t>
            </a:r>
            <a:r>
              <a:rPr lang="en-US" dirty="0">
                <a:solidFill>
                  <a:schemeClr val="bg1"/>
                </a:solidFill>
              </a:rPr>
              <a:t> security, or </a:t>
            </a:r>
            <a:r>
              <a:rPr lang="en-US" b="1" dirty="0">
                <a:solidFill>
                  <a:schemeClr val="bg1"/>
                </a:solidFill>
              </a:rPr>
              <a:t>poorly</a:t>
            </a:r>
            <a:r>
              <a:rPr lang="en-US" dirty="0">
                <a:solidFill>
                  <a:schemeClr val="bg1"/>
                </a:solidFill>
              </a:rPr>
              <a:t> </a:t>
            </a:r>
            <a:r>
              <a:rPr lang="en-US" b="1" dirty="0">
                <a:solidFill>
                  <a:schemeClr val="bg1"/>
                </a:solidFill>
              </a:rPr>
              <a:t>written</a:t>
            </a:r>
            <a:r>
              <a:rPr lang="en-US" dirty="0">
                <a:solidFill>
                  <a:schemeClr val="bg1"/>
                </a:solidFill>
              </a:rPr>
              <a:t> smart contracts. There’s also a risk if biometric data like fingerprints are not stored safely. </a:t>
            </a:r>
            <a:r>
              <a:rPr lang="en-US" b="1" dirty="0">
                <a:solidFill>
                  <a:schemeClr val="bg1"/>
                </a:solidFill>
              </a:rPr>
              <a:t>Sybil</a:t>
            </a:r>
            <a:r>
              <a:rPr lang="en-US" dirty="0">
                <a:solidFill>
                  <a:schemeClr val="bg1"/>
                </a:solidFill>
              </a:rPr>
              <a:t> </a:t>
            </a:r>
            <a:r>
              <a:rPr lang="en-US" b="1" dirty="0">
                <a:solidFill>
                  <a:schemeClr val="bg1"/>
                </a:solidFill>
              </a:rPr>
              <a:t>Attacks</a:t>
            </a:r>
            <a:r>
              <a:rPr lang="en-US" dirty="0">
                <a:solidFill>
                  <a:schemeClr val="bg1"/>
                </a:solidFill>
              </a:rPr>
              <a:t>, and </a:t>
            </a:r>
            <a:r>
              <a:rPr lang="en-US" b="1" dirty="0">
                <a:solidFill>
                  <a:schemeClr val="bg1"/>
                </a:solidFill>
              </a:rPr>
              <a:t>DOS</a:t>
            </a:r>
            <a:r>
              <a:rPr lang="en-US" dirty="0">
                <a:solidFill>
                  <a:schemeClr val="bg1"/>
                </a:solidFill>
              </a:rPr>
              <a:t> attack issues.  To handle these risks, strong cybersecurity, data encryption, system testing, and regular audits are needed to keep the voting process safe.</a:t>
            </a:r>
          </a:p>
        </p:txBody>
      </p:sp>
      <p:sp>
        <p:nvSpPr>
          <p:cNvPr id="5" name="Text 2">
            <a:extLst>
              <a:ext uri="{FF2B5EF4-FFF2-40B4-BE49-F238E27FC236}">
                <a16:creationId xmlns:a16="http://schemas.microsoft.com/office/drawing/2014/main" id="{E540DB7A-9E31-117E-DE38-4279324B7E22}"/>
              </a:ext>
            </a:extLst>
          </p:cNvPr>
          <p:cNvSpPr/>
          <p:nvPr/>
        </p:nvSpPr>
        <p:spPr>
          <a:xfrm>
            <a:off x="853721" y="5058447"/>
            <a:ext cx="10684563" cy="560300"/>
          </a:xfrm>
          <a:prstGeom prst="rect">
            <a:avLst/>
          </a:prstGeom>
          <a:noFill/>
          <a:ln/>
        </p:spPr>
        <p:txBody>
          <a:bodyPr wrap="none" lIns="0" tIns="0" rIns="0" bIns="0" rtlCol="0" anchor="t"/>
          <a:lstStyle/>
          <a:p>
            <a:pPr algn="l">
              <a:lnSpc>
                <a:spcPts val="2850"/>
              </a:lnSpc>
            </a:pPr>
            <a:r>
              <a:rPr lang="en-US" sz="2000" b="1" dirty="0">
                <a:solidFill>
                  <a:schemeClr val="accent4"/>
                </a:solidFill>
                <a:ea typeface="Epilogue" pitchFamily="34" charset="-122"/>
                <a:cs typeface="Epilogue" pitchFamily="34" charset="-120"/>
              </a:rPr>
              <a:t>Discussion 2: </a:t>
            </a:r>
            <a:r>
              <a:rPr lang="en-US" sz="2000" b="1" dirty="0">
                <a:solidFill>
                  <a:schemeClr val="accent4"/>
                </a:solidFill>
              </a:rPr>
              <a:t>Can all South Asian countries implement blockchain-based voting, considering socio-economic situation?</a:t>
            </a:r>
          </a:p>
        </p:txBody>
      </p:sp>
    </p:spTree>
    <p:extLst>
      <p:ext uri="{BB962C8B-B14F-4D97-AF65-F5344CB8AC3E}">
        <p14:creationId xmlns:p14="http://schemas.microsoft.com/office/powerpoint/2010/main" val="2663916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9F07C-A9AF-E8EC-8A8C-5740F85A0A3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E78D9D9-5F63-64C1-6E54-9E736CD5F005}"/>
              </a:ext>
            </a:extLst>
          </p:cNvPr>
          <p:cNvSpPr/>
          <p:nvPr/>
        </p:nvSpPr>
        <p:spPr>
          <a:xfrm>
            <a:off x="853721" y="940325"/>
            <a:ext cx="7560945"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Q&amp;A and Discussion</a:t>
            </a:r>
            <a:endParaRPr lang="en-US" sz="4450" dirty="0"/>
          </a:p>
        </p:txBody>
      </p:sp>
      <p:sp>
        <p:nvSpPr>
          <p:cNvPr id="4" name="Text 2">
            <a:extLst>
              <a:ext uri="{FF2B5EF4-FFF2-40B4-BE49-F238E27FC236}">
                <a16:creationId xmlns:a16="http://schemas.microsoft.com/office/drawing/2014/main" id="{4AE5994A-C162-B9B2-28E1-B613019E0DDD}"/>
              </a:ext>
            </a:extLst>
          </p:cNvPr>
          <p:cNvSpPr/>
          <p:nvPr/>
        </p:nvSpPr>
        <p:spPr>
          <a:xfrm>
            <a:off x="853721" y="2454216"/>
            <a:ext cx="10331057" cy="391220"/>
          </a:xfrm>
          <a:prstGeom prst="rect">
            <a:avLst/>
          </a:prstGeom>
          <a:noFill/>
          <a:ln/>
        </p:spPr>
        <p:txBody>
          <a:bodyPr wrap="none" lIns="0" tIns="0" rIns="0" bIns="0" rtlCol="0" anchor="t"/>
          <a:lstStyle/>
          <a:p>
            <a:pPr algn="l">
              <a:lnSpc>
                <a:spcPts val="2850"/>
              </a:lnSpc>
            </a:pPr>
            <a:r>
              <a:rPr lang="en-US" sz="2000" b="1" dirty="0">
                <a:solidFill>
                  <a:schemeClr val="accent4"/>
                </a:solidFill>
                <a:ea typeface="Epilogue" pitchFamily="34" charset="-122"/>
                <a:cs typeface="Epilogue" pitchFamily="34" charset="-120"/>
              </a:rPr>
              <a:t>Discussion 1 : </a:t>
            </a:r>
            <a:r>
              <a:rPr lang="en-US" sz="2000" b="1" dirty="0">
                <a:solidFill>
                  <a:schemeClr val="accent4"/>
                </a:solidFill>
              </a:rPr>
              <a:t>Are there any security concerns with implementing blockchain in voting systems?</a:t>
            </a:r>
          </a:p>
        </p:txBody>
      </p:sp>
      <p:pic>
        <p:nvPicPr>
          <p:cNvPr id="11" name="Picture 10">
            <a:extLst>
              <a:ext uri="{FF2B5EF4-FFF2-40B4-BE49-F238E27FC236}">
                <a16:creationId xmlns:a16="http://schemas.microsoft.com/office/drawing/2014/main" id="{8FDF5C19-08C4-D83E-13E3-0314A7036AA6}"/>
              </a:ext>
            </a:extLst>
          </p:cNvPr>
          <p:cNvPicPr>
            <a:picLocks noChangeAspect="1"/>
          </p:cNvPicPr>
          <p:nvPr/>
        </p:nvPicPr>
        <p:blipFill>
          <a:blip r:embed="rId3"/>
          <a:stretch>
            <a:fillRect/>
          </a:stretch>
        </p:blipFill>
        <p:spPr>
          <a:xfrm>
            <a:off x="12418728" y="7778710"/>
            <a:ext cx="2211672" cy="447675"/>
          </a:xfrm>
          <a:prstGeom prst="rect">
            <a:avLst/>
          </a:prstGeom>
        </p:spPr>
      </p:pic>
      <p:sp>
        <p:nvSpPr>
          <p:cNvPr id="10" name="Text 2">
            <a:extLst>
              <a:ext uri="{FF2B5EF4-FFF2-40B4-BE49-F238E27FC236}">
                <a16:creationId xmlns:a16="http://schemas.microsoft.com/office/drawing/2014/main" id="{8B5BA265-7ED5-7F3B-EB89-A8283ECA2643}"/>
              </a:ext>
            </a:extLst>
          </p:cNvPr>
          <p:cNvSpPr/>
          <p:nvPr/>
        </p:nvSpPr>
        <p:spPr>
          <a:xfrm>
            <a:off x="853721" y="5058447"/>
            <a:ext cx="10684563" cy="560300"/>
          </a:xfrm>
          <a:prstGeom prst="rect">
            <a:avLst/>
          </a:prstGeom>
          <a:noFill/>
          <a:ln/>
        </p:spPr>
        <p:txBody>
          <a:bodyPr wrap="none" lIns="0" tIns="0" rIns="0" bIns="0" rtlCol="0" anchor="t"/>
          <a:lstStyle/>
          <a:p>
            <a:pPr algn="l">
              <a:lnSpc>
                <a:spcPts val="2850"/>
              </a:lnSpc>
            </a:pPr>
            <a:r>
              <a:rPr lang="en-US" sz="2000" b="1" dirty="0">
                <a:solidFill>
                  <a:schemeClr val="accent4"/>
                </a:solidFill>
                <a:ea typeface="Epilogue" pitchFamily="34" charset="-122"/>
                <a:cs typeface="Epilogue" pitchFamily="34" charset="-120"/>
              </a:rPr>
              <a:t>Discussion 2: </a:t>
            </a:r>
            <a:r>
              <a:rPr lang="en-US" sz="2000" b="1" dirty="0">
                <a:solidFill>
                  <a:schemeClr val="accent4"/>
                </a:solidFill>
              </a:rPr>
              <a:t>Can all South Asian countries implement blockchain-based voting, considering socio-economic situation?</a:t>
            </a:r>
          </a:p>
        </p:txBody>
      </p:sp>
      <p:sp>
        <p:nvSpPr>
          <p:cNvPr id="7" name="Text 2">
            <a:extLst>
              <a:ext uri="{FF2B5EF4-FFF2-40B4-BE49-F238E27FC236}">
                <a16:creationId xmlns:a16="http://schemas.microsoft.com/office/drawing/2014/main" id="{BA64D547-A397-B1D5-9DBB-77F755307E66}"/>
              </a:ext>
            </a:extLst>
          </p:cNvPr>
          <p:cNvSpPr/>
          <p:nvPr/>
        </p:nvSpPr>
        <p:spPr>
          <a:xfrm>
            <a:off x="853721" y="2663985"/>
            <a:ext cx="1711373" cy="362903"/>
          </a:xfrm>
          <a:prstGeom prst="rect">
            <a:avLst/>
          </a:prstGeom>
          <a:noFill/>
          <a:ln/>
        </p:spPr>
        <p:txBody>
          <a:bodyPr wrap="none" lIns="0" tIns="0" rIns="0" bIns="0" rtlCol="0" anchor="t"/>
          <a:lstStyle/>
          <a:p>
            <a:pPr algn="l">
              <a:lnSpc>
                <a:spcPts val="2850"/>
              </a:lnSpc>
            </a:pPr>
            <a:endParaRPr lang="en-US" sz="1750" dirty="0"/>
          </a:p>
        </p:txBody>
      </p:sp>
      <p:sp>
        <p:nvSpPr>
          <p:cNvPr id="5" name="TextBox 4">
            <a:extLst>
              <a:ext uri="{FF2B5EF4-FFF2-40B4-BE49-F238E27FC236}">
                <a16:creationId xmlns:a16="http://schemas.microsoft.com/office/drawing/2014/main" id="{67941915-5EC4-7FFC-ECA5-0F440D83D2F1}"/>
              </a:ext>
            </a:extLst>
          </p:cNvPr>
          <p:cNvSpPr txBox="1"/>
          <p:nvPr/>
        </p:nvSpPr>
        <p:spPr>
          <a:xfrm>
            <a:off x="772929" y="5791624"/>
            <a:ext cx="12665762" cy="923330"/>
          </a:xfrm>
          <a:prstGeom prst="rect">
            <a:avLst/>
          </a:prstGeom>
          <a:noFill/>
        </p:spPr>
        <p:txBody>
          <a:bodyPr wrap="square">
            <a:spAutoFit/>
          </a:bodyPr>
          <a:lstStyle/>
          <a:p>
            <a:pPr algn="just"/>
            <a:r>
              <a:rPr lang="en-US" b="1" dirty="0">
                <a:solidFill>
                  <a:schemeClr val="bg1"/>
                </a:solidFill>
              </a:rPr>
              <a:t>Answer</a:t>
            </a:r>
            <a:r>
              <a:rPr lang="en-US" dirty="0">
                <a:solidFill>
                  <a:schemeClr val="bg1"/>
                </a:solidFill>
              </a:rPr>
              <a:t>: Not all South Asian countries are equally ready. While countries like India may have the resources and digital infrastructure, others may face issues like low internet access, poor digital skills, and lack of trust in technology. Still, with step-by-step implementation, pilot programs, and public awareness, it’s possible to gradually introduce blockchain voting in the region.</a:t>
            </a:r>
          </a:p>
        </p:txBody>
      </p:sp>
      <p:sp>
        <p:nvSpPr>
          <p:cNvPr id="6" name="TextBox 5">
            <a:extLst>
              <a:ext uri="{FF2B5EF4-FFF2-40B4-BE49-F238E27FC236}">
                <a16:creationId xmlns:a16="http://schemas.microsoft.com/office/drawing/2014/main" id="{D6F3B0E4-74DE-79B0-9D15-8B966A0D1A69}"/>
              </a:ext>
            </a:extLst>
          </p:cNvPr>
          <p:cNvSpPr txBox="1"/>
          <p:nvPr/>
        </p:nvSpPr>
        <p:spPr>
          <a:xfrm>
            <a:off x="772929" y="3188212"/>
            <a:ext cx="12521965" cy="1200329"/>
          </a:xfrm>
          <a:prstGeom prst="rect">
            <a:avLst/>
          </a:prstGeom>
          <a:noFill/>
        </p:spPr>
        <p:txBody>
          <a:bodyPr wrap="square">
            <a:spAutoFit/>
          </a:bodyPr>
          <a:lstStyle/>
          <a:p>
            <a:pPr algn="just"/>
            <a:r>
              <a:rPr lang="en-US" b="1" dirty="0">
                <a:solidFill>
                  <a:schemeClr val="bg1"/>
                </a:solidFill>
              </a:rPr>
              <a:t>Answer</a:t>
            </a:r>
            <a:r>
              <a:rPr lang="en-US" dirty="0">
                <a:solidFill>
                  <a:schemeClr val="bg1"/>
                </a:solidFill>
              </a:rPr>
              <a:t>: Yes, there are some security concerns. Even though blockchain is secure, issues can arise from </a:t>
            </a:r>
            <a:r>
              <a:rPr lang="en-US" b="1" dirty="0">
                <a:solidFill>
                  <a:schemeClr val="bg1"/>
                </a:solidFill>
              </a:rPr>
              <a:t>Huge Population</a:t>
            </a:r>
            <a:r>
              <a:rPr lang="en-US" dirty="0">
                <a:solidFill>
                  <a:schemeClr val="bg1"/>
                </a:solidFill>
              </a:rPr>
              <a:t>, </a:t>
            </a:r>
            <a:r>
              <a:rPr lang="en-US" b="1" dirty="0">
                <a:solidFill>
                  <a:schemeClr val="bg1"/>
                </a:solidFill>
              </a:rPr>
              <a:t>weak</a:t>
            </a:r>
            <a:r>
              <a:rPr lang="en-US" dirty="0">
                <a:solidFill>
                  <a:schemeClr val="bg1"/>
                </a:solidFill>
              </a:rPr>
              <a:t> </a:t>
            </a:r>
            <a:r>
              <a:rPr lang="en-US" b="1" dirty="0">
                <a:solidFill>
                  <a:schemeClr val="bg1"/>
                </a:solidFill>
              </a:rPr>
              <a:t>devices</a:t>
            </a:r>
            <a:r>
              <a:rPr lang="en-US" dirty="0">
                <a:solidFill>
                  <a:schemeClr val="bg1"/>
                </a:solidFill>
              </a:rPr>
              <a:t>, </a:t>
            </a:r>
            <a:r>
              <a:rPr lang="en-US" b="1" dirty="0">
                <a:solidFill>
                  <a:schemeClr val="bg1"/>
                </a:solidFill>
              </a:rPr>
              <a:t>poor</a:t>
            </a:r>
            <a:r>
              <a:rPr lang="en-US" dirty="0">
                <a:solidFill>
                  <a:schemeClr val="bg1"/>
                </a:solidFill>
              </a:rPr>
              <a:t> </a:t>
            </a:r>
            <a:r>
              <a:rPr lang="en-US" b="1" dirty="0">
                <a:solidFill>
                  <a:schemeClr val="bg1"/>
                </a:solidFill>
              </a:rPr>
              <a:t>internet</a:t>
            </a:r>
            <a:r>
              <a:rPr lang="en-US" dirty="0">
                <a:solidFill>
                  <a:schemeClr val="bg1"/>
                </a:solidFill>
              </a:rPr>
              <a:t> security, or </a:t>
            </a:r>
            <a:r>
              <a:rPr lang="en-US" b="1" dirty="0">
                <a:solidFill>
                  <a:schemeClr val="bg1"/>
                </a:solidFill>
              </a:rPr>
              <a:t>poorly</a:t>
            </a:r>
            <a:r>
              <a:rPr lang="en-US" dirty="0">
                <a:solidFill>
                  <a:schemeClr val="bg1"/>
                </a:solidFill>
              </a:rPr>
              <a:t> </a:t>
            </a:r>
            <a:r>
              <a:rPr lang="en-US" b="1" dirty="0">
                <a:solidFill>
                  <a:schemeClr val="bg1"/>
                </a:solidFill>
              </a:rPr>
              <a:t>written</a:t>
            </a:r>
            <a:r>
              <a:rPr lang="en-US" dirty="0">
                <a:solidFill>
                  <a:schemeClr val="bg1"/>
                </a:solidFill>
              </a:rPr>
              <a:t> smart contracts. There’s also a risk if biometric data like fingerprints are not stored safely. </a:t>
            </a:r>
            <a:r>
              <a:rPr lang="en-US" b="1" dirty="0">
                <a:solidFill>
                  <a:schemeClr val="bg1"/>
                </a:solidFill>
              </a:rPr>
              <a:t>Sybil</a:t>
            </a:r>
            <a:r>
              <a:rPr lang="en-US" dirty="0">
                <a:solidFill>
                  <a:schemeClr val="bg1"/>
                </a:solidFill>
              </a:rPr>
              <a:t> </a:t>
            </a:r>
            <a:r>
              <a:rPr lang="en-US" b="1" dirty="0">
                <a:solidFill>
                  <a:schemeClr val="bg1"/>
                </a:solidFill>
              </a:rPr>
              <a:t>Attacks</a:t>
            </a:r>
            <a:r>
              <a:rPr lang="en-US" dirty="0">
                <a:solidFill>
                  <a:schemeClr val="bg1"/>
                </a:solidFill>
              </a:rPr>
              <a:t>, and </a:t>
            </a:r>
            <a:r>
              <a:rPr lang="en-US" b="1" dirty="0">
                <a:solidFill>
                  <a:schemeClr val="bg1"/>
                </a:solidFill>
              </a:rPr>
              <a:t>DOS</a:t>
            </a:r>
            <a:r>
              <a:rPr lang="en-US" dirty="0">
                <a:solidFill>
                  <a:schemeClr val="bg1"/>
                </a:solidFill>
              </a:rPr>
              <a:t> attack issues.  To handle these risks, strong cybersecurity, data encryption, system testing, and regular audits are needed to keep the voting process safe.</a:t>
            </a:r>
          </a:p>
        </p:txBody>
      </p:sp>
    </p:spTree>
    <p:extLst>
      <p:ext uri="{BB962C8B-B14F-4D97-AF65-F5344CB8AC3E}">
        <p14:creationId xmlns:p14="http://schemas.microsoft.com/office/powerpoint/2010/main" val="2965376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E792EDD0-ED0D-4546-5F53-17E33A011E0F}"/>
              </a:ext>
            </a:extLst>
          </p:cNvPr>
          <p:cNvSpPr/>
          <p:nvPr/>
        </p:nvSpPr>
        <p:spPr>
          <a:xfrm>
            <a:off x="3392009" y="394939"/>
            <a:ext cx="6861600" cy="747684"/>
          </a:xfrm>
          <a:prstGeom prst="rect">
            <a:avLst/>
          </a:prstGeom>
          <a:noFill/>
          <a:ln/>
        </p:spPr>
        <p:txBody>
          <a:bodyPr wrap="none" lIns="0" tIns="0" rIns="0" bIns="0" rtlCol="0" anchor="t"/>
          <a:lstStyle/>
          <a:p>
            <a:pPr marL="0" indent="0" algn="ctr">
              <a:lnSpc>
                <a:spcPts val="4150"/>
              </a:lnSpc>
              <a:buNone/>
            </a:pPr>
            <a:r>
              <a:rPr lang="en-US" sz="3600" b="1" dirty="0">
                <a:solidFill>
                  <a:srgbClr val="FFFFFF"/>
                </a:solidFill>
                <a:latin typeface="Fraunces Medium" pitchFamily="34" charset="0"/>
                <a:ea typeface="Fraunces Medium" pitchFamily="34" charset="-122"/>
                <a:cs typeface="Fraunces Medium" pitchFamily="34" charset="-120"/>
              </a:rPr>
              <a:t>References</a:t>
            </a:r>
            <a:endParaRPr lang="en-US" sz="3600" b="1" dirty="0"/>
          </a:p>
        </p:txBody>
      </p:sp>
      <p:sp>
        <p:nvSpPr>
          <p:cNvPr id="4" name="TextBox 3">
            <a:extLst>
              <a:ext uri="{FF2B5EF4-FFF2-40B4-BE49-F238E27FC236}">
                <a16:creationId xmlns:a16="http://schemas.microsoft.com/office/drawing/2014/main" id="{60E03706-1A7B-1D59-6D1E-5B8CBDEF3495}"/>
              </a:ext>
            </a:extLst>
          </p:cNvPr>
          <p:cNvSpPr txBox="1"/>
          <p:nvPr/>
        </p:nvSpPr>
        <p:spPr>
          <a:xfrm>
            <a:off x="1011233" y="1896496"/>
            <a:ext cx="12813052" cy="5078313"/>
          </a:xfrm>
          <a:prstGeom prst="rect">
            <a:avLst/>
          </a:prstGeom>
          <a:noFill/>
        </p:spPr>
        <p:txBody>
          <a:bodyPr wrap="square" rtlCol="0">
            <a:spAutoFit/>
          </a:bodyPr>
          <a:lstStyle/>
          <a:p>
            <a:pPr marL="342900" indent="-342900">
              <a:buFont typeface="+mj-lt"/>
              <a:buAutoNum type="arabicPeriod"/>
            </a:pPr>
            <a:r>
              <a:rPr lang="en-US" dirty="0">
                <a:solidFill>
                  <a:schemeClr val="bg1"/>
                </a:solidFill>
              </a:rPr>
              <a:t>India: Alleged Vote Rigging in Elections - Debnath, S., Kapoor, M., &amp; Ravi, S. (2016).</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Javid, H. (2019). Special issue: Electoral fraud and manipulation in India and Pakistan. Taylor &amp; Francis.</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Human Rights Watch. (2019, January 2). Bangladesh: Election Abuses Need Independent Probe.</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Al Jazeera. (2018, December 31). Bangladesh election makes mockery of democracy: BNP’s Alamgir.</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https://www.reuters.com/world/asia-pacific/around-1500-killed-bangladesh-protests-that-ousted-pm-hasina-2024-11-17/</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https://www.crisisgroup.org/asia/south-asia/pakistan/345-disputed-polls-and-political-furies-handling-pakistans-deadlock </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https://slate.com/technology/2019/07/west-virginia-blockchain-voting-voatz.html </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https://www.researchgate.net/publication/383583099_Blockchain-Based_Electronic_Voting_Lessons_from_Estonia </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https://www.coindesk.com/markets/2019/08/16/moscow-blockchain-voting-system-completely-insecure-says-researcher </a:t>
            </a:r>
          </a:p>
          <a:p>
            <a:endParaRPr lang="en-US" dirty="0"/>
          </a:p>
        </p:txBody>
      </p:sp>
      <p:pic>
        <p:nvPicPr>
          <p:cNvPr id="3" name="Picture 2">
            <a:extLst>
              <a:ext uri="{FF2B5EF4-FFF2-40B4-BE49-F238E27FC236}">
                <a16:creationId xmlns:a16="http://schemas.microsoft.com/office/drawing/2014/main" id="{46BFE48C-5F10-3290-978E-ABCBC1A3C333}"/>
              </a:ext>
            </a:extLst>
          </p:cNvPr>
          <p:cNvPicPr>
            <a:picLocks noChangeAspect="1"/>
          </p:cNvPicPr>
          <p:nvPr/>
        </p:nvPicPr>
        <p:blipFill>
          <a:blip r:embed="rId2"/>
          <a:stretch>
            <a:fillRect/>
          </a:stretch>
        </p:blipFill>
        <p:spPr>
          <a:xfrm>
            <a:off x="12683848" y="7772452"/>
            <a:ext cx="1946552" cy="447675"/>
          </a:xfrm>
          <a:prstGeom prst="rect">
            <a:avLst/>
          </a:prstGeom>
        </p:spPr>
      </p:pic>
    </p:spTree>
    <p:extLst>
      <p:ext uri="{BB962C8B-B14F-4D97-AF65-F5344CB8AC3E}">
        <p14:creationId xmlns:p14="http://schemas.microsoft.com/office/powerpoint/2010/main" val="263308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27A7B-73A3-A683-CA55-DED6B70AFDE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91BB89F-19D6-8876-4C41-1FBB89BA878A}"/>
              </a:ext>
            </a:extLst>
          </p:cNvPr>
          <p:cNvSpPr/>
          <p:nvPr/>
        </p:nvSpPr>
        <p:spPr>
          <a:xfrm>
            <a:off x="3534727" y="3760410"/>
            <a:ext cx="7560945" cy="708779"/>
          </a:xfrm>
          <a:prstGeom prst="rect">
            <a:avLst/>
          </a:prstGeom>
          <a:noFill/>
          <a:ln/>
        </p:spPr>
        <p:txBody>
          <a:bodyPr wrap="none" lIns="0" tIns="0" rIns="0" bIns="0" rtlCol="0" anchor="t"/>
          <a:lstStyle/>
          <a:p>
            <a:pPr marL="0" indent="0" algn="ctr">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Thank You</a:t>
            </a:r>
            <a:endParaRPr lang="en-US" sz="4450" dirty="0"/>
          </a:p>
        </p:txBody>
      </p:sp>
      <p:pic>
        <p:nvPicPr>
          <p:cNvPr id="11" name="Picture 10">
            <a:extLst>
              <a:ext uri="{FF2B5EF4-FFF2-40B4-BE49-F238E27FC236}">
                <a16:creationId xmlns:a16="http://schemas.microsoft.com/office/drawing/2014/main" id="{E5A379A7-6D67-9178-28C1-CD8942523176}"/>
              </a:ext>
            </a:extLst>
          </p:cNvPr>
          <p:cNvPicPr>
            <a:picLocks noChangeAspect="1"/>
          </p:cNvPicPr>
          <p:nvPr/>
        </p:nvPicPr>
        <p:blipFill>
          <a:blip r:embed="rId3"/>
          <a:stretch>
            <a:fillRect/>
          </a:stretch>
        </p:blipFill>
        <p:spPr>
          <a:xfrm>
            <a:off x="12418728" y="7778710"/>
            <a:ext cx="2211672" cy="447675"/>
          </a:xfrm>
          <a:prstGeom prst="rect">
            <a:avLst/>
          </a:prstGeom>
        </p:spPr>
      </p:pic>
    </p:spTree>
    <p:extLst>
      <p:ext uri="{BB962C8B-B14F-4D97-AF65-F5344CB8AC3E}">
        <p14:creationId xmlns:p14="http://schemas.microsoft.com/office/powerpoint/2010/main" val="236678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993F2-2838-77CF-408E-40486395FF20}"/>
            </a:ext>
          </a:extLst>
        </p:cNvPr>
        <p:cNvGrpSpPr/>
        <p:nvPr/>
      </p:nvGrpSpPr>
      <p:grpSpPr>
        <a:xfrm>
          <a:off x="0" y="0"/>
          <a:ext cx="0" cy="0"/>
          <a:chOff x="0" y="0"/>
          <a:chExt cx="0" cy="0"/>
        </a:xfrm>
      </p:grpSpPr>
      <p:sp>
        <p:nvSpPr>
          <p:cNvPr id="3" name="Shape 0">
            <a:extLst>
              <a:ext uri="{FF2B5EF4-FFF2-40B4-BE49-F238E27FC236}">
                <a16:creationId xmlns:a16="http://schemas.microsoft.com/office/drawing/2014/main" id="{C78EA042-6149-7845-27BA-F6CC5B7F6A6F}"/>
              </a:ext>
            </a:extLst>
          </p:cNvPr>
          <p:cNvSpPr/>
          <p:nvPr/>
        </p:nvSpPr>
        <p:spPr>
          <a:xfrm>
            <a:off x="0" y="0"/>
            <a:ext cx="14630400" cy="8229600"/>
          </a:xfrm>
          <a:prstGeom prst="rect">
            <a:avLst/>
          </a:prstGeom>
          <a:solidFill>
            <a:srgbClr val="080E26">
              <a:alpha val="80000"/>
            </a:srgbClr>
          </a:solidFill>
          <a:ln/>
        </p:spPr>
        <p:txBody>
          <a:bodyPr/>
          <a:lstStyle/>
          <a:p>
            <a:endParaRPr lang="en-US" dirty="0"/>
          </a:p>
        </p:txBody>
      </p:sp>
      <p:sp>
        <p:nvSpPr>
          <p:cNvPr id="4" name="Text 1">
            <a:extLst>
              <a:ext uri="{FF2B5EF4-FFF2-40B4-BE49-F238E27FC236}">
                <a16:creationId xmlns:a16="http://schemas.microsoft.com/office/drawing/2014/main" id="{7F763880-7BAE-CED8-0129-8AFA5EA83DE3}"/>
              </a:ext>
            </a:extLst>
          </p:cNvPr>
          <p:cNvSpPr/>
          <p:nvPr/>
        </p:nvSpPr>
        <p:spPr>
          <a:xfrm>
            <a:off x="981307" y="1194232"/>
            <a:ext cx="12766095" cy="1417558"/>
          </a:xfrm>
          <a:prstGeom prst="rect">
            <a:avLst/>
          </a:prstGeom>
          <a:noFill/>
          <a:ln/>
        </p:spPr>
        <p:txBody>
          <a:bodyPr wrap="square" lIns="0" tIns="0" rIns="0" bIns="0" rtlCol="0" anchor="t"/>
          <a:lstStyle/>
          <a:p>
            <a:pPr marL="0" indent="0">
              <a:lnSpc>
                <a:spcPts val="5550"/>
              </a:lnSpc>
              <a:buNone/>
            </a:pPr>
            <a:r>
              <a:rPr lang="en-US" sz="4450" b="1" dirty="0">
                <a:solidFill>
                  <a:srgbClr val="FFFFFF"/>
                </a:solidFill>
                <a:latin typeface="Fraunces Medium" pitchFamily="34" charset="0"/>
              </a:rPr>
              <a:t>Motivation</a:t>
            </a:r>
            <a:endParaRPr lang="en-US" sz="4450" b="1" dirty="0"/>
          </a:p>
        </p:txBody>
      </p:sp>
      <p:sp>
        <p:nvSpPr>
          <p:cNvPr id="5" name="Text 2">
            <a:extLst>
              <a:ext uri="{FF2B5EF4-FFF2-40B4-BE49-F238E27FC236}">
                <a16:creationId xmlns:a16="http://schemas.microsoft.com/office/drawing/2014/main" id="{9787D8CC-79DA-87B3-2975-60D08FA2F3CD}"/>
              </a:ext>
            </a:extLst>
          </p:cNvPr>
          <p:cNvSpPr/>
          <p:nvPr/>
        </p:nvSpPr>
        <p:spPr>
          <a:xfrm>
            <a:off x="704581" y="2865864"/>
            <a:ext cx="13042821" cy="3131089"/>
          </a:xfrm>
          <a:prstGeom prst="rect">
            <a:avLst/>
          </a:prstGeom>
          <a:noFill/>
          <a:ln/>
        </p:spPr>
        <p:txBody>
          <a:bodyPr wrap="square" lIns="0" tIns="0" rIns="0" bIns="0" rtlCol="0" anchor="t"/>
          <a:lstStyle/>
          <a:p>
            <a:pPr marL="285750" indent="-285750" algn="l">
              <a:lnSpc>
                <a:spcPts val="2850"/>
              </a:lnSpc>
              <a:spcAft>
                <a:spcPts val="600"/>
              </a:spcAft>
              <a:buFont typeface="Arial" panose="020B0604020202020204" pitchFamily="34" charset="0"/>
              <a:buChar char="•"/>
            </a:pPr>
            <a:r>
              <a:rPr lang="en-US" dirty="0">
                <a:solidFill>
                  <a:srgbClr val="EBECEF"/>
                </a:solidFill>
                <a:latin typeface="Epilogue" pitchFamily="34" charset="0"/>
                <a:ea typeface="Epilogue" pitchFamily="34" charset="-122"/>
                <a:cs typeface="Epilogue" pitchFamily="34" charset="-120"/>
              </a:rPr>
              <a:t>How blockchain technology can </a:t>
            </a:r>
            <a:r>
              <a:rPr lang="en-US" b="1" dirty="0">
                <a:solidFill>
                  <a:srgbClr val="EBECEF"/>
                </a:solidFill>
                <a:latin typeface="Epilogue" pitchFamily="34" charset="0"/>
                <a:ea typeface="Epilogue" pitchFamily="34" charset="-122"/>
                <a:cs typeface="Epilogue" pitchFamily="34" charset="-120"/>
              </a:rPr>
              <a:t>revolutionize</a:t>
            </a:r>
            <a:r>
              <a:rPr lang="en-US" dirty="0">
                <a:solidFill>
                  <a:srgbClr val="EBECEF"/>
                </a:solidFill>
                <a:latin typeface="Epilogue" pitchFamily="34" charset="0"/>
                <a:ea typeface="Epilogue" pitchFamily="34" charset="-122"/>
                <a:cs typeface="Epilogue" pitchFamily="34" charset="-120"/>
              </a:rPr>
              <a:t> voting systems, addressing </a:t>
            </a:r>
            <a:r>
              <a:rPr lang="en-US" b="1" dirty="0">
                <a:solidFill>
                  <a:srgbClr val="EBECEF"/>
                </a:solidFill>
                <a:latin typeface="Epilogue" pitchFamily="34" charset="0"/>
                <a:ea typeface="Epilogue" pitchFamily="34" charset="-122"/>
                <a:cs typeface="Epilogue" pitchFamily="34" charset="-120"/>
              </a:rPr>
              <a:t>existing</a:t>
            </a:r>
            <a:r>
              <a:rPr lang="en-US" dirty="0">
                <a:solidFill>
                  <a:srgbClr val="EBECEF"/>
                </a:solidFill>
                <a:latin typeface="Epilogue" pitchFamily="34" charset="0"/>
                <a:ea typeface="Epilogue" pitchFamily="34" charset="-122"/>
                <a:cs typeface="Epilogue" pitchFamily="34" charset="-120"/>
              </a:rPr>
              <a:t> critical </a:t>
            </a:r>
            <a:r>
              <a:rPr lang="en-US" b="1" dirty="0">
                <a:solidFill>
                  <a:srgbClr val="EBECEF"/>
                </a:solidFill>
                <a:latin typeface="Epilogue" pitchFamily="34" charset="0"/>
                <a:ea typeface="Epilogue" pitchFamily="34" charset="-122"/>
                <a:cs typeface="Epilogue" pitchFamily="34" charset="-120"/>
              </a:rPr>
              <a:t>vulnerabilities</a:t>
            </a:r>
            <a:r>
              <a:rPr lang="en-US" dirty="0">
                <a:solidFill>
                  <a:srgbClr val="EBECEF"/>
                </a:solidFill>
                <a:latin typeface="Epilogue" pitchFamily="34" charset="0"/>
                <a:ea typeface="Epilogue" pitchFamily="34" charset="-122"/>
                <a:cs typeface="Epilogue" pitchFamily="34" charset="-120"/>
              </a:rPr>
              <a:t>? </a:t>
            </a:r>
          </a:p>
          <a:p>
            <a:pPr marL="285750" indent="-285750" algn="l">
              <a:lnSpc>
                <a:spcPts val="2850"/>
              </a:lnSpc>
              <a:spcAft>
                <a:spcPts val="600"/>
              </a:spcAft>
              <a:buFont typeface="Arial" panose="020B0604020202020204" pitchFamily="34" charset="0"/>
              <a:buChar char="•"/>
            </a:pPr>
            <a:r>
              <a:rPr lang="en-US" dirty="0">
                <a:solidFill>
                  <a:srgbClr val="EBECEF"/>
                </a:solidFill>
                <a:latin typeface="Epilogue" pitchFamily="34" charset="0"/>
                <a:ea typeface="Epilogue" pitchFamily="34" charset="-122"/>
                <a:cs typeface="Epilogue" pitchFamily="34" charset="-120"/>
              </a:rPr>
              <a:t>We'll delve into the </a:t>
            </a:r>
            <a:r>
              <a:rPr lang="en-US" b="1" dirty="0">
                <a:solidFill>
                  <a:srgbClr val="EBECEF"/>
                </a:solidFill>
                <a:latin typeface="Epilogue" pitchFamily="34" charset="0"/>
                <a:ea typeface="Epilogue" pitchFamily="34" charset="-122"/>
                <a:cs typeface="Epilogue" pitchFamily="34" charset="-120"/>
              </a:rPr>
              <a:t>challenges</a:t>
            </a:r>
            <a:r>
              <a:rPr lang="en-US" dirty="0">
                <a:solidFill>
                  <a:srgbClr val="EBECEF"/>
                </a:solidFill>
                <a:latin typeface="Epilogue" pitchFamily="34" charset="0"/>
                <a:ea typeface="Epilogue" pitchFamily="34" charset="-122"/>
                <a:cs typeface="Epilogue" pitchFamily="34" charset="-120"/>
              </a:rPr>
              <a:t> of current systems, real-world examples of voting, and the innovative blockchain solutions that can secure the democratic process. </a:t>
            </a:r>
          </a:p>
          <a:p>
            <a:pPr marL="285750" indent="-285750" algn="l">
              <a:lnSpc>
                <a:spcPts val="2850"/>
              </a:lnSpc>
              <a:buFont typeface="Arial" panose="020B0604020202020204" pitchFamily="34" charset="0"/>
              <a:buChar char="•"/>
            </a:pPr>
            <a:r>
              <a:rPr lang="en-US" dirty="0">
                <a:solidFill>
                  <a:srgbClr val="EBECEF"/>
                </a:solidFill>
                <a:latin typeface="Epilogue" pitchFamily="34" charset="0"/>
                <a:ea typeface="Epilogue" pitchFamily="34" charset="-122"/>
                <a:cs typeface="Epilogue" pitchFamily="34" charset="-120"/>
              </a:rPr>
              <a:t>Discover how this technology can restore </a:t>
            </a:r>
            <a:r>
              <a:rPr lang="en-US" b="1" dirty="0">
                <a:solidFill>
                  <a:srgbClr val="EBECEF"/>
                </a:solidFill>
                <a:latin typeface="Epilogue" pitchFamily="34" charset="0"/>
                <a:ea typeface="Epilogue" pitchFamily="34" charset="-122"/>
                <a:cs typeface="Epilogue" pitchFamily="34" charset="-120"/>
              </a:rPr>
              <a:t>public trust </a:t>
            </a:r>
            <a:r>
              <a:rPr lang="en-US" dirty="0">
                <a:solidFill>
                  <a:srgbClr val="EBECEF"/>
                </a:solidFill>
                <a:latin typeface="Epilogue" pitchFamily="34" charset="0"/>
                <a:ea typeface="Epilogue" pitchFamily="34" charset="-122"/>
                <a:cs typeface="Epilogue" pitchFamily="34" charset="-120"/>
              </a:rPr>
              <a:t>and ensure </a:t>
            </a:r>
            <a:r>
              <a:rPr lang="en-US" b="1" dirty="0">
                <a:solidFill>
                  <a:srgbClr val="EBECEF"/>
                </a:solidFill>
                <a:latin typeface="Epilogue" pitchFamily="34" charset="0"/>
                <a:ea typeface="Epilogue" pitchFamily="34" charset="-122"/>
                <a:cs typeface="Epilogue" pitchFamily="34" charset="-120"/>
              </a:rPr>
              <a:t>fair elections</a:t>
            </a:r>
            <a:r>
              <a:rPr lang="en-US" dirty="0">
                <a:solidFill>
                  <a:srgbClr val="EBECEF"/>
                </a:solidFill>
                <a:latin typeface="Epilogue" pitchFamily="34" charset="0"/>
                <a:ea typeface="Epilogue" pitchFamily="34" charset="-122"/>
                <a:cs typeface="Epilogue" pitchFamily="34" charset="-120"/>
              </a:rPr>
              <a:t>.</a:t>
            </a:r>
            <a:endParaRPr lang="en-US" dirty="0"/>
          </a:p>
        </p:txBody>
      </p:sp>
    </p:spTree>
    <p:extLst>
      <p:ext uri="{BB962C8B-B14F-4D97-AF65-F5344CB8AC3E}">
        <p14:creationId xmlns:p14="http://schemas.microsoft.com/office/powerpoint/2010/main" val="291576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ext 0"/>
          <p:cNvSpPr/>
          <p:nvPr/>
        </p:nvSpPr>
        <p:spPr>
          <a:xfrm>
            <a:off x="1879600" y="734581"/>
            <a:ext cx="10705622" cy="708779"/>
          </a:xfrm>
          <a:prstGeom prst="rect">
            <a:avLst/>
          </a:prstGeom>
          <a:noFill/>
          <a:ln/>
        </p:spPr>
        <p:txBody>
          <a:bodyPr wrap="none" lIns="0" tIns="0" rIns="0" bIns="0" rtlCol="0" anchor="t"/>
          <a:lstStyle/>
          <a:p>
            <a:pPr marL="0" indent="0" algn="ctr">
              <a:lnSpc>
                <a:spcPts val="5550"/>
              </a:lnSpc>
              <a:buNone/>
            </a:pPr>
            <a:r>
              <a:rPr lang="en-US" sz="4450" b="1" dirty="0">
                <a:solidFill>
                  <a:srgbClr val="FFFFFF"/>
                </a:solidFill>
                <a:latin typeface="Fraunces Medium" pitchFamily="34" charset="0"/>
                <a:ea typeface="Fraunces Medium" pitchFamily="34" charset="-122"/>
                <a:cs typeface="Fraunces Medium" pitchFamily="34" charset="-120"/>
              </a:rPr>
              <a:t>Existing Voting Systems in South Asia</a:t>
            </a:r>
            <a:endParaRPr lang="en-US" sz="4450" b="1" dirty="0"/>
          </a:p>
        </p:txBody>
      </p:sp>
      <p:sp>
        <p:nvSpPr>
          <p:cNvPr id="3" name="Text 1"/>
          <p:cNvSpPr/>
          <p:nvPr/>
        </p:nvSpPr>
        <p:spPr>
          <a:xfrm>
            <a:off x="1879600" y="2192741"/>
            <a:ext cx="3007400" cy="354330"/>
          </a:xfrm>
          <a:prstGeom prst="rect">
            <a:avLst/>
          </a:prstGeom>
          <a:noFill/>
          <a:ln/>
        </p:spPr>
        <p:txBody>
          <a:bodyPr wrap="none" lIns="0" tIns="0" rIns="0" bIns="0" rtlCol="0" anchor="t"/>
          <a:lstStyle/>
          <a:p>
            <a:pPr marL="0" indent="0" algn="ctr">
              <a:lnSpc>
                <a:spcPts val="2750"/>
              </a:lnSpc>
              <a:buNone/>
            </a:pPr>
            <a:r>
              <a:rPr lang="en-US" sz="2200" u="sng" dirty="0">
                <a:solidFill>
                  <a:srgbClr val="FFFFFF"/>
                </a:solidFill>
                <a:latin typeface="Fraunces Medium" pitchFamily="34" charset="0"/>
                <a:ea typeface="Fraunces Medium" pitchFamily="34" charset="-122"/>
                <a:cs typeface="Fraunces Medium" pitchFamily="34" charset="-120"/>
              </a:rPr>
              <a:t>Paper Voting</a:t>
            </a:r>
            <a:endParaRPr lang="en-US" sz="2200" u="sng" dirty="0"/>
          </a:p>
        </p:txBody>
      </p:sp>
      <p:sp>
        <p:nvSpPr>
          <p:cNvPr id="4" name="Text 2"/>
          <p:cNvSpPr/>
          <p:nvPr/>
        </p:nvSpPr>
        <p:spPr>
          <a:xfrm>
            <a:off x="403496" y="3129802"/>
            <a:ext cx="6287225" cy="4960223"/>
          </a:xfrm>
          <a:prstGeom prst="rect">
            <a:avLst/>
          </a:prstGeom>
          <a:noFill/>
          <a:ln/>
        </p:spPr>
        <p:txBody>
          <a:bodyPr wrap="square" lIns="0" tIns="0" rIns="0" bIns="0" rtlCol="0" anchor="t"/>
          <a:lstStyle/>
          <a:p>
            <a:pPr marL="342900" indent="-342900" algn="l">
              <a:lnSpc>
                <a:spcPts val="2850"/>
              </a:lnSpc>
              <a:buFont typeface="+mj-lt"/>
              <a:buAutoNum type="arabicPeriod"/>
            </a:pPr>
            <a:r>
              <a:rPr lang="en-US" sz="1600" b="1" dirty="0">
                <a:solidFill>
                  <a:srgbClr val="EBECEF"/>
                </a:solidFill>
                <a:latin typeface="Epilogue" pitchFamily="34" charset="0"/>
                <a:ea typeface="Epilogue" pitchFamily="34" charset="-122"/>
                <a:cs typeface="Epilogue" pitchFamily="34" charset="-120"/>
              </a:rPr>
              <a:t>Slower</a:t>
            </a:r>
            <a:r>
              <a:rPr lang="en-US" sz="1600" dirty="0">
                <a:solidFill>
                  <a:srgbClr val="EBECEF"/>
                </a:solidFill>
                <a:latin typeface="Epilogue" pitchFamily="34" charset="0"/>
                <a:ea typeface="Epilogue" pitchFamily="34" charset="-122"/>
                <a:cs typeface="Epilogue" pitchFamily="34" charset="-120"/>
              </a:rPr>
              <a:t> as Voter marks a paper ballot manually.</a:t>
            </a:r>
          </a:p>
          <a:p>
            <a:pPr marL="342900" indent="-342900" algn="l">
              <a:lnSpc>
                <a:spcPts val="2850"/>
              </a:lnSpc>
              <a:buFont typeface="+mj-lt"/>
              <a:buAutoNum type="arabicPeriod"/>
            </a:pPr>
            <a:r>
              <a:rPr lang="en-US" sz="1600" dirty="0">
                <a:solidFill>
                  <a:srgbClr val="EBECEF"/>
                </a:solidFill>
                <a:latin typeface="Epilogue" pitchFamily="34" charset="0"/>
                <a:ea typeface="Epilogue" pitchFamily="34" charset="-122"/>
                <a:cs typeface="Epilogue" pitchFamily="34" charset="-120"/>
              </a:rPr>
              <a:t>Takes hours or days due to </a:t>
            </a:r>
            <a:r>
              <a:rPr lang="en-US" sz="1600" b="1" dirty="0">
                <a:solidFill>
                  <a:srgbClr val="EBECEF"/>
                </a:solidFill>
                <a:latin typeface="Epilogue" pitchFamily="34" charset="0"/>
                <a:ea typeface="Epilogue" pitchFamily="34" charset="-122"/>
                <a:cs typeface="Epilogue" pitchFamily="34" charset="-120"/>
              </a:rPr>
              <a:t>manual</a:t>
            </a:r>
            <a:r>
              <a:rPr lang="en-US" sz="1600" dirty="0">
                <a:solidFill>
                  <a:srgbClr val="EBECEF"/>
                </a:solidFill>
                <a:latin typeface="Epilogue" pitchFamily="34" charset="0"/>
                <a:ea typeface="Epilogue" pitchFamily="34" charset="-122"/>
                <a:cs typeface="Epilogue" pitchFamily="34" charset="-120"/>
              </a:rPr>
              <a:t> </a:t>
            </a:r>
            <a:r>
              <a:rPr lang="en-US" sz="1600" b="1" dirty="0">
                <a:solidFill>
                  <a:srgbClr val="EBECEF"/>
                </a:solidFill>
                <a:latin typeface="Epilogue" pitchFamily="34" charset="0"/>
                <a:ea typeface="Epilogue" pitchFamily="34" charset="-122"/>
                <a:cs typeface="Epilogue" pitchFamily="34" charset="-120"/>
              </a:rPr>
              <a:t>counting</a:t>
            </a:r>
            <a:r>
              <a:rPr lang="en-US" sz="1600" dirty="0">
                <a:solidFill>
                  <a:srgbClr val="EBECEF"/>
                </a:solidFill>
                <a:latin typeface="Epilogue" pitchFamily="34" charset="0"/>
                <a:ea typeface="Epilogue" pitchFamily="34" charset="-122"/>
                <a:cs typeface="Epilogue" pitchFamily="34" charset="-120"/>
              </a:rPr>
              <a:t>.</a:t>
            </a:r>
          </a:p>
          <a:p>
            <a:pPr marL="342900" indent="-342900" algn="l">
              <a:lnSpc>
                <a:spcPts val="2850"/>
              </a:lnSpc>
              <a:buFont typeface="+mj-lt"/>
              <a:buAutoNum type="arabicPeriod"/>
            </a:pPr>
            <a:r>
              <a:rPr lang="en-US" sz="1600" b="1" dirty="0">
                <a:solidFill>
                  <a:srgbClr val="EBECEF"/>
                </a:solidFill>
                <a:latin typeface="Epilogue" pitchFamily="34" charset="0"/>
                <a:ea typeface="Epilogue" pitchFamily="34" charset="-122"/>
                <a:cs typeface="Epilogue" pitchFamily="34" charset="-120"/>
              </a:rPr>
              <a:t>Costly</a:t>
            </a:r>
            <a:r>
              <a:rPr lang="en-US" sz="1600" dirty="0">
                <a:solidFill>
                  <a:srgbClr val="EBECEF"/>
                </a:solidFill>
                <a:latin typeface="Epilogue" pitchFamily="34" charset="0"/>
                <a:ea typeface="Epilogue" pitchFamily="34" charset="-122"/>
                <a:cs typeface="Epilogue" pitchFamily="34" charset="-120"/>
              </a:rPr>
              <a:t> (needs printing, storage, manpower). </a:t>
            </a:r>
          </a:p>
          <a:p>
            <a:pPr marL="342900" indent="-342900" algn="l">
              <a:lnSpc>
                <a:spcPts val="2850"/>
              </a:lnSpc>
              <a:buFont typeface="+mj-lt"/>
              <a:buAutoNum type="arabicPeriod"/>
            </a:pPr>
            <a:endParaRPr lang="en-US" sz="1600" dirty="0">
              <a:solidFill>
                <a:srgbClr val="EBECEF"/>
              </a:solidFill>
              <a:latin typeface="Epilogue" pitchFamily="34" charset="0"/>
              <a:ea typeface="Epilogue" pitchFamily="34" charset="-122"/>
              <a:cs typeface="Epilogue" pitchFamily="34" charset="-120"/>
            </a:endParaRPr>
          </a:p>
          <a:p>
            <a:pPr marL="342900" indent="-342900" algn="l">
              <a:lnSpc>
                <a:spcPts val="2850"/>
              </a:lnSpc>
              <a:buFont typeface="+mj-lt"/>
              <a:buAutoNum type="arabicPeriod"/>
            </a:pPr>
            <a:r>
              <a:rPr lang="en-US" sz="1600" b="1" dirty="0">
                <a:solidFill>
                  <a:schemeClr val="accent4">
                    <a:lumMod val="40000"/>
                    <a:lumOff val="60000"/>
                  </a:schemeClr>
                </a:solidFill>
                <a:latin typeface="Epilogue" pitchFamily="34" charset="0"/>
                <a:ea typeface="Epilogue" pitchFamily="34" charset="-122"/>
                <a:cs typeface="Epilogue" pitchFamily="34" charset="-120"/>
              </a:rPr>
              <a:t>Security Issues – </a:t>
            </a:r>
          </a:p>
          <a:p>
            <a:pPr marL="342900" indent="-342900" algn="l">
              <a:lnSpc>
                <a:spcPts val="2850"/>
              </a:lnSpc>
              <a:buFont typeface="Arial" panose="020B0604020202020204" pitchFamily="34" charset="0"/>
              <a:buChar char="•"/>
            </a:pPr>
            <a:r>
              <a:rPr lang="en-US" sz="1600" dirty="0">
                <a:solidFill>
                  <a:srgbClr val="EBECEF"/>
                </a:solidFill>
                <a:latin typeface="Epilogue" pitchFamily="34" charset="0"/>
                <a:ea typeface="Epilogue" pitchFamily="34" charset="-122"/>
                <a:cs typeface="Epilogue" pitchFamily="34" charset="-120"/>
              </a:rPr>
              <a:t>Fraudsters can </a:t>
            </a:r>
            <a:r>
              <a:rPr lang="en-US" sz="1600" b="1" dirty="0">
                <a:solidFill>
                  <a:srgbClr val="EBECEF"/>
                </a:solidFill>
                <a:latin typeface="Epilogue" pitchFamily="34" charset="0"/>
                <a:ea typeface="Epilogue" pitchFamily="34" charset="-122"/>
                <a:cs typeface="Epilogue" pitchFamily="34" charset="-120"/>
              </a:rPr>
              <a:t>add fake ballots </a:t>
            </a:r>
            <a:r>
              <a:rPr lang="en-US" sz="1600" dirty="0">
                <a:solidFill>
                  <a:srgbClr val="EBECEF"/>
                </a:solidFill>
                <a:latin typeface="Epilogue" pitchFamily="34" charset="0"/>
                <a:ea typeface="Epilogue" pitchFamily="34" charset="-122"/>
                <a:cs typeface="Epilogue" pitchFamily="34" charset="-120"/>
              </a:rPr>
              <a:t>to the box.</a:t>
            </a:r>
          </a:p>
          <a:p>
            <a:pPr marL="342900" indent="-342900" algn="l">
              <a:lnSpc>
                <a:spcPts val="2850"/>
              </a:lnSpc>
              <a:buFont typeface="Arial" panose="020B0604020202020204" pitchFamily="34" charset="0"/>
              <a:buChar char="•"/>
            </a:pPr>
            <a:r>
              <a:rPr lang="en-US" sz="1600" dirty="0">
                <a:solidFill>
                  <a:srgbClr val="EBECEF"/>
                </a:solidFill>
                <a:latin typeface="Epilogue" pitchFamily="34" charset="0"/>
                <a:ea typeface="Epilogue" pitchFamily="34" charset="-122"/>
                <a:cs typeface="Epilogue" pitchFamily="34" charset="-120"/>
              </a:rPr>
              <a:t>Manual counting is prone to </a:t>
            </a:r>
            <a:r>
              <a:rPr lang="en-US" sz="1600" b="1" dirty="0">
                <a:solidFill>
                  <a:srgbClr val="EBECEF"/>
                </a:solidFill>
                <a:latin typeface="Epilogue" pitchFamily="34" charset="0"/>
                <a:ea typeface="Epilogue" pitchFamily="34" charset="-122"/>
                <a:cs typeface="Epilogue" pitchFamily="34" charset="-120"/>
              </a:rPr>
              <a:t>errors</a:t>
            </a:r>
            <a:r>
              <a:rPr lang="en-US" sz="1600" dirty="0">
                <a:solidFill>
                  <a:srgbClr val="EBECEF"/>
                </a:solidFill>
                <a:latin typeface="Epilogue" pitchFamily="34" charset="0"/>
                <a:ea typeface="Epilogue" pitchFamily="34" charset="-122"/>
                <a:cs typeface="Epilogue" pitchFamily="34" charset="-120"/>
              </a:rPr>
              <a:t> or manipulation.</a:t>
            </a:r>
          </a:p>
          <a:p>
            <a:pPr marL="342900" indent="-342900" algn="l">
              <a:lnSpc>
                <a:spcPts val="2850"/>
              </a:lnSpc>
              <a:buFont typeface="Arial" panose="020B0604020202020204" pitchFamily="34" charset="0"/>
              <a:buChar char="•"/>
            </a:pPr>
            <a:r>
              <a:rPr lang="en-US" sz="1600" dirty="0">
                <a:solidFill>
                  <a:srgbClr val="EBECEF"/>
                </a:solidFill>
                <a:latin typeface="Epilogue" pitchFamily="34" charset="0"/>
                <a:ea typeface="Epilogue" pitchFamily="34" charset="-122"/>
                <a:cs typeface="Epilogue" pitchFamily="34" charset="-120"/>
              </a:rPr>
              <a:t>Lack of Audit Trail (in absence of </a:t>
            </a:r>
            <a:r>
              <a:rPr lang="en-US" sz="1600" b="1" dirty="0">
                <a:solidFill>
                  <a:srgbClr val="EBECEF"/>
                </a:solidFill>
                <a:latin typeface="Epilogue" pitchFamily="34" charset="0"/>
                <a:ea typeface="Epilogue" pitchFamily="34" charset="-122"/>
                <a:cs typeface="Epilogue" pitchFamily="34" charset="-120"/>
              </a:rPr>
              <a:t>CCTV</a:t>
            </a:r>
            <a:r>
              <a:rPr lang="en-US" sz="1600" dirty="0">
                <a:solidFill>
                  <a:srgbClr val="EBECEF"/>
                </a:solidFill>
                <a:latin typeface="Epilogue" pitchFamily="34" charset="0"/>
                <a:ea typeface="Epilogue" pitchFamily="34" charset="-122"/>
                <a:cs typeface="Epilogue" pitchFamily="34" charset="-120"/>
              </a:rPr>
              <a:t>).</a:t>
            </a:r>
          </a:p>
        </p:txBody>
      </p:sp>
      <p:sp>
        <p:nvSpPr>
          <p:cNvPr id="7" name="Text 5"/>
          <p:cNvSpPr/>
          <p:nvPr/>
        </p:nvSpPr>
        <p:spPr>
          <a:xfrm>
            <a:off x="8976023" y="2203373"/>
            <a:ext cx="3551753" cy="354330"/>
          </a:xfrm>
          <a:prstGeom prst="rect">
            <a:avLst/>
          </a:prstGeom>
          <a:noFill/>
          <a:ln/>
        </p:spPr>
        <p:txBody>
          <a:bodyPr wrap="none" lIns="0" tIns="0" rIns="0" bIns="0" rtlCol="0" anchor="t"/>
          <a:lstStyle/>
          <a:p>
            <a:pPr marL="0" indent="0" algn="ctr">
              <a:lnSpc>
                <a:spcPts val="2750"/>
              </a:lnSpc>
              <a:buNone/>
            </a:pPr>
            <a:r>
              <a:rPr lang="en-US" sz="2200" u="sng" dirty="0">
                <a:solidFill>
                  <a:srgbClr val="FFFFFF"/>
                </a:solidFill>
                <a:latin typeface="Fraunces Medium" pitchFamily="34" charset="0"/>
                <a:ea typeface="Fraunces Medium" pitchFamily="34" charset="-122"/>
                <a:cs typeface="Fraunces Medium" pitchFamily="34" charset="-120"/>
              </a:rPr>
              <a:t>Electronic Voting (EVM)</a:t>
            </a:r>
            <a:endParaRPr lang="en-US" sz="2200" u="sng" dirty="0"/>
          </a:p>
        </p:txBody>
      </p:sp>
      <p:pic>
        <p:nvPicPr>
          <p:cNvPr id="11" name="Picture 10">
            <a:extLst>
              <a:ext uri="{FF2B5EF4-FFF2-40B4-BE49-F238E27FC236}">
                <a16:creationId xmlns:a16="http://schemas.microsoft.com/office/drawing/2014/main" id="{AAB8D663-8770-8F61-5476-CD0C1E8D247F}"/>
              </a:ext>
            </a:extLst>
          </p:cNvPr>
          <p:cNvPicPr>
            <a:picLocks noChangeAspect="1"/>
          </p:cNvPicPr>
          <p:nvPr/>
        </p:nvPicPr>
        <p:blipFill>
          <a:blip r:embed="rId4"/>
          <a:stretch>
            <a:fillRect/>
          </a:stretch>
        </p:blipFill>
        <p:spPr>
          <a:xfrm>
            <a:off x="12280820" y="7296150"/>
            <a:ext cx="2286000" cy="933450"/>
          </a:xfrm>
          <a:prstGeom prst="rect">
            <a:avLst/>
          </a:prstGeom>
        </p:spPr>
      </p:pic>
      <p:cxnSp>
        <p:nvCxnSpPr>
          <p:cNvPr id="12" name="Straight Connector 11">
            <a:extLst>
              <a:ext uri="{FF2B5EF4-FFF2-40B4-BE49-F238E27FC236}">
                <a16:creationId xmlns:a16="http://schemas.microsoft.com/office/drawing/2014/main" id="{50DF6411-9CB0-2E39-75BC-268FF6ED612A}"/>
              </a:ext>
            </a:extLst>
          </p:cNvPr>
          <p:cNvCxnSpPr>
            <a:cxnSpLocks/>
          </p:cNvCxnSpPr>
          <p:nvPr/>
        </p:nvCxnSpPr>
        <p:spPr>
          <a:xfrm>
            <a:off x="6690734" y="3250117"/>
            <a:ext cx="0" cy="3300761"/>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 2">
            <a:extLst>
              <a:ext uri="{FF2B5EF4-FFF2-40B4-BE49-F238E27FC236}">
                <a16:creationId xmlns:a16="http://schemas.microsoft.com/office/drawing/2014/main" id="{48228C18-7A82-E19B-00A5-9ABD0EC721DA}"/>
              </a:ext>
            </a:extLst>
          </p:cNvPr>
          <p:cNvSpPr/>
          <p:nvPr/>
        </p:nvSpPr>
        <p:spPr>
          <a:xfrm>
            <a:off x="7460168" y="3151067"/>
            <a:ext cx="6766736" cy="4342554"/>
          </a:xfrm>
          <a:prstGeom prst="rect">
            <a:avLst/>
          </a:prstGeom>
          <a:noFill/>
          <a:ln/>
        </p:spPr>
        <p:txBody>
          <a:bodyPr wrap="square" lIns="0" tIns="0" rIns="0" bIns="0" rtlCol="0" anchor="t"/>
          <a:lstStyle/>
          <a:p>
            <a:pPr marL="342900" indent="-342900" algn="just">
              <a:lnSpc>
                <a:spcPts val="2850"/>
              </a:lnSpc>
              <a:buFont typeface="+mj-lt"/>
              <a:buAutoNum type="arabicPeriod"/>
            </a:pPr>
            <a:r>
              <a:rPr lang="en-US" sz="1600" b="1" dirty="0">
                <a:solidFill>
                  <a:srgbClr val="EBECEF"/>
                </a:solidFill>
                <a:latin typeface="Epilogue" pitchFamily="34" charset="0"/>
                <a:ea typeface="Epilogue" pitchFamily="34" charset="-122"/>
                <a:cs typeface="Epilogue" pitchFamily="34" charset="-120"/>
              </a:rPr>
              <a:t>Faster</a:t>
            </a:r>
            <a:r>
              <a:rPr lang="en-US" sz="1600" dirty="0">
                <a:solidFill>
                  <a:srgbClr val="EBECEF"/>
                </a:solidFill>
                <a:latin typeface="Epilogue" pitchFamily="34" charset="0"/>
                <a:ea typeface="Epilogue" pitchFamily="34" charset="-122"/>
                <a:cs typeface="Epilogue" pitchFamily="34" charset="-120"/>
              </a:rPr>
              <a:t> as Voter presses a button on a machine to cast vote</a:t>
            </a:r>
          </a:p>
          <a:p>
            <a:pPr marL="342900" indent="-342900" algn="just">
              <a:lnSpc>
                <a:spcPts val="2850"/>
              </a:lnSpc>
              <a:buFont typeface="+mj-lt"/>
              <a:buAutoNum type="arabicPeriod"/>
            </a:pPr>
            <a:r>
              <a:rPr lang="en-US" sz="1600" dirty="0">
                <a:solidFill>
                  <a:srgbClr val="EBECEF"/>
                </a:solidFill>
                <a:latin typeface="Epilogue" pitchFamily="34" charset="0"/>
                <a:ea typeface="Epilogue" pitchFamily="34" charset="-122"/>
                <a:cs typeface="Epilogue" pitchFamily="34" charset="-120"/>
              </a:rPr>
              <a:t>Results in a few hours via </a:t>
            </a:r>
            <a:r>
              <a:rPr lang="en-US" sz="1600" b="1" dirty="0">
                <a:solidFill>
                  <a:srgbClr val="EBECEF"/>
                </a:solidFill>
                <a:latin typeface="Epilogue" pitchFamily="34" charset="0"/>
                <a:ea typeface="Epilogue" pitchFamily="34" charset="-122"/>
                <a:cs typeface="Epilogue" pitchFamily="34" charset="-120"/>
              </a:rPr>
              <a:t>automated</a:t>
            </a:r>
            <a:r>
              <a:rPr lang="en-US" sz="1600" dirty="0">
                <a:solidFill>
                  <a:srgbClr val="EBECEF"/>
                </a:solidFill>
                <a:latin typeface="Epilogue" pitchFamily="34" charset="0"/>
                <a:ea typeface="Epilogue" pitchFamily="34" charset="-122"/>
                <a:cs typeface="Epilogue" pitchFamily="34" charset="-120"/>
              </a:rPr>
              <a:t> counting.</a:t>
            </a:r>
          </a:p>
          <a:p>
            <a:pPr marL="342900" indent="-342900" algn="just">
              <a:lnSpc>
                <a:spcPts val="2850"/>
              </a:lnSpc>
              <a:buFont typeface="+mj-lt"/>
              <a:buAutoNum type="arabicPeriod"/>
            </a:pPr>
            <a:r>
              <a:rPr lang="en-US" sz="1600" b="1" dirty="0">
                <a:solidFill>
                  <a:srgbClr val="EBECEF"/>
                </a:solidFill>
                <a:latin typeface="Epilogue" pitchFamily="34" charset="0"/>
                <a:ea typeface="Epilogue" pitchFamily="34" charset="-122"/>
                <a:cs typeface="Epilogue" pitchFamily="34" charset="-120"/>
              </a:rPr>
              <a:t>Less</a:t>
            </a:r>
            <a:r>
              <a:rPr lang="en-US" sz="1600" dirty="0">
                <a:solidFill>
                  <a:srgbClr val="EBECEF"/>
                </a:solidFill>
                <a:latin typeface="Epilogue" pitchFamily="34" charset="0"/>
                <a:ea typeface="Epilogue" pitchFamily="34" charset="-122"/>
                <a:cs typeface="Epilogue" pitchFamily="34" charset="-120"/>
              </a:rPr>
              <a:t> </a:t>
            </a:r>
            <a:r>
              <a:rPr lang="en-US" sz="1600" b="1" dirty="0">
                <a:solidFill>
                  <a:srgbClr val="EBECEF"/>
                </a:solidFill>
                <a:latin typeface="Epilogue" pitchFamily="34" charset="0"/>
                <a:ea typeface="Epilogue" pitchFamily="34" charset="-122"/>
                <a:cs typeface="Epilogue" pitchFamily="34" charset="-120"/>
              </a:rPr>
              <a:t>Costly</a:t>
            </a:r>
            <a:r>
              <a:rPr lang="en-US" sz="1600" dirty="0">
                <a:solidFill>
                  <a:srgbClr val="EBECEF"/>
                </a:solidFill>
                <a:latin typeface="Epilogue" pitchFamily="34" charset="0"/>
                <a:ea typeface="Epilogue" pitchFamily="34" charset="-122"/>
                <a:cs typeface="Epilogue" pitchFamily="34" charset="-120"/>
              </a:rPr>
              <a:t>  long-term operation.</a:t>
            </a:r>
          </a:p>
          <a:p>
            <a:pPr marL="342900" indent="-342900" algn="just">
              <a:lnSpc>
                <a:spcPts val="2850"/>
              </a:lnSpc>
              <a:buFont typeface="+mj-lt"/>
              <a:buAutoNum type="arabicPeriod"/>
            </a:pPr>
            <a:endParaRPr lang="en-US" sz="1600" dirty="0">
              <a:solidFill>
                <a:srgbClr val="EBECEF"/>
              </a:solidFill>
              <a:latin typeface="Epilogue" pitchFamily="34" charset="0"/>
              <a:ea typeface="Epilogue" pitchFamily="34" charset="-122"/>
              <a:cs typeface="Epilogue" pitchFamily="34" charset="-120"/>
            </a:endParaRPr>
          </a:p>
          <a:p>
            <a:pPr marL="342900" indent="-342900" algn="just">
              <a:lnSpc>
                <a:spcPts val="2850"/>
              </a:lnSpc>
              <a:spcAft>
                <a:spcPts val="600"/>
              </a:spcAft>
              <a:buFont typeface="+mj-lt"/>
              <a:buAutoNum type="arabicPeriod"/>
            </a:pPr>
            <a:r>
              <a:rPr lang="en-US" sz="1600" b="1" dirty="0">
                <a:solidFill>
                  <a:schemeClr val="accent4">
                    <a:lumMod val="40000"/>
                    <a:lumOff val="60000"/>
                  </a:schemeClr>
                </a:solidFill>
                <a:latin typeface="Epilogue" pitchFamily="34" charset="0"/>
                <a:ea typeface="Epilogue" pitchFamily="34" charset="-122"/>
                <a:cs typeface="Epilogue" pitchFamily="34" charset="-120"/>
              </a:rPr>
              <a:t>Security Issues – </a:t>
            </a:r>
          </a:p>
          <a:p>
            <a:pPr marL="342900" indent="-342900" algn="just">
              <a:lnSpc>
                <a:spcPts val="2850"/>
              </a:lnSpc>
              <a:buFont typeface="Arial" panose="020B0604020202020204" pitchFamily="34" charset="0"/>
              <a:buChar char="•"/>
            </a:pPr>
            <a:r>
              <a:rPr lang="en-US" sz="1600" dirty="0">
                <a:solidFill>
                  <a:srgbClr val="EBECEF"/>
                </a:solidFill>
                <a:latin typeface="Epilogue" pitchFamily="34" charset="0"/>
                <a:ea typeface="Epilogue" pitchFamily="34" charset="-122"/>
                <a:cs typeface="Epilogue" pitchFamily="34" charset="-120"/>
              </a:rPr>
              <a:t>Hardware Tampering – Vote can be manipulated (EPIC Universal Memory Card Emulator, Arduino, Oscilloscopes).</a:t>
            </a:r>
          </a:p>
          <a:p>
            <a:pPr marL="342900" indent="-342900" algn="just">
              <a:lnSpc>
                <a:spcPts val="2850"/>
              </a:lnSpc>
              <a:buFont typeface="Arial" panose="020B0604020202020204" pitchFamily="34" charset="0"/>
              <a:buChar char="•"/>
            </a:pPr>
            <a:r>
              <a:rPr lang="en-US" sz="1600" dirty="0">
                <a:solidFill>
                  <a:srgbClr val="EBECEF"/>
                </a:solidFill>
                <a:latin typeface="Epilogue" pitchFamily="34" charset="0"/>
                <a:ea typeface="Epilogue" pitchFamily="34" charset="-122"/>
                <a:cs typeface="Epilogue" pitchFamily="34" charset="-120"/>
              </a:rPr>
              <a:t>Embedded code may be manipulated if not securely programmed.</a:t>
            </a:r>
          </a:p>
          <a:p>
            <a:pPr marL="342900" indent="-342900" algn="just">
              <a:lnSpc>
                <a:spcPts val="2850"/>
              </a:lnSpc>
              <a:buFont typeface="Arial" panose="020B0604020202020204" pitchFamily="34" charset="0"/>
              <a:buChar char="•"/>
            </a:pPr>
            <a:r>
              <a:rPr lang="en-US" sz="1600" dirty="0">
                <a:solidFill>
                  <a:srgbClr val="EBECEF"/>
                </a:solidFill>
                <a:latin typeface="Epilogue" pitchFamily="34" charset="0"/>
                <a:ea typeface="Epilogue" pitchFamily="34" charset="-122"/>
                <a:cs typeface="Epilogue" pitchFamily="34" charset="-120"/>
              </a:rPr>
              <a:t>Machines require </a:t>
            </a:r>
            <a:r>
              <a:rPr lang="en-US" sz="1600" b="1" dirty="0">
                <a:solidFill>
                  <a:srgbClr val="EBECEF"/>
                </a:solidFill>
                <a:latin typeface="Epilogue" pitchFamily="34" charset="0"/>
                <a:ea typeface="Epilogue" pitchFamily="34" charset="-122"/>
                <a:cs typeface="Epilogue" pitchFamily="34" charset="-120"/>
              </a:rPr>
              <a:t>secure</a:t>
            </a:r>
            <a:r>
              <a:rPr lang="en-US" sz="1600" dirty="0">
                <a:solidFill>
                  <a:srgbClr val="EBECEF"/>
                </a:solidFill>
                <a:latin typeface="Epilogue" pitchFamily="34" charset="0"/>
                <a:ea typeface="Epilogue" pitchFamily="34" charset="-122"/>
                <a:cs typeface="Epilogue" pitchFamily="34" charset="-120"/>
              </a:rPr>
              <a:t> </a:t>
            </a:r>
            <a:r>
              <a:rPr lang="en-US" sz="1600" b="1" dirty="0">
                <a:solidFill>
                  <a:srgbClr val="EBECEF"/>
                </a:solidFill>
                <a:latin typeface="Epilogue" pitchFamily="34" charset="0"/>
                <a:ea typeface="Epilogue" pitchFamily="34" charset="-122"/>
                <a:cs typeface="Epilogue" pitchFamily="34" charset="-120"/>
              </a:rPr>
              <a:t>storage</a:t>
            </a:r>
            <a:r>
              <a:rPr lang="en-US" sz="1600" dirty="0">
                <a:solidFill>
                  <a:srgbClr val="EBECEF"/>
                </a:solidFill>
                <a:latin typeface="Epilogue" pitchFamily="34" charset="0"/>
                <a:ea typeface="Epilogue" pitchFamily="34" charset="-122"/>
                <a:cs typeface="Epilogue" pitchFamily="34" charset="-120"/>
              </a:rPr>
              <a:t> before and after elections.</a:t>
            </a:r>
          </a:p>
          <a:p>
            <a:pPr marL="342900" indent="-342900" algn="just">
              <a:lnSpc>
                <a:spcPts val="2850"/>
              </a:lnSpc>
              <a:buFont typeface="Arial" panose="020B0604020202020204" pitchFamily="34" charset="0"/>
              <a:buChar char="•"/>
            </a:pPr>
            <a:r>
              <a:rPr lang="en-US" sz="1600" dirty="0">
                <a:solidFill>
                  <a:srgbClr val="EBECEF"/>
                </a:solidFill>
                <a:latin typeface="Epilogue" pitchFamily="34" charset="0"/>
                <a:ea typeface="Epilogue" pitchFamily="34" charset="-122"/>
                <a:cs typeface="Epilogue" pitchFamily="34" charset="-120"/>
              </a:rPr>
              <a:t>Absence of Internet = No Hacking but also No </a:t>
            </a:r>
            <a:r>
              <a:rPr lang="en-US" sz="1600" b="1" dirty="0">
                <a:solidFill>
                  <a:srgbClr val="EBECEF"/>
                </a:solidFill>
                <a:latin typeface="Epilogue" pitchFamily="34" charset="0"/>
                <a:ea typeface="Epilogue" pitchFamily="34" charset="-122"/>
                <a:cs typeface="Epilogue" pitchFamily="34" charset="-120"/>
              </a:rPr>
              <a:t>Audit Trail</a:t>
            </a:r>
          </a:p>
          <a:p>
            <a:pPr marL="342900" indent="-342900" algn="just">
              <a:lnSpc>
                <a:spcPts val="2850"/>
              </a:lnSpc>
              <a:buFont typeface="+mj-lt"/>
              <a:buAutoNum type="arabicPeriod"/>
            </a:pPr>
            <a:endParaRPr lang="en-US" sz="1600" dirty="0">
              <a:solidFill>
                <a:srgbClr val="EBECEF"/>
              </a:solidFill>
              <a:latin typeface="Epilogue" pitchFamily="34" charset="0"/>
              <a:ea typeface="Epilogue" pitchFamily="34" charset="-122"/>
              <a:cs typeface="Epilogue"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9E48D24B-9EE4-318A-0AC1-68A2AC3349C3}"/>
              </a:ext>
            </a:extLst>
          </p:cNvPr>
          <p:cNvSpPr/>
          <p:nvPr/>
        </p:nvSpPr>
        <p:spPr>
          <a:xfrm>
            <a:off x="799370" y="3124571"/>
            <a:ext cx="13031659" cy="708779"/>
          </a:xfrm>
          <a:prstGeom prst="rect">
            <a:avLst/>
          </a:prstGeom>
          <a:noFill/>
          <a:ln/>
        </p:spPr>
        <p:txBody>
          <a:bodyPr wrap="none" lIns="0" tIns="0" rIns="0" bIns="0" rtlCol="0" anchor="t"/>
          <a:lstStyle/>
          <a:p>
            <a:pPr marL="0" indent="0" algn="ctr">
              <a:lnSpc>
                <a:spcPts val="5550"/>
              </a:lnSpc>
              <a:buNone/>
            </a:pPr>
            <a:r>
              <a:rPr lang="en-US" sz="4450" b="1" dirty="0">
                <a:solidFill>
                  <a:srgbClr val="FFFFFF"/>
                </a:solidFill>
                <a:latin typeface="Fraunces Medium" pitchFamily="34" charset="0"/>
                <a:ea typeface="Fraunces Medium" pitchFamily="34" charset="-122"/>
                <a:cs typeface="Fraunces Medium" pitchFamily="34" charset="-120"/>
              </a:rPr>
              <a:t>Real world incidents of Voting Frauds in South Asia</a:t>
            </a:r>
            <a:endParaRPr lang="en-US" sz="4450" b="1" dirty="0"/>
          </a:p>
        </p:txBody>
      </p:sp>
      <p:pic>
        <p:nvPicPr>
          <p:cNvPr id="3" name="Picture 2">
            <a:extLst>
              <a:ext uri="{FF2B5EF4-FFF2-40B4-BE49-F238E27FC236}">
                <a16:creationId xmlns:a16="http://schemas.microsoft.com/office/drawing/2014/main" id="{E56B51FD-460C-EAD9-E3E3-134C9F5F6535}"/>
              </a:ext>
            </a:extLst>
          </p:cNvPr>
          <p:cNvPicPr>
            <a:picLocks noChangeAspect="1"/>
          </p:cNvPicPr>
          <p:nvPr/>
        </p:nvPicPr>
        <p:blipFill>
          <a:blip r:embed="rId2"/>
          <a:stretch>
            <a:fillRect/>
          </a:stretch>
        </p:blipFill>
        <p:spPr>
          <a:xfrm>
            <a:off x="12280820" y="7296150"/>
            <a:ext cx="2286000" cy="933450"/>
          </a:xfrm>
          <a:prstGeom prst="rect">
            <a:avLst/>
          </a:prstGeom>
        </p:spPr>
      </p:pic>
    </p:spTree>
    <p:extLst>
      <p:ext uri="{BB962C8B-B14F-4D97-AF65-F5344CB8AC3E}">
        <p14:creationId xmlns:p14="http://schemas.microsoft.com/office/powerpoint/2010/main" val="253693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88382" y="451888"/>
            <a:ext cx="10273472" cy="708779"/>
          </a:xfrm>
          <a:prstGeom prst="rect">
            <a:avLst/>
          </a:prstGeom>
          <a:noFill/>
          <a:ln/>
        </p:spPr>
        <p:txBody>
          <a:bodyPr wrap="none" lIns="0" tIns="0" rIns="0" bIns="0" rtlCol="0" anchor="t"/>
          <a:lstStyle/>
          <a:p>
            <a:pPr marL="0" indent="0">
              <a:lnSpc>
                <a:spcPts val="5550"/>
              </a:lnSpc>
              <a:buNone/>
            </a:pPr>
            <a:r>
              <a:rPr lang="en-US" sz="4450" b="1" dirty="0">
                <a:solidFill>
                  <a:srgbClr val="FFFFFF"/>
                </a:solidFill>
                <a:latin typeface="Fraunces Medium" pitchFamily="34" charset="0"/>
                <a:ea typeface="Fraunces Medium" pitchFamily="34" charset="-122"/>
                <a:cs typeface="Fraunces Medium" pitchFamily="34" charset="-120"/>
              </a:rPr>
              <a:t>Vote-Buying and Electoral Violence</a:t>
            </a:r>
            <a:endParaRPr lang="en-US" sz="4450" b="1" dirty="0"/>
          </a:p>
        </p:txBody>
      </p:sp>
      <p:sp>
        <p:nvSpPr>
          <p:cNvPr id="5" name="Text 3"/>
          <p:cNvSpPr/>
          <p:nvPr/>
        </p:nvSpPr>
        <p:spPr>
          <a:xfrm>
            <a:off x="488382" y="1672683"/>
            <a:ext cx="8588711" cy="6303366"/>
          </a:xfrm>
          <a:prstGeom prst="rect">
            <a:avLst/>
          </a:prstGeom>
          <a:noFill/>
          <a:ln/>
        </p:spPr>
        <p:txBody>
          <a:bodyPr wrap="square" lIns="0" tIns="0" rIns="0" bIns="0" rtlCol="0" anchor="t"/>
          <a:lstStyle/>
          <a:p>
            <a:pPr algn="just">
              <a:lnSpc>
                <a:spcPts val="2850"/>
              </a:lnSpc>
            </a:pPr>
            <a:r>
              <a:rPr lang="en-US" sz="1750" b="1" dirty="0">
                <a:solidFill>
                  <a:schemeClr val="bg1"/>
                </a:solidFill>
                <a:ea typeface="Epilogue" pitchFamily="34" charset="-122"/>
                <a:cs typeface="Epilogue" pitchFamily="34" charset="-120"/>
              </a:rPr>
              <a:t>INDIA</a:t>
            </a:r>
            <a:r>
              <a:rPr lang="en-US" sz="1750" b="1" dirty="0">
                <a:solidFill>
                  <a:schemeClr val="bg1"/>
                </a:solidFill>
                <a:latin typeface="Epilogue" pitchFamily="34" charset="0"/>
                <a:ea typeface="Epilogue" pitchFamily="34" charset="-122"/>
                <a:cs typeface="Epilogue" pitchFamily="34" charset="-120"/>
              </a:rPr>
              <a:t>:</a:t>
            </a:r>
          </a:p>
          <a:p>
            <a:pPr marL="285750" indent="-285750" algn="just">
              <a:lnSpc>
                <a:spcPts val="2850"/>
              </a:lnSpc>
              <a:buFont typeface="Arial" panose="020B0604020202020204" pitchFamily="34" charset="0"/>
              <a:buChar char="•"/>
            </a:pPr>
            <a:endParaRPr lang="en-US" sz="1750" dirty="0">
              <a:solidFill>
                <a:srgbClr val="EBECEF"/>
              </a:solidFill>
              <a:latin typeface="Epilogue" pitchFamily="34" charset="0"/>
              <a:ea typeface="Epilogue" pitchFamily="34" charset="-122"/>
              <a:cs typeface="Epilogue" pitchFamily="34" charset="-120"/>
            </a:endParaRPr>
          </a:p>
          <a:p>
            <a:pPr marL="285750" indent="-285750" algn="just">
              <a:lnSpc>
                <a:spcPts val="2850"/>
              </a:lnSpc>
              <a:buFont typeface="Arial" panose="020B0604020202020204" pitchFamily="34" charset="0"/>
              <a:buChar char="•"/>
            </a:pPr>
            <a:r>
              <a:rPr lang="en-US" sz="1750" dirty="0">
                <a:solidFill>
                  <a:srgbClr val="EBECEF"/>
                </a:solidFill>
                <a:latin typeface="Epilogue" pitchFamily="34" charset="0"/>
                <a:ea typeface="Epilogue" pitchFamily="34" charset="-122"/>
                <a:cs typeface="Epilogue" pitchFamily="34" charset="-120"/>
              </a:rPr>
              <a:t>During the 2019 general elections, parties distributed cash, alcohol, and gifts to </a:t>
            </a:r>
            <a:r>
              <a:rPr lang="en-US" sz="1750" b="1" dirty="0">
                <a:solidFill>
                  <a:srgbClr val="EBECEF"/>
                </a:solidFill>
                <a:latin typeface="Epilogue" pitchFamily="34" charset="0"/>
                <a:ea typeface="Epilogue" pitchFamily="34" charset="-122"/>
                <a:cs typeface="Epilogue" pitchFamily="34" charset="-120"/>
              </a:rPr>
              <a:t>influence</a:t>
            </a:r>
            <a:r>
              <a:rPr lang="en-US" sz="1750" dirty="0">
                <a:solidFill>
                  <a:srgbClr val="EBECEF"/>
                </a:solidFill>
                <a:latin typeface="Epilogue" pitchFamily="34" charset="0"/>
                <a:ea typeface="Epilogue" pitchFamily="34" charset="-122"/>
                <a:cs typeface="Epilogue" pitchFamily="34" charset="-120"/>
              </a:rPr>
              <a:t> </a:t>
            </a:r>
            <a:r>
              <a:rPr lang="en-US" sz="1750" b="1" dirty="0">
                <a:solidFill>
                  <a:srgbClr val="EBECEF"/>
                </a:solidFill>
                <a:latin typeface="Epilogue" pitchFamily="34" charset="0"/>
                <a:ea typeface="Epilogue" pitchFamily="34" charset="-122"/>
                <a:cs typeface="Epilogue" pitchFamily="34" charset="-120"/>
              </a:rPr>
              <a:t>voters</a:t>
            </a:r>
            <a:r>
              <a:rPr lang="en-US" sz="1750" dirty="0">
                <a:solidFill>
                  <a:srgbClr val="EBECEF"/>
                </a:solidFill>
                <a:latin typeface="Epilogue" pitchFamily="34" charset="0"/>
                <a:ea typeface="Epilogue" pitchFamily="34" charset="-122"/>
                <a:cs typeface="Epilogue" pitchFamily="34" charset="-120"/>
              </a:rPr>
              <a:t> in states like Tamil Nadu and Andhra Pradesh [1].</a:t>
            </a:r>
            <a:endParaRPr lang="en-US" sz="1750" dirty="0">
              <a:solidFill>
                <a:srgbClr val="EBECEF"/>
              </a:solidFill>
              <a:latin typeface="Epilogue" pitchFamily="34" charset="0"/>
            </a:endParaRPr>
          </a:p>
          <a:p>
            <a:pPr marL="285750" indent="-285750" algn="just">
              <a:lnSpc>
                <a:spcPts val="2850"/>
              </a:lnSpc>
              <a:buFont typeface="Arial" panose="020B0604020202020204" pitchFamily="34" charset="0"/>
              <a:buChar char="•"/>
            </a:pPr>
            <a:r>
              <a:rPr lang="en-US" sz="1750" dirty="0">
                <a:solidFill>
                  <a:srgbClr val="EBECEF"/>
                </a:solidFill>
                <a:latin typeface="Epilogue" pitchFamily="34" charset="0"/>
                <a:ea typeface="Epilogue" pitchFamily="34" charset="-122"/>
                <a:cs typeface="Epilogue" pitchFamily="34" charset="-120"/>
              </a:rPr>
              <a:t>Armed groups in West Bengal and Bihar have </a:t>
            </a:r>
            <a:r>
              <a:rPr lang="en-US" sz="1750" b="1" dirty="0">
                <a:solidFill>
                  <a:srgbClr val="EBECEF"/>
                </a:solidFill>
                <a:latin typeface="Epilogue" pitchFamily="34" charset="0"/>
                <a:ea typeface="Epilogue" pitchFamily="34" charset="-122"/>
                <a:cs typeface="Epilogue" pitchFamily="34" charset="-120"/>
              </a:rPr>
              <a:t>hijacked</a:t>
            </a:r>
            <a:r>
              <a:rPr lang="en-US" sz="1750" dirty="0">
                <a:solidFill>
                  <a:srgbClr val="EBECEF"/>
                </a:solidFill>
                <a:latin typeface="Epilogue" pitchFamily="34" charset="0"/>
                <a:ea typeface="Epilogue" pitchFamily="34" charset="-122"/>
                <a:cs typeface="Epilogue" pitchFamily="34" charset="-120"/>
              </a:rPr>
              <a:t> </a:t>
            </a:r>
            <a:r>
              <a:rPr lang="en-US" sz="1750" b="1" dirty="0">
                <a:solidFill>
                  <a:srgbClr val="EBECEF"/>
                </a:solidFill>
                <a:latin typeface="Epilogue" pitchFamily="34" charset="0"/>
                <a:ea typeface="Epilogue" pitchFamily="34" charset="-122"/>
                <a:cs typeface="Epilogue" pitchFamily="34" charset="-120"/>
              </a:rPr>
              <a:t>polling</a:t>
            </a:r>
            <a:r>
              <a:rPr lang="en-US" sz="1750" dirty="0">
                <a:solidFill>
                  <a:srgbClr val="EBECEF"/>
                </a:solidFill>
                <a:latin typeface="Epilogue" pitchFamily="34" charset="0"/>
                <a:ea typeface="Epilogue" pitchFamily="34" charset="-122"/>
                <a:cs typeface="Epilogue" pitchFamily="34" charset="-120"/>
              </a:rPr>
              <a:t> </a:t>
            </a:r>
            <a:r>
              <a:rPr lang="en-US" sz="1750" b="1" dirty="0">
                <a:solidFill>
                  <a:srgbClr val="EBECEF"/>
                </a:solidFill>
                <a:latin typeface="Epilogue" pitchFamily="34" charset="0"/>
                <a:ea typeface="Epilogue" pitchFamily="34" charset="-122"/>
                <a:cs typeface="Epilogue" pitchFamily="34" charset="-120"/>
              </a:rPr>
              <a:t>stations</a:t>
            </a:r>
            <a:r>
              <a:rPr lang="en-US" sz="1750" dirty="0">
                <a:solidFill>
                  <a:srgbClr val="EBECEF"/>
                </a:solidFill>
                <a:latin typeface="Epilogue" pitchFamily="34" charset="0"/>
                <a:ea typeface="Epilogue" pitchFamily="34" charset="-122"/>
                <a:cs typeface="Epilogue" pitchFamily="34" charset="-120"/>
              </a:rPr>
              <a:t> to stuff ballots or intimidate voters [2].</a:t>
            </a:r>
          </a:p>
          <a:p>
            <a:pPr marL="285750" indent="-285750" algn="just">
              <a:lnSpc>
                <a:spcPts val="2850"/>
              </a:lnSpc>
              <a:buFont typeface="Arial" panose="020B0604020202020204" pitchFamily="34" charset="0"/>
              <a:buChar char="•"/>
            </a:pPr>
            <a:endParaRPr lang="en-US" sz="1750" dirty="0">
              <a:solidFill>
                <a:srgbClr val="EBECEF"/>
              </a:solidFill>
              <a:latin typeface="Epilogue" pitchFamily="34" charset="0"/>
            </a:endParaRPr>
          </a:p>
          <a:p>
            <a:pPr algn="just">
              <a:lnSpc>
                <a:spcPts val="2850"/>
              </a:lnSpc>
            </a:pPr>
            <a:r>
              <a:rPr lang="en-US" sz="1750" b="1" dirty="0">
                <a:solidFill>
                  <a:schemeClr val="bg1"/>
                </a:solidFill>
              </a:rPr>
              <a:t>PAKISTAN:</a:t>
            </a:r>
          </a:p>
          <a:p>
            <a:pPr marL="285750" indent="-285750" algn="just">
              <a:lnSpc>
                <a:spcPts val="2850"/>
              </a:lnSpc>
              <a:buFont typeface="Arial" panose="020B0604020202020204" pitchFamily="34" charset="0"/>
              <a:buChar char="•"/>
            </a:pPr>
            <a:endParaRPr lang="en-US" sz="1750" dirty="0">
              <a:solidFill>
                <a:schemeClr val="bg1"/>
              </a:solidFill>
            </a:endParaRPr>
          </a:p>
          <a:p>
            <a:pPr marL="285750" indent="-285750" algn="just">
              <a:lnSpc>
                <a:spcPts val="2850"/>
              </a:lnSpc>
              <a:buFont typeface="Arial" panose="020B0604020202020204" pitchFamily="34" charset="0"/>
              <a:buChar char="•"/>
            </a:pPr>
            <a:r>
              <a:rPr lang="en-US" sz="1700" dirty="0">
                <a:solidFill>
                  <a:schemeClr val="bg1"/>
                </a:solidFill>
                <a:latin typeface="Epilogue" panose="020B0604020202020204" charset="0"/>
              </a:rPr>
              <a:t>Karachi Clashes: Political rivalries (MQM vs. PPP) have led to deadly violence during elections, discouraging voter turnout. [6]</a:t>
            </a:r>
          </a:p>
          <a:p>
            <a:pPr marL="285750" indent="-285750" algn="just">
              <a:lnSpc>
                <a:spcPts val="2850"/>
              </a:lnSpc>
              <a:buFont typeface="Arial" panose="020B0604020202020204" pitchFamily="34" charset="0"/>
              <a:buChar char="•"/>
            </a:pPr>
            <a:r>
              <a:rPr lang="en-US" sz="1700" dirty="0">
                <a:solidFill>
                  <a:schemeClr val="bg1"/>
                </a:solidFill>
                <a:latin typeface="Epilogue" panose="020B0604020202020204" charset="0"/>
              </a:rPr>
              <a:t>Ghost Voting: 2018 elections exposed fake voter IDs and votes cast in the names of deceased citizens.</a:t>
            </a:r>
          </a:p>
          <a:p>
            <a:pPr marL="285750" indent="-285750" algn="just">
              <a:lnSpc>
                <a:spcPts val="2850"/>
              </a:lnSpc>
              <a:buFont typeface="Arial" panose="020B0604020202020204" pitchFamily="34" charset="0"/>
              <a:buChar char="•"/>
            </a:pPr>
            <a:r>
              <a:rPr lang="en-US" sz="1700" dirty="0">
                <a:solidFill>
                  <a:schemeClr val="bg1"/>
                </a:solidFill>
                <a:latin typeface="Epilogue" panose="020B0604020202020204" charset="0"/>
              </a:rPr>
              <a:t>Over 40% of public service users report paying bribes, affecting electoral fairness.</a:t>
            </a:r>
          </a:p>
          <a:p>
            <a:pPr marL="285750" indent="-285750" algn="just">
              <a:lnSpc>
                <a:spcPts val="2850"/>
              </a:lnSpc>
              <a:buFont typeface="Arial" panose="020B0604020202020204" pitchFamily="34" charset="0"/>
              <a:buChar char="•"/>
            </a:pPr>
            <a:endParaRPr lang="en-US" sz="1700" dirty="0">
              <a:solidFill>
                <a:schemeClr val="bg1"/>
              </a:solidFill>
              <a:latin typeface="Epilogue" panose="020B0604020202020204" charset="0"/>
            </a:endParaRPr>
          </a:p>
          <a:p>
            <a:pPr marL="285750" indent="-285750" algn="just">
              <a:lnSpc>
                <a:spcPts val="2850"/>
              </a:lnSpc>
              <a:buFont typeface="Arial" panose="020B0604020202020204" pitchFamily="34" charset="0"/>
              <a:buChar char="•"/>
            </a:pPr>
            <a:endParaRPr lang="en-US" sz="1700" dirty="0">
              <a:solidFill>
                <a:schemeClr val="bg1"/>
              </a:solidFill>
              <a:latin typeface="Epilogue" panose="020B0604020202020204" charset="0"/>
            </a:endParaRPr>
          </a:p>
          <a:p>
            <a:pPr marL="285750" indent="-285750" algn="just">
              <a:lnSpc>
                <a:spcPts val="2850"/>
              </a:lnSpc>
              <a:buFont typeface="Arial" panose="020B0604020202020204" pitchFamily="34" charset="0"/>
              <a:buChar char="•"/>
            </a:pPr>
            <a:endParaRPr lang="en-US" sz="1750" dirty="0"/>
          </a:p>
        </p:txBody>
      </p:sp>
      <p:pic>
        <p:nvPicPr>
          <p:cNvPr id="15" name="Picture 14">
            <a:extLst>
              <a:ext uri="{FF2B5EF4-FFF2-40B4-BE49-F238E27FC236}">
                <a16:creationId xmlns:a16="http://schemas.microsoft.com/office/drawing/2014/main" id="{1AA2F52E-9732-F8E7-05BC-F18D088ED723}"/>
              </a:ext>
            </a:extLst>
          </p:cNvPr>
          <p:cNvPicPr>
            <a:picLocks noChangeAspect="1"/>
          </p:cNvPicPr>
          <p:nvPr/>
        </p:nvPicPr>
        <p:blipFill>
          <a:blip r:embed="rId3"/>
          <a:stretch>
            <a:fillRect/>
          </a:stretch>
        </p:blipFill>
        <p:spPr>
          <a:xfrm>
            <a:off x="12668037" y="7735491"/>
            <a:ext cx="1962364" cy="381000"/>
          </a:xfrm>
          <a:prstGeom prst="rect">
            <a:avLst/>
          </a:prstGeom>
        </p:spPr>
      </p:pic>
      <p:pic>
        <p:nvPicPr>
          <p:cNvPr id="1026" name="Picture 2" descr="India to Redo Election Voting at Polling Stations Hit by Violence - The New  York Times">
            <a:extLst>
              <a:ext uri="{FF2B5EF4-FFF2-40B4-BE49-F238E27FC236}">
                <a16:creationId xmlns:a16="http://schemas.microsoft.com/office/drawing/2014/main" id="{3FB3FC61-B38E-3ABA-B7E4-AF64EEF57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3538" y="1397174"/>
            <a:ext cx="4339340" cy="29073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8F0FEA-268A-8C18-6DD4-0C61E8E6D4FC}"/>
              </a:ext>
            </a:extLst>
          </p:cNvPr>
          <p:cNvSpPr txBox="1"/>
          <p:nvPr/>
        </p:nvSpPr>
        <p:spPr>
          <a:xfrm>
            <a:off x="10334155" y="4379110"/>
            <a:ext cx="3778723" cy="261610"/>
          </a:xfrm>
          <a:prstGeom prst="rect">
            <a:avLst/>
          </a:prstGeom>
          <a:noFill/>
        </p:spPr>
        <p:txBody>
          <a:bodyPr wrap="square" rtlCol="0">
            <a:spAutoFit/>
          </a:bodyPr>
          <a:lstStyle/>
          <a:p>
            <a:r>
              <a:rPr lang="en-US" sz="1100" dirty="0">
                <a:solidFill>
                  <a:schemeClr val="bg1"/>
                </a:solidFill>
              </a:rPr>
              <a:t>Fig 1 : Damaged station highlights India's election challenges.</a:t>
            </a:r>
          </a:p>
        </p:txBody>
      </p:sp>
      <p:pic>
        <p:nvPicPr>
          <p:cNvPr id="6" name="Picture 5">
            <a:extLst>
              <a:ext uri="{FF2B5EF4-FFF2-40B4-BE49-F238E27FC236}">
                <a16:creationId xmlns:a16="http://schemas.microsoft.com/office/drawing/2014/main" id="{329627BF-A40A-F75D-D4A6-B71761032B7E}"/>
              </a:ext>
            </a:extLst>
          </p:cNvPr>
          <p:cNvPicPr>
            <a:picLocks noChangeAspect="1"/>
          </p:cNvPicPr>
          <p:nvPr/>
        </p:nvPicPr>
        <p:blipFill>
          <a:blip r:embed="rId5"/>
          <a:stretch>
            <a:fillRect/>
          </a:stretch>
        </p:blipFill>
        <p:spPr>
          <a:xfrm>
            <a:off x="9773538" y="4798716"/>
            <a:ext cx="4339340" cy="2803685"/>
          </a:xfrm>
          <a:prstGeom prst="rect">
            <a:avLst/>
          </a:prstGeom>
        </p:spPr>
      </p:pic>
      <p:sp>
        <p:nvSpPr>
          <p:cNvPr id="7" name="TextBox 6">
            <a:extLst>
              <a:ext uri="{FF2B5EF4-FFF2-40B4-BE49-F238E27FC236}">
                <a16:creationId xmlns:a16="http://schemas.microsoft.com/office/drawing/2014/main" id="{3CDEEC89-735E-2033-7BAC-14E327CB0E9E}"/>
              </a:ext>
            </a:extLst>
          </p:cNvPr>
          <p:cNvSpPr txBox="1"/>
          <p:nvPr/>
        </p:nvSpPr>
        <p:spPr>
          <a:xfrm>
            <a:off x="10124348" y="7713168"/>
            <a:ext cx="4775136" cy="261610"/>
          </a:xfrm>
          <a:prstGeom prst="rect">
            <a:avLst/>
          </a:prstGeom>
          <a:noFill/>
        </p:spPr>
        <p:txBody>
          <a:bodyPr wrap="square" rtlCol="0">
            <a:spAutoFit/>
          </a:bodyPr>
          <a:lstStyle/>
          <a:p>
            <a:r>
              <a:rPr lang="en-US" sz="1100" dirty="0">
                <a:solidFill>
                  <a:schemeClr val="bg1"/>
                </a:solidFill>
              </a:rPr>
              <a:t>Fig 2: Political Violence by Type and Reported Fatalities in PK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770557" y="334537"/>
            <a:ext cx="12418338" cy="673418"/>
          </a:xfrm>
          <a:prstGeom prst="rect">
            <a:avLst/>
          </a:prstGeom>
          <a:noFill/>
          <a:ln/>
        </p:spPr>
        <p:txBody>
          <a:bodyPr wrap="none" lIns="0" tIns="0" rIns="0" bIns="0" rtlCol="0" anchor="t"/>
          <a:lstStyle/>
          <a:p>
            <a:pPr>
              <a:lnSpc>
                <a:spcPts val="5300"/>
              </a:lnSpc>
            </a:pPr>
            <a:r>
              <a:rPr lang="en-US" sz="4200" dirty="0">
                <a:solidFill>
                  <a:schemeClr val="accent4">
                    <a:lumMod val="40000"/>
                    <a:lumOff val="60000"/>
                  </a:schemeClr>
                </a:solidFill>
                <a:latin typeface="Fraunces Medium" pitchFamily="34" charset="0"/>
                <a:ea typeface="Fraunces Medium" pitchFamily="34" charset="-122"/>
                <a:cs typeface="Fraunces Medium" pitchFamily="34" charset="-120"/>
              </a:rPr>
              <a:t>Vote Rigging and Political Clashes in </a:t>
            </a:r>
            <a:r>
              <a:rPr lang="en-US" sz="4200" b="1" dirty="0">
                <a:solidFill>
                  <a:schemeClr val="accent4">
                    <a:lumMod val="40000"/>
                    <a:lumOff val="60000"/>
                  </a:schemeClr>
                </a:solidFill>
                <a:latin typeface="Fraunces Medium" pitchFamily="34" charset="0"/>
                <a:ea typeface="Fraunces Medium" pitchFamily="34" charset="-122"/>
                <a:cs typeface="Fraunces Medium" pitchFamily="34" charset="-120"/>
              </a:rPr>
              <a:t>Bangladesh</a:t>
            </a:r>
            <a:endParaRPr lang="en-US" sz="4200" b="1" dirty="0">
              <a:solidFill>
                <a:schemeClr val="accent4">
                  <a:lumMod val="40000"/>
                  <a:lumOff val="60000"/>
                </a:schemeClr>
              </a:solidFill>
            </a:endParaRPr>
          </a:p>
        </p:txBody>
      </p:sp>
      <p:sp>
        <p:nvSpPr>
          <p:cNvPr id="15" name="Text 7"/>
          <p:cNvSpPr/>
          <p:nvPr/>
        </p:nvSpPr>
        <p:spPr>
          <a:xfrm>
            <a:off x="770557" y="2400932"/>
            <a:ext cx="8227303" cy="5356859"/>
          </a:xfrm>
          <a:prstGeom prst="rect">
            <a:avLst/>
          </a:prstGeom>
          <a:noFill/>
          <a:ln/>
        </p:spPr>
        <p:txBody>
          <a:bodyPr wrap="square" lIns="0" tIns="0" rIns="0" bIns="0" rtlCol="0" anchor="t"/>
          <a:lstStyle/>
          <a:p>
            <a:pPr marL="0" indent="0" algn="just">
              <a:lnSpc>
                <a:spcPts val="2700"/>
              </a:lnSpc>
              <a:buNone/>
            </a:pPr>
            <a:r>
              <a:rPr lang="en-US" sz="2000" dirty="0">
                <a:solidFill>
                  <a:schemeClr val="bg1"/>
                </a:solidFill>
                <a:latin typeface="Epilogue" pitchFamily="34" charset="0"/>
                <a:ea typeface="Epilogue" pitchFamily="34" charset="-122"/>
                <a:cs typeface="Epilogue" pitchFamily="34" charset="-120"/>
              </a:rPr>
              <a:t>Bangladesh experiences vote rigging and political clashes, with allegations of ballot stuffing and voter suppression. </a:t>
            </a:r>
          </a:p>
          <a:p>
            <a:pPr marL="0" indent="0" algn="just">
              <a:lnSpc>
                <a:spcPts val="2700"/>
              </a:lnSpc>
              <a:buNone/>
            </a:pPr>
            <a:endParaRPr lang="en-US" sz="2000" dirty="0">
              <a:solidFill>
                <a:srgbClr val="EBECEF"/>
              </a:solidFill>
              <a:latin typeface="Epilogue" pitchFamily="34" charset="0"/>
            </a:endParaRPr>
          </a:p>
          <a:p>
            <a:pPr marL="285750" indent="-285750" algn="just">
              <a:lnSpc>
                <a:spcPts val="2700"/>
              </a:lnSpc>
              <a:spcAft>
                <a:spcPts val="600"/>
              </a:spcAft>
              <a:buFont typeface="Arial" panose="020B0604020202020204" pitchFamily="34" charset="0"/>
              <a:buChar char="•"/>
            </a:pPr>
            <a:r>
              <a:rPr lang="en-US" sz="2000" dirty="0">
                <a:solidFill>
                  <a:schemeClr val="bg1"/>
                </a:solidFill>
              </a:rPr>
              <a:t>2008–2024 Elections: Allegations of vote rigging and ruling party intimidation led to deadly violence and opposition boycotts (1400 killed). [5] </a:t>
            </a:r>
          </a:p>
          <a:p>
            <a:pPr marL="285750" indent="-285750" algn="just">
              <a:lnSpc>
                <a:spcPts val="2700"/>
              </a:lnSpc>
              <a:spcAft>
                <a:spcPts val="600"/>
              </a:spcAft>
              <a:buFont typeface="Arial" panose="020B0604020202020204" pitchFamily="34" charset="0"/>
              <a:buChar char="•"/>
            </a:pPr>
            <a:r>
              <a:rPr lang="en-US" sz="2000" dirty="0">
                <a:solidFill>
                  <a:schemeClr val="bg1"/>
                </a:solidFill>
              </a:rPr>
              <a:t>Rohingya refugees, immigrants living abroad, and stateless people often excluded due to lack of documentation. </a:t>
            </a:r>
          </a:p>
          <a:p>
            <a:pPr marL="285750" indent="-285750" algn="just">
              <a:lnSpc>
                <a:spcPts val="2700"/>
              </a:lnSpc>
              <a:spcAft>
                <a:spcPts val="600"/>
              </a:spcAft>
              <a:buFont typeface="Arial" panose="020B0604020202020204" pitchFamily="34" charset="0"/>
              <a:buChar char="•"/>
            </a:pPr>
            <a:r>
              <a:rPr lang="en-US" sz="2000" dirty="0">
                <a:solidFill>
                  <a:schemeClr val="bg1"/>
                </a:solidFill>
              </a:rPr>
              <a:t>Mass protests forced former Autocrat PM Sheikh Hasina to flee; facing allegations of corruption and human rights violations </a:t>
            </a:r>
            <a:r>
              <a:rPr lang="en-US" sz="2000" i="1" dirty="0">
                <a:solidFill>
                  <a:schemeClr val="bg1"/>
                </a:solidFill>
              </a:rPr>
              <a:t>(JULY REVOLUTION).</a:t>
            </a:r>
          </a:p>
        </p:txBody>
      </p:sp>
      <p:pic>
        <p:nvPicPr>
          <p:cNvPr id="17" name="Picture 16">
            <a:extLst>
              <a:ext uri="{FF2B5EF4-FFF2-40B4-BE49-F238E27FC236}">
                <a16:creationId xmlns:a16="http://schemas.microsoft.com/office/drawing/2014/main" id="{CCA2985C-2154-A454-7B1C-D7A7056141EE}"/>
              </a:ext>
            </a:extLst>
          </p:cNvPr>
          <p:cNvPicPr>
            <a:picLocks noChangeAspect="1"/>
          </p:cNvPicPr>
          <p:nvPr/>
        </p:nvPicPr>
        <p:blipFill>
          <a:blip r:embed="rId4"/>
          <a:stretch>
            <a:fillRect/>
          </a:stretch>
        </p:blipFill>
        <p:spPr>
          <a:xfrm>
            <a:off x="12761635" y="7757791"/>
            <a:ext cx="1812478" cy="381000"/>
          </a:xfrm>
          <a:prstGeom prst="rect">
            <a:avLst/>
          </a:prstGeom>
        </p:spPr>
      </p:pic>
      <p:pic>
        <p:nvPicPr>
          <p:cNvPr id="2060" name="Picture 12" descr="Bangladesh's 'Gen Z revolution' toppled PM Sheikh Hasina. Why did they hit  the streets and what happens now? | CNN">
            <a:extLst>
              <a:ext uri="{FF2B5EF4-FFF2-40B4-BE49-F238E27FC236}">
                <a16:creationId xmlns:a16="http://schemas.microsoft.com/office/drawing/2014/main" id="{3478201B-A6AC-980D-0334-66310568C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6999" y="2503680"/>
            <a:ext cx="4607456" cy="30716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D03E10-AC96-2E88-9EFD-16EA98B841BB}"/>
              </a:ext>
            </a:extLst>
          </p:cNvPr>
          <p:cNvSpPr txBox="1"/>
          <p:nvPr/>
        </p:nvSpPr>
        <p:spPr>
          <a:xfrm>
            <a:off x="10430354" y="5633723"/>
            <a:ext cx="3237520" cy="261610"/>
          </a:xfrm>
          <a:prstGeom prst="rect">
            <a:avLst/>
          </a:prstGeom>
          <a:noFill/>
        </p:spPr>
        <p:txBody>
          <a:bodyPr wrap="square" rtlCol="0">
            <a:spAutoFit/>
          </a:bodyPr>
          <a:lstStyle/>
          <a:p>
            <a:r>
              <a:rPr lang="en-US" sz="1100" dirty="0">
                <a:solidFill>
                  <a:schemeClr val="bg1"/>
                </a:solidFill>
              </a:rPr>
              <a:t>Figure 3: July Revolution of Bangladesh (5 Aug 2024)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28993" y="342964"/>
            <a:ext cx="9389187" cy="709794"/>
          </a:xfrm>
          <a:prstGeom prst="rect">
            <a:avLst/>
          </a:prstGeom>
          <a:noFill/>
          <a:ln/>
        </p:spPr>
        <p:txBody>
          <a:bodyPr wrap="square" lIns="0" tIns="0" rIns="0" bIns="0" rtlCol="0" anchor="t"/>
          <a:lstStyle/>
          <a:p>
            <a:pPr marL="0" indent="0" algn="l">
              <a:lnSpc>
                <a:spcPts val="4150"/>
              </a:lnSpc>
              <a:buNone/>
            </a:pPr>
            <a:r>
              <a:rPr lang="en-US" sz="3200" b="1" dirty="0">
                <a:solidFill>
                  <a:srgbClr val="FFFFFF"/>
                </a:solidFill>
                <a:latin typeface="Fraunces Medium" pitchFamily="34" charset="0"/>
                <a:ea typeface="Fraunces Medium" pitchFamily="34" charset="-122"/>
                <a:cs typeface="Fraunces Medium" pitchFamily="34" charset="-120"/>
              </a:rPr>
              <a:t>How Blockchain Can Be Applied to Voting Machines</a:t>
            </a:r>
            <a:endParaRPr lang="en-US" sz="3200" b="1" dirty="0"/>
          </a:p>
        </p:txBody>
      </p:sp>
      <p:pic>
        <p:nvPicPr>
          <p:cNvPr id="5" name="Image 1" descr="preencoded.png"/>
          <p:cNvPicPr>
            <a:picLocks noChangeAspect="1"/>
          </p:cNvPicPr>
          <p:nvPr/>
        </p:nvPicPr>
        <p:blipFill>
          <a:blip r:embed="rId3"/>
          <a:stretch>
            <a:fillRect/>
          </a:stretch>
        </p:blipFill>
        <p:spPr>
          <a:xfrm>
            <a:off x="428993" y="1364029"/>
            <a:ext cx="850583" cy="1020723"/>
          </a:xfrm>
          <a:prstGeom prst="rect">
            <a:avLst/>
          </a:prstGeom>
        </p:spPr>
      </p:pic>
      <p:sp>
        <p:nvSpPr>
          <p:cNvPr id="6" name="Text 2"/>
          <p:cNvSpPr/>
          <p:nvPr/>
        </p:nvSpPr>
        <p:spPr>
          <a:xfrm>
            <a:off x="1534726" y="1534050"/>
            <a:ext cx="3520776" cy="265747"/>
          </a:xfrm>
          <a:prstGeom prst="rect">
            <a:avLst/>
          </a:prstGeom>
          <a:noFill/>
          <a:ln/>
        </p:spPr>
        <p:txBody>
          <a:bodyPr wrap="none" lIns="0" tIns="0" rIns="0" bIns="0" rtlCol="0" anchor="t"/>
          <a:lstStyle/>
          <a:p>
            <a:pPr marL="0" indent="0" algn="l">
              <a:lnSpc>
                <a:spcPts val="2050"/>
              </a:lnSpc>
              <a:buNone/>
            </a:pPr>
            <a:r>
              <a:rPr lang="en-US" sz="1600" dirty="0">
                <a:solidFill>
                  <a:srgbClr val="EBECEF"/>
                </a:solidFill>
                <a:latin typeface="Fraunces Medium" pitchFamily="34" charset="0"/>
                <a:ea typeface="Fraunces Medium" pitchFamily="34" charset="-122"/>
                <a:cs typeface="Fraunces Medium" pitchFamily="34" charset="-120"/>
              </a:rPr>
              <a:t>Secure Registration &amp; Authentication</a:t>
            </a:r>
            <a:endParaRPr lang="en-US" sz="1600" dirty="0"/>
          </a:p>
        </p:txBody>
      </p:sp>
      <p:sp>
        <p:nvSpPr>
          <p:cNvPr id="7" name="Text 3"/>
          <p:cNvSpPr/>
          <p:nvPr/>
        </p:nvSpPr>
        <p:spPr>
          <a:xfrm>
            <a:off x="1545743" y="1882149"/>
            <a:ext cx="7729219" cy="482918"/>
          </a:xfrm>
          <a:prstGeom prst="rect">
            <a:avLst/>
          </a:prstGeom>
          <a:noFill/>
          <a:ln/>
        </p:spPr>
        <p:txBody>
          <a:bodyPr wrap="none" lIns="0" tIns="0" rIns="0" bIns="0" rtlCol="0" anchor="t"/>
          <a:lstStyle/>
          <a:p>
            <a:pPr>
              <a:lnSpc>
                <a:spcPts val="2100"/>
              </a:lnSpc>
            </a:pPr>
            <a:r>
              <a:rPr lang="en-US" sz="1400" dirty="0">
                <a:solidFill>
                  <a:srgbClr val="EBECEF"/>
                </a:solidFill>
                <a:latin typeface="Epilogue" pitchFamily="34" charset="0"/>
                <a:ea typeface="Epilogue" pitchFamily="34" charset="-122"/>
                <a:cs typeface="Epilogue" pitchFamily="34" charset="-120"/>
              </a:rPr>
              <a:t>Utilize </a:t>
            </a:r>
            <a:r>
              <a:rPr lang="en-US" sz="1400" b="1" dirty="0">
                <a:solidFill>
                  <a:srgbClr val="EBECEF"/>
                </a:solidFill>
                <a:latin typeface="Epilogue" pitchFamily="34" charset="0"/>
                <a:ea typeface="Epilogue" pitchFamily="34" charset="-122"/>
                <a:cs typeface="Epilogue" pitchFamily="34" charset="-120"/>
              </a:rPr>
              <a:t>DID (Decentralized Identity)</a:t>
            </a:r>
            <a:r>
              <a:rPr lang="en-US" sz="1400" dirty="0">
                <a:solidFill>
                  <a:srgbClr val="EBECEF"/>
                </a:solidFill>
                <a:latin typeface="Epilogue" pitchFamily="34" charset="0"/>
                <a:ea typeface="Epilogue" pitchFamily="34" charset="-122"/>
                <a:cs typeface="Epilogue" pitchFamily="34" charset="-120"/>
              </a:rPr>
              <a:t> for secure registration and MFA/Biometrics for voter verification.</a:t>
            </a:r>
            <a:endParaRPr lang="en-US" sz="1400" dirty="0"/>
          </a:p>
        </p:txBody>
      </p:sp>
      <p:pic>
        <p:nvPicPr>
          <p:cNvPr id="8" name="Image 2" descr="preencoded.png"/>
          <p:cNvPicPr>
            <a:picLocks noChangeAspect="1"/>
          </p:cNvPicPr>
          <p:nvPr/>
        </p:nvPicPr>
        <p:blipFill>
          <a:blip r:embed="rId4"/>
          <a:stretch>
            <a:fillRect/>
          </a:stretch>
        </p:blipFill>
        <p:spPr>
          <a:xfrm>
            <a:off x="428993" y="2384752"/>
            <a:ext cx="850583" cy="1020723"/>
          </a:xfrm>
          <a:prstGeom prst="rect">
            <a:avLst/>
          </a:prstGeom>
        </p:spPr>
      </p:pic>
      <p:sp>
        <p:nvSpPr>
          <p:cNvPr id="9" name="Text 4"/>
          <p:cNvSpPr/>
          <p:nvPr/>
        </p:nvSpPr>
        <p:spPr>
          <a:xfrm>
            <a:off x="1534725" y="2554773"/>
            <a:ext cx="2286887" cy="265747"/>
          </a:xfrm>
          <a:prstGeom prst="rect">
            <a:avLst/>
          </a:prstGeom>
          <a:noFill/>
          <a:ln/>
        </p:spPr>
        <p:txBody>
          <a:bodyPr wrap="none" lIns="0" tIns="0" rIns="0" bIns="0" rtlCol="0" anchor="t"/>
          <a:lstStyle/>
          <a:p>
            <a:pPr marL="0" indent="0" algn="l">
              <a:lnSpc>
                <a:spcPts val="2050"/>
              </a:lnSpc>
              <a:buNone/>
            </a:pPr>
            <a:r>
              <a:rPr lang="en-US" sz="1650" dirty="0">
                <a:solidFill>
                  <a:srgbClr val="EBECEF"/>
                </a:solidFill>
                <a:latin typeface="Fraunces Medium" pitchFamily="34" charset="0"/>
                <a:ea typeface="Fraunces Medium" pitchFamily="34" charset="-122"/>
                <a:cs typeface="Fraunces Medium" pitchFamily="34" charset="-120"/>
              </a:rPr>
              <a:t>Private &amp; Valid Voting</a:t>
            </a:r>
            <a:endParaRPr lang="en-US" sz="1650" dirty="0"/>
          </a:p>
        </p:txBody>
      </p:sp>
      <p:sp>
        <p:nvSpPr>
          <p:cNvPr id="10" name="Text 5"/>
          <p:cNvSpPr/>
          <p:nvPr/>
        </p:nvSpPr>
        <p:spPr>
          <a:xfrm>
            <a:off x="1534726" y="2922557"/>
            <a:ext cx="7630477" cy="272177"/>
          </a:xfrm>
          <a:prstGeom prst="rect">
            <a:avLst/>
          </a:prstGeom>
          <a:noFill/>
          <a:ln/>
        </p:spPr>
        <p:txBody>
          <a:bodyPr wrap="none" lIns="0" tIns="0" rIns="0" bIns="0" rtlCol="0" anchor="t"/>
          <a:lstStyle/>
          <a:p>
            <a:pPr marL="0" indent="0" algn="l">
              <a:lnSpc>
                <a:spcPts val="2100"/>
              </a:lnSpc>
              <a:buNone/>
            </a:pPr>
            <a:r>
              <a:rPr lang="en-US" sz="1300" dirty="0">
                <a:solidFill>
                  <a:srgbClr val="EBECEF"/>
                </a:solidFill>
                <a:latin typeface="Epilogue" pitchFamily="34" charset="0"/>
                <a:ea typeface="Epilogue" pitchFamily="34" charset="-122"/>
                <a:cs typeface="Epilogue" pitchFamily="34" charset="-120"/>
              </a:rPr>
              <a:t>Employ </a:t>
            </a:r>
            <a:r>
              <a:rPr lang="en-US" sz="1300" b="1" dirty="0">
                <a:solidFill>
                  <a:srgbClr val="EBECEF"/>
                </a:solidFill>
                <a:latin typeface="Epilogue" pitchFamily="34" charset="0"/>
                <a:ea typeface="Epilogue" pitchFamily="34" charset="-122"/>
                <a:cs typeface="Epilogue" pitchFamily="34" charset="-120"/>
              </a:rPr>
              <a:t>ZKPs</a:t>
            </a:r>
            <a:r>
              <a:rPr lang="en-US" sz="1300" dirty="0">
                <a:solidFill>
                  <a:srgbClr val="EBECEF"/>
                </a:solidFill>
                <a:latin typeface="Epilogue" pitchFamily="34" charset="0"/>
                <a:ea typeface="Epilogue" pitchFamily="34" charset="-122"/>
                <a:cs typeface="Epilogue" pitchFamily="34" charset="-120"/>
              </a:rPr>
              <a:t> for </a:t>
            </a:r>
            <a:r>
              <a:rPr lang="en-US" sz="1200" dirty="0">
                <a:solidFill>
                  <a:srgbClr val="EBECEF"/>
                </a:solidFill>
                <a:latin typeface="Epilogue" pitchFamily="34" charset="0"/>
                <a:ea typeface="Epilogue" pitchFamily="34" charset="-122"/>
                <a:cs typeface="Epilogue" pitchFamily="34" charset="-120"/>
              </a:rPr>
              <a:t>voter</a:t>
            </a:r>
            <a:r>
              <a:rPr lang="en-US" sz="1300" dirty="0">
                <a:solidFill>
                  <a:srgbClr val="EBECEF"/>
                </a:solidFill>
                <a:latin typeface="Epilogue" pitchFamily="34" charset="0"/>
                <a:ea typeface="Epilogue" pitchFamily="34" charset="-122"/>
                <a:cs typeface="Epilogue" pitchFamily="34" charset="-120"/>
              </a:rPr>
              <a:t> privacy and Smart Contracts to enforce rules like one-vote-per-person</a:t>
            </a:r>
            <a:endParaRPr lang="en-US" sz="1300" dirty="0"/>
          </a:p>
        </p:txBody>
      </p:sp>
      <p:pic>
        <p:nvPicPr>
          <p:cNvPr id="11" name="Image 3" descr="preencoded.png"/>
          <p:cNvPicPr>
            <a:picLocks noChangeAspect="1"/>
          </p:cNvPicPr>
          <p:nvPr/>
        </p:nvPicPr>
        <p:blipFill>
          <a:blip r:embed="rId5"/>
          <a:stretch>
            <a:fillRect/>
          </a:stretch>
        </p:blipFill>
        <p:spPr>
          <a:xfrm>
            <a:off x="428993" y="3405475"/>
            <a:ext cx="850583" cy="1020723"/>
          </a:xfrm>
          <a:prstGeom prst="rect">
            <a:avLst/>
          </a:prstGeom>
        </p:spPr>
      </p:pic>
      <p:sp>
        <p:nvSpPr>
          <p:cNvPr id="12" name="Text 6"/>
          <p:cNvSpPr/>
          <p:nvPr/>
        </p:nvSpPr>
        <p:spPr>
          <a:xfrm>
            <a:off x="1534726" y="3575496"/>
            <a:ext cx="2126456" cy="265747"/>
          </a:xfrm>
          <a:prstGeom prst="rect">
            <a:avLst/>
          </a:prstGeom>
          <a:noFill/>
          <a:ln/>
        </p:spPr>
        <p:txBody>
          <a:bodyPr wrap="none" lIns="0" tIns="0" rIns="0" bIns="0" rtlCol="0" anchor="t"/>
          <a:lstStyle/>
          <a:p>
            <a:pPr marL="0" indent="0" algn="l">
              <a:lnSpc>
                <a:spcPts val="2050"/>
              </a:lnSpc>
              <a:buNone/>
            </a:pPr>
            <a:r>
              <a:rPr lang="en-US" sz="1650" dirty="0">
                <a:solidFill>
                  <a:srgbClr val="EBECEF"/>
                </a:solidFill>
                <a:latin typeface="Fraunces Medium" pitchFamily="34" charset="0"/>
                <a:ea typeface="Fraunces Medium" pitchFamily="34" charset="-122"/>
                <a:cs typeface="Fraunces Medium" pitchFamily="34" charset="-120"/>
              </a:rPr>
              <a:t>Tamper-Proof Vote Records</a:t>
            </a:r>
            <a:endParaRPr lang="en-US" sz="1650" dirty="0"/>
          </a:p>
        </p:txBody>
      </p:sp>
      <p:sp>
        <p:nvSpPr>
          <p:cNvPr id="13" name="Text 7"/>
          <p:cNvSpPr/>
          <p:nvPr/>
        </p:nvSpPr>
        <p:spPr>
          <a:xfrm>
            <a:off x="1534727" y="3943280"/>
            <a:ext cx="6058890" cy="272177"/>
          </a:xfrm>
          <a:prstGeom prst="rect">
            <a:avLst/>
          </a:prstGeom>
          <a:noFill/>
          <a:ln/>
        </p:spPr>
        <p:txBody>
          <a:bodyPr wrap="none" lIns="0" tIns="0" rIns="0" bIns="0" rtlCol="0" anchor="t"/>
          <a:lstStyle/>
          <a:p>
            <a:pPr marL="0" indent="0" algn="l">
              <a:lnSpc>
                <a:spcPts val="2100"/>
              </a:lnSpc>
              <a:buNone/>
            </a:pPr>
            <a:r>
              <a:rPr lang="en-US" sz="1200" dirty="0">
                <a:solidFill>
                  <a:srgbClr val="EBECEF"/>
                </a:solidFill>
                <a:latin typeface="Epilogue" pitchFamily="34" charset="0"/>
                <a:ea typeface="Epilogue" pitchFamily="34" charset="-122"/>
                <a:cs typeface="Epilogue" pitchFamily="34" charset="-120"/>
              </a:rPr>
              <a:t>Cryptographically</a:t>
            </a:r>
            <a:r>
              <a:rPr lang="en-US" sz="1300" dirty="0">
                <a:solidFill>
                  <a:srgbClr val="EBECEF"/>
                </a:solidFill>
                <a:latin typeface="Epilogue" pitchFamily="34" charset="0"/>
                <a:ea typeface="Epilogue" pitchFamily="34" charset="-122"/>
                <a:cs typeface="Epilogue" pitchFamily="34" charset="-120"/>
              </a:rPr>
              <a:t> hash and store votes immutably on the blockchain ledger.</a:t>
            </a:r>
            <a:endParaRPr lang="en-US" sz="1300" dirty="0"/>
          </a:p>
        </p:txBody>
      </p:sp>
      <p:pic>
        <p:nvPicPr>
          <p:cNvPr id="14" name="Image 4" descr="preencoded.png"/>
          <p:cNvPicPr>
            <a:picLocks noChangeAspect="1"/>
          </p:cNvPicPr>
          <p:nvPr/>
        </p:nvPicPr>
        <p:blipFill>
          <a:blip r:embed="rId6"/>
          <a:stretch>
            <a:fillRect/>
          </a:stretch>
        </p:blipFill>
        <p:spPr>
          <a:xfrm>
            <a:off x="428993" y="4426197"/>
            <a:ext cx="850583" cy="1020723"/>
          </a:xfrm>
          <a:prstGeom prst="rect">
            <a:avLst/>
          </a:prstGeom>
        </p:spPr>
      </p:pic>
      <p:sp>
        <p:nvSpPr>
          <p:cNvPr id="15" name="Text 8"/>
          <p:cNvSpPr/>
          <p:nvPr/>
        </p:nvSpPr>
        <p:spPr>
          <a:xfrm>
            <a:off x="1534726" y="4596219"/>
            <a:ext cx="2126456" cy="265747"/>
          </a:xfrm>
          <a:prstGeom prst="rect">
            <a:avLst/>
          </a:prstGeom>
          <a:noFill/>
          <a:ln/>
        </p:spPr>
        <p:txBody>
          <a:bodyPr wrap="none" lIns="0" tIns="0" rIns="0" bIns="0" rtlCol="0" anchor="t"/>
          <a:lstStyle/>
          <a:p>
            <a:pPr marL="0" indent="0" algn="l">
              <a:lnSpc>
                <a:spcPts val="2050"/>
              </a:lnSpc>
              <a:buNone/>
            </a:pPr>
            <a:r>
              <a:rPr lang="en-US" sz="1650" dirty="0">
                <a:solidFill>
                  <a:srgbClr val="EBECEF"/>
                </a:solidFill>
                <a:latin typeface="Fraunces Medium" pitchFamily="34" charset="0"/>
                <a:ea typeface="Fraunces Medium" pitchFamily="34" charset="-122"/>
                <a:cs typeface="Fraunces Medium" pitchFamily="34" charset="-120"/>
              </a:rPr>
              <a:t>Automated &amp; Private Counting</a:t>
            </a:r>
            <a:endParaRPr lang="en-US" sz="1650" dirty="0"/>
          </a:p>
        </p:txBody>
      </p:sp>
      <p:sp>
        <p:nvSpPr>
          <p:cNvPr id="16" name="Text 9"/>
          <p:cNvSpPr/>
          <p:nvPr/>
        </p:nvSpPr>
        <p:spPr>
          <a:xfrm>
            <a:off x="1534726" y="4932691"/>
            <a:ext cx="7499105" cy="358884"/>
          </a:xfrm>
          <a:prstGeom prst="rect">
            <a:avLst/>
          </a:prstGeom>
          <a:noFill/>
          <a:ln/>
        </p:spPr>
        <p:txBody>
          <a:bodyPr wrap="none" lIns="0" tIns="0" rIns="0" bIns="0" rtlCol="0" anchor="t"/>
          <a:lstStyle/>
          <a:p>
            <a:pPr marL="0" indent="0" algn="l">
              <a:lnSpc>
                <a:spcPts val="2100"/>
              </a:lnSpc>
              <a:buNone/>
            </a:pPr>
            <a:r>
              <a:rPr lang="en-US" sz="1300" dirty="0">
                <a:solidFill>
                  <a:srgbClr val="EBECEF"/>
                </a:solidFill>
                <a:latin typeface="Epilogue" pitchFamily="34" charset="0"/>
                <a:ea typeface="Epilogue" pitchFamily="34" charset="-122"/>
                <a:cs typeface="Epilogue" pitchFamily="34" charset="-120"/>
              </a:rPr>
              <a:t>Leverage Smart Contracts for real-time counting, potentially with </a:t>
            </a:r>
            <a:r>
              <a:rPr lang="en-US" sz="1300" b="1" dirty="0">
                <a:solidFill>
                  <a:srgbClr val="EBECEF"/>
                </a:solidFill>
                <a:latin typeface="Epilogue" pitchFamily="34" charset="0"/>
                <a:ea typeface="Epilogue" pitchFamily="34" charset="-122"/>
                <a:cs typeface="Epilogue" pitchFamily="34" charset="-120"/>
              </a:rPr>
              <a:t>Homomorphic</a:t>
            </a:r>
            <a:r>
              <a:rPr lang="en-US" sz="1300" dirty="0">
                <a:solidFill>
                  <a:srgbClr val="EBECEF"/>
                </a:solidFill>
                <a:latin typeface="Epilogue" pitchFamily="34" charset="0"/>
                <a:ea typeface="Epilogue" pitchFamily="34" charset="-122"/>
                <a:cs typeface="Epilogue" pitchFamily="34" charset="-120"/>
              </a:rPr>
              <a:t> Encryption</a:t>
            </a:r>
            <a:endParaRPr lang="en-US" sz="1300" dirty="0"/>
          </a:p>
        </p:txBody>
      </p:sp>
      <p:pic>
        <p:nvPicPr>
          <p:cNvPr id="18" name="Picture 17">
            <a:extLst>
              <a:ext uri="{FF2B5EF4-FFF2-40B4-BE49-F238E27FC236}">
                <a16:creationId xmlns:a16="http://schemas.microsoft.com/office/drawing/2014/main" id="{A84B99EC-4B2F-B497-C36F-D6D65CE8D5B0}"/>
              </a:ext>
            </a:extLst>
          </p:cNvPr>
          <p:cNvPicPr>
            <a:picLocks noChangeAspect="1"/>
          </p:cNvPicPr>
          <p:nvPr/>
        </p:nvPicPr>
        <p:blipFill>
          <a:blip r:embed="rId7"/>
          <a:stretch>
            <a:fillRect/>
          </a:stretch>
        </p:blipFill>
        <p:spPr>
          <a:xfrm>
            <a:off x="9420353" y="2274478"/>
            <a:ext cx="4934905" cy="3084316"/>
          </a:xfrm>
          <a:prstGeom prst="rect">
            <a:avLst/>
          </a:prstGeom>
        </p:spPr>
      </p:pic>
      <p:pic>
        <p:nvPicPr>
          <p:cNvPr id="21" name="Picture 20">
            <a:extLst>
              <a:ext uri="{FF2B5EF4-FFF2-40B4-BE49-F238E27FC236}">
                <a16:creationId xmlns:a16="http://schemas.microsoft.com/office/drawing/2014/main" id="{EB07C4EF-457E-8463-CFBA-078AF6F8CF6C}"/>
              </a:ext>
            </a:extLst>
          </p:cNvPr>
          <p:cNvPicPr>
            <a:picLocks noChangeAspect="1"/>
          </p:cNvPicPr>
          <p:nvPr/>
        </p:nvPicPr>
        <p:blipFill>
          <a:blip r:embed="rId8"/>
          <a:stretch>
            <a:fillRect/>
          </a:stretch>
        </p:blipFill>
        <p:spPr>
          <a:xfrm>
            <a:off x="12870790" y="7565635"/>
            <a:ext cx="1759610" cy="628650"/>
          </a:xfrm>
          <a:prstGeom prst="rect">
            <a:avLst/>
          </a:prstGeom>
        </p:spPr>
      </p:pic>
      <p:pic>
        <p:nvPicPr>
          <p:cNvPr id="34" name="Image 5" descr="preencoded.png">
            <a:extLst>
              <a:ext uri="{FF2B5EF4-FFF2-40B4-BE49-F238E27FC236}">
                <a16:creationId xmlns:a16="http://schemas.microsoft.com/office/drawing/2014/main" id="{C61D6EFE-A0FD-C36A-0474-BFC6E02D6175}"/>
              </a:ext>
            </a:extLst>
          </p:cNvPr>
          <p:cNvPicPr>
            <a:picLocks noChangeAspect="1"/>
          </p:cNvPicPr>
          <p:nvPr/>
        </p:nvPicPr>
        <p:blipFill>
          <a:blip r:embed="rId9"/>
          <a:stretch>
            <a:fillRect/>
          </a:stretch>
        </p:blipFill>
        <p:spPr>
          <a:xfrm>
            <a:off x="428993" y="5461184"/>
            <a:ext cx="850583" cy="967069"/>
          </a:xfrm>
          <a:prstGeom prst="rect">
            <a:avLst/>
          </a:prstGeom>
        </p:spPr>
      </p:pic>
      <p:sp>
        <p:nvSpPr>
          <p:cNvPr id="35" name="Text 10">
            <a:extLst>
              <a:ext uri="{FF2B5EF4-FFF2-40B4-BE49-F238E27FC236}">
                <a16:creationId xmlns:a16="http://schemas.microsoft.com/office/drawing/2014/main" id="{636B8933-0622-AD6B-78BD-83599F2995A0}"/>
              </a:ext>
            </a:extLst>
          </p:cNvPr>
          <p:cNvSpPr/>
          <p:nvPr/>
        </p:nvSpPr>
        <p:spPr>
          <a:xfrm>
            <a:off x="1534725" y="5683196"/>
            <a:ext cx="1842968" cy="230386"/>
          </a:xfrm>
          <a:prstGeom prst="rect">
            <a:avLst/>
          </a:prstGeom>
          <a:noFill/>
          <a:ln/>
        </p:spPr>
        <p:txBody>
          <a:bodyPr wrap="none" lIns="0" tIns="0" rIns="0" bIns="0" rtlCol="0" anchor="t"/>
          <a:lstStyle/>
          <a:p>
            <a:pPr marL="0" indent="0" algn="l">
              <a:lnSpc>
                <a:spcPts val="1800"/>
              </a:lnSpc>
              <a:buNone/>
            </a:pPr>
            <a:r>
              <a:rPr lang="en-US" sz="1400" dirty="0">
                <a:solidFill>
                  <a:srgbClr val="EBECEF"/>
                </a:solidFill>
                <a:latin typeface="Fraunces Medium" pitchFamily="34" charset="0"/>
                <a:ea typeface="Fraunces Medium" pitchFamily="34" charset="-122"/>
                <a:cs typeface="Fraunces Medium" pitchFamily="34" charset="-120"/>
              </a:rPr>
              <a:t>Full Transparency &amp; Auditability</a:t>
            </a:r>
            <a:endParaRPr lang="en-US" sz="1400" dirty="0"/>
          </a:p>
        </p:txBody>
      </p:sp>
      <p:sp>
        <p:nvSpPr>
          <p:cNvPr id="36" name="Text 11">
            <a:extLst>
              <a:ext uri="{FF2B5EF4-FFF2-40B4-BE49-F238E27FC236}">
                <a16:creationId xmlns:a16="http://schemas.microsoft.com/office/drawing/2014/main" id="{EC08F7B6-06E2-1379-B213-268CB0B39475}"/>
              </a:ext>
            </a:extLst>
          </p:cNvPr>
          <p:cNvSpPr/>
          <p:nvPr/>
        </p:nvSpPr>
        <p:spPr>
          <a:xfrm>
            <a:off x="1534725" y="6001926"/>
            <a:ext cx="6598206" cy="235744"/>
          </a:xfrm>
          <a:prstGeom prst="rect">
            <a:avLst/>
          </a:prstGeom>
          <a:noFill/>
          <a:ln/>
        </p:spPr>
        <p:txBody>
          <a:bodyPr wrap="none" lIns="0" tIns="0" rIns="0" bIns="0" rtlCol="0" anchor="t"/>
          <a:lstStyle/>
          <a:p>
            <a:pPr marL="0" indent="0" algn="l">
              <a:lnSpc>
                <a:spcPts val="1850"/>
              </a:lnSpc>
              <a:buNone/>
            </a:pPr>
            <a:r>
              <a:rPr lang="en-US" sz="1400" dirty="0">
                <a:solidFill>
                  <a:srgbClr val="EBECEF"/>
                </a:solidFill>
                <a:latin typeface="Epilogue" pitchFamily="34" charset="0"/>
                <a:ea typeface="Epilogue" pitchFamily="34" charset="-122"/>
                <a:cs typeface="Epilogue" pitchFamily="34" charset="-120"/>
              </a:rPr>
              <a:t>Allow public verification and auditing of votes/counts via the accessible blockchain ledger.</a:t>
            </a:r>
            <a:endParaRPr lang="en-US" sz="1400" dirty="0"/>
          </a:p>
        </p:txBody>
      </p:sp>
      <p:pic>
        <p:nvPicPr>
          <p:cNvPr id="37" name="Image 6" descr="preencoded.png">
            <a:extLst>
              <a:ext uri="{FF2B5EF4-FFF2-40B4-BE49-F238E27FC236}">
                <a16:creationId xmlns:a16="http://schemas.microsoft.com/office/drawing/2014/main" id="{0824DB33-559A-88AD-6D3D-9081CFECF70A}"/>
              </a:ext>
            </a:extLst>
          </p:cNvPr>
          <p:cNvPicPr>
            <a:picLocks noChangeAspect="1"/>
          </p:cNvPicPr>
          <p:nvPr/>
        </p:nvPicPr>
        <p:blipFill>
          <a:blip r:embed="rId10"/>
          <a:stretch>
            <a:fillRect/>
          </a:stretch>
        </p:blipFill>
        <p:spPr>
          <a:xfrm>
            <a:off x="428993" y="6458300"/>
            <a:ext cx="850582" cy="967069"/>
          </a:xfrm>
          <a:prstGeom prst="rect">
            <a:avLst/>
          </a:prstGeom>
        </p:spPr>
      </p:pic>
      <p:sp>
        <p:nvSpPr>
          <p:cNvPr id="38" name="Text 12">
            <a:extLst>
              <a:ext uri="{FF2B5EF4-FFF2-40B4-BE49-F238E27FC236}">
                <a16:creationId xmlns:a16="http://schemas.microsoft.com/office/drawing/2014/main" id="{A23914AF-3683-4B72-6416-AF4EA5BD8C8B}"/>
              </a:ext>
            </a:extLst>
          </p:cNvPr>
          <p:cNvSpPr/>
          <p:nvPr/>
        </p:nvSpPr>
        <p:spPr>
          <a:xfrm>
            <a:off x="1534725" y="6624296"/>
            <a:ext cx="1842968" cy="230386"/>
          </a:xfrm>
          <a:prstGeom prst="rect">
            <a:avLst/>
          </a:prstGeom>
          <a:noFill/>
          <a:ln/>
        </p:spPr>
        <p:txBody>
          <a:bodyPr wrap="none" lIns="0" tIns="0" rIns="0" bIns="0" rtlCol="0" anchor="t"/>
          <a:lstStyle/>
          <a:p>
            <a:pPr marL="0" indent="0" algn="l">
              <a:lnSpc>
                <a:spcPts val="1800"/>
              </a:lnSpc>
              <a:buNone/>
            </a:pPr>
            <a:r>
              <a:rPr lang="en-US" sz="1400" dirty="0">
                <a:solidFill>
                  <a:srgbClr val="EBECEF"/>
                </a:solidFill>
                <a:latin typeface="Fraunces Medium" pitchFamily="34" charset="0"/>
                <a:ea typeface="Fraunces Medium" pitchFamily="34" charset="-122"/>
                <a:cs typeface="Fraunces Medium" pitchFamily="34" charset="-120"/>
              </a:rPr>
              <a:t>Verified Results &amp; Dispute Resolution</a:t>
            </a:r>
            <a:endParaRPr lang="en-US" sz="1400" dirty="0"/>
          </a:p>
        </p:txBody>
      </p:sp>
      <p:sp>
        <p:nvSpPr>
          <p:cNvPr id="39" name="Text 13">
            <a:extLst>
              <a:ext uri="{FF2B5EF4-FFF2-40B4-BE49-F238E27FC236}">
                <a16:creationId xmlns:a16="http://schemas.microsoft.com/office/drawing/2014/main" id="{192917AA-6D08-0985-D9A0-BF81A851FBDC}"/>
              </a:ext>
            </a:extLst>
          </p:cNvPr>
          <p:cNvSpPr/>
          <p:nvPr/>
        </p:nvSpPr>
        <p:spPr>
          <a:xfrm>
            <a:off x="1534725" y="6943026"/>
            <a:ext cx="7811288" cy="272177"/>
          </a:xfrm>
          <a:prstGeom prst="rect">
            <a:avLst/>
          </a:prstGeom>
          <a:noFill/>
          <a:ln/>
        </p:spPr>
        <p:txBody>
          <a:bodyPr wrap="none" lIns="0" tIns="0" rIns="0" bIns="0" rtlCol="0" anchor="t"/>
          <a:lstStyle/>
          <a:p>
            <a:pPr marL="0" indent="0" algn="l">
              <a:lnSpc>
                <a:spcPts val="1850"/>
              </a:lnSpc>
              <a:buNone/>
            </a:pPr>
            <a:r>
              <a:rPr lang="en-US" sz="1400" dirty="0">
                <a:solidFill>
                  <a:srgbClr val="EBECEF"/>
                </a:solidFill>
                <a:latin typeface="Epilogue" pitchFamily="34" charset="0"/>
                <a:ea typeface="Epilogue" pitchFamily="34" charset="-122"/>
                <a:cs typeface="Epilogue" pitchFamily="34" charset="-120"/>
              </a:rPr>
              <a:t>Derive final results directly from the secure ledger and use Smart Contracts for transparent disputes.</a:t>
            </a:r>
            <a:endParaRPr lang="en-US" sz="1400" dirty="0"/>
          </a:p>
        </p:txBody>
      </p:sp>
      <p:sp>
        <p:nvSpPr>
          <p:cNvPr id="3" name="TextBox 2">
            <a:extLst>
              <a:ext uri="{FF2B5EF4-FFF2-40B4-BE49-F238E27FC236}">
                <a16:creationId xmlns:a16="http://schemas.microsoft.com/office/drawing/2014/main" id="{1A2EBB2E-3670-2E61-5306-6DB759963DBD}"/>
              </a:ext>
            </a:extLst>
          </p:cNvPr>
          <p:cNvSpPr txBox="1"/>
          <p:nvPr/>
        </p:nvSpPr>
        <p:spPr>
          <a:xfrm>
            <a:off x="9890005" y="5390362"/>
            <a:ext cx="3918522" cy="261610"/>
          </a:xfrm>
          <a:prstGeom prst="rect">
            <a:avLst/>
          </a:prstGeom>
          <a:noFill/>
        </p:spPr>
        <p:txBody>
          <a:bodyPr wrap="square">
            <a:spAutoFit/>
          </a:bodyPr>
          <a:lstStyle/>
          <a:p>
            <a:r>
              <a:rPr lang="en-US" sz="1100" dirty="0">
                <a:solidFill>
                  <a:schemeClr val="bg1"/>
                </a:solidFill>
              </a:rPr>
              <a:t>Figure 4:Flowchart of a blockchain-based voting system process.</a:t>
            </a:r>
          </a:p>
        </p:txBody>
      </p:sp>
      <p:pic>
        <p:nvPicPr>
          <p:cNvPr id="3076" name="Picture 4" descr="Proof of Stake vs Proof of Work — What's PoS How it Works">
            <a:extLst>
              <a:ext uri="{FF2B5EF4-FFF2-40B4-BE49-F238E27FC236}">
                <a16:creationId xmlns:a16="http://schemas.microsoft.com/office/drawing/2014/main" id="{0B6B9D19-4C39-91FA-0BAF-50C3375F923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60459" y="5759675"/>
            <a:ext cx="2499130" cy="15316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3222878" y="632538"/>
            <a:ext cx="8651901" cy="794426"/>
          </a:xfrm>
          <a:prstGeom prst="rect">
            <a:avLst/>
          </a:prstGeom>
          <a:noFill/>
          <a:ln/>
        </p:spPr>
        <p:txBody>
          <a:bodyPr wrap="square" lIns="0" tIns="0" rIns="0" bIns="0" rtlCol="0" anchor="t"/>
          <a:lstStyle/>
          <a:p>
            <a:pPr marL="0" indent="0" algn="l">
              <a:lnSpc>
                <a:spcPts val="5000"/>
              </a:lnSpc>
              <a:buNone/>
            </a:pPr>
            <a:r>
              <a:rPr lang="en-US" sz="4000" dirty="0">
                <a:solidFill>
                  <a:srgbClr val="FFFFFF"/>
                </a:solidFill>
                <a:latin typeface="Fraunces Medium" pitchFamily="34" charset="0"/>
                <a:ea typeface="Fraunces Medium" pitchFamily="34" charset="-122"/>
                <a:cs typeface="Fraunces Medium" pitchFamily="34" charset="-120"/>
              </a:rPr>
              <a:t>Security Benefits of Blockchain Voting</a:t>
            </a:r>
            <a:endParaRPr lang="en-US" sz="4000" dirty="0"/>
          </a:p>
        </p:txBody>
      </p:sp>
      <p:pic>
        <p:nvPicPr>
          <p:cNvPr id="5" name="Image 1" descr="preencoded.png"/>
          <p:cNvPicPr>
            <a:picLocks noChangeAspect="1"/>
          </p:cNvPicPr>
          <p:nvPr/>
        </p:nvPicPr>
        <p:blipFill>
          <a:blip r:embed="rId3"/>
          <a:stretch>
            <a:fillRect/>
          </a:stretch>
        </p:blipFill>
        <p:spPr>
          <a:xfrm>
            <a:off x="7038527" y="2269352"/>
            <a:ext cx="510302" cy="510302"/>
          </a:xfrm>
          <a:prstGeom prst="rect">
            <a:avLst/>
          </a:prstGeom>
        </p:spPr>
      </p:pic>
      <p:sp>
        <p:nvSpPr>
          <p:cNvPr id="6" name="Text 2"/>
          <p:cNvSpPr/>
          <p:nvPr/>
        </p:nvSpPr>
        <p:spPr>
          <a:xfrm>
            <a:off x="6280190" y="2971205"/>
            <a:ext cx="2314694" cy="637699"/>
          </a:xfrm>
          <a:prstGeom prst="rect">
            <a:avLst/>
          </a:prstGeom>
          <a:noFill/>
          <a:ln/>
        </p:spPr>
        <p:txBody>
          <a:bodyPr wrap="square" lIns="0" tIns="0" rIns="0" bIns="0" rtlCol="0" anchor="t"/>
          <a:lstStyle/>
          <a:p>
            <a:pPr marL="0" indent="0" algn="l">
              <a:lnSpc>
                <a:spcPts val="2500"/>
              </a:lnSpc>
              <a:buNone/>
            </a:pPr>
            <a:r>
              <a:rPr lang="en-US" sz="2000" dirty="0">
                <a:solidFill>
                  <a:srgbClr val="EBECEF"/>
                </a:solidFill>
                <a:latin typeface="Fraunces Medium" pitchFamily="34" charset="0"/>
                <a:ea typeface="Fraunces Medium" pitchFamily="34" charset="-122"/>
                <a:cs typeface="Fraunces Medium" pitchFamily="34" charset="-120"/>
              </a:rPr>
              <a:t>Tamper Resistance</a:t>
            </a:r>
            <a:endParaRPr lang="en-US" sz="2000" dirty="0"/>
          </a:p>
        </p:txBody>
      </p:sp>
      <p:sp>
        <p:nvSpPr>
          <p:cNvPr id="7" name="Text 3"/>
          <p:cNvSpPr/>
          <p:nvPr/>
        </p:nvSpPr>
        <p:spPr>
          <a:xfrm>
            <a:off x="6280190" y="3731300"/>
            <a:ext cx="2314694" cy="1633538"/>
          </a:xfrm>
          <a:prstGeom prst="rect">
            <a:avLst/>
          </a:prstGeom>
          <a:noFill/>
          <a:ln/>
        </p:spPr>
        <p:txBody>
          <a:bodyPr wrap="square" lIns="0" tIns="0" rIns="0" bIns="0" rtlCol="0" anchor="t"/>
          <a:lstStyle/>
          <a:p>
            <a:pPr marL="0" indent="0" algn="l">
              <a:lnSpc>
                <a:spcPts val="2550"/>
              </a:lnSpc>
              <a:buNone/>
            </a:pPr>
            <a:r>
              <a:rPr lang="en-US" sz="1600" dirty="0">
                <a:solidFill>
                  <a:srgbClr val="EBECEF"/>
                </a:solidFill>
                <a:latin typeface="Epilogue" pitchFamily="34" charset="0"/>
                <a:ea typeface="Epilogue" pitchFamily="34" charset="-122"/>
                <a:cs typeface="Epilogue" pitchFamily="34" charset="-120"/>
              </a:rPr>
              <a:t>Blockchain's immutability prevents unauthorized access to vote data.</a:t>
            </a:r>
            <a:endParaRPr lang="en-US" sz="1600" dirty="0"/>
          </a:p>
        </p:txBody>
      </p:sp>
      <p:pic>
        <p:nvPicPr>
          <p:cNvPr id="8" name="Image 2" descr="preencoded.png"/>
          <p:cNvPicPr>
            <a:picLocks noChangeAspect="1"/>
          </p:cNvPicPr>
          <p:nvPr/>
        </p:nvPicPr>
        <p:blipFill>
          <a:blip r:embed="rId4"/>
          <a:stretch>
            <a:fillRect/>
          </a:stretch>
        </p:blipFill>
        <p:spPr>
          <a:xfrm>
            <a:off x="9412361" y="2274482"/>
            <a:ext cx="510302" cy="510302"/>
          </a:xfrm>
          <a:prstGeom prst="rect">
            <a:avLst/>
          </a:prstGeom>
        </p:spPr>
      </p:pic>
      <p:sp>
        <p:nvSpPr>
          <p:cNvPr id="9" name="Text 4"/>
          <p:cNvSpPr/>
          <p:nvPr/>
        </p:nvSpPr>
        <p:spPr>
          <a:xfrm>
            <a:off x="8900993" y="2971205"/>
            <a:ext cx="2314694" cy="318849"/>
          </a:xfrm>
          <a:prstGeom prst="rect">
            <a:avLst/>
          </a:prstGeom>
          <a:noFill/>
          <a:ln/>
        </p:spPr>
        <p:txBody>
          <a:bodyPr wrap="none" lIns="0" tIns="0" rIns="0" bIns="0" rtlCol="0" anchor="t"/>
          <a:lstStyle/>
          <a:p>
            <a:pPr marL="0" indent="0" algn="l">
              <a:lnSpc>
                <a:spcPts val="2500"/>
              </a:lnSpc>
              <a:buNone/>
            </a:pPr>
            <a:r>
              <a:rPr lang="en-US" sz="2000" dirty="0">
                <a:solidFill>
                  <a:srgbClr val="EBECEF"/>
                </a:solidFill>
                <a:latin typeface="Fraunces Medium" pitchFamily="34" charset="0"/>
                <a:ea typeface="Fraunces Medium" pitchFamily="34" charset="-122"/>
                <a:cs typeface="Fraunces Medium" pitchFamily="34" charset="-120"/>
              </a:rPr>
              <a:t>Fraud Mitigation</a:t>
            </a:r>
            <a:endParaRPr lang="en-US" sz="2000" dirty="0"/>
          </a:p>
        </p:txBody>
      </p:sp>
      <p:sp>
        <p:nvSpPr>
          <p:cNvPr id="10" name="Text 5"/>
          <p:cNvSpPr/>
          <p:nvPr/>
        </p:nvSpPr>
        <p:spPr>
          <a:xfrm>
            <a:off x="8900993" y="3731300"/>
            <a:ext cx="2314694" cy="1306830"/>
          </a:xfrm>
          <a:prstGeom prst="rect">
            <a:avLst/>
          </a:prstGeom>
          <a:noFill/>
          <a:ln/>
        </p:spPr>
        <p:txBody>
          <a:bodyPr wrap="square" lIns="0" tIns="0" rIns="0" bIns="0" rtlCol="0" anchor="t"/>
          <a:lstStyle/>
          <a:p>
            <a:pPr marL="0" indent="0" algn="l">
              <a:lnSpc>
                <a:spcPts val="2550"/>
              </a:lnSpc>
              <a:buNone/>
            </a:pPr>
            <a:r>
              <a:rPr lang="en-US" sz="1600" dirty="0">
                <a:solidFill>
                  <a:srgbClr val="EBECEF"/>
                </a:solidFill>
                <a:latin typeface="Epilogue" pitchFamily="34" charset="0"/>
                <a:ea typeface="Epilogue" pitchFamily="34" charset="-122"/>
                <a:cs typeface="Epilogue" pitchFamily="34" charset="-120"/>
              </a:rPr>
              <a:t>Consensus mechanisms ensure only valid votes are recorded.</a:t>
            </a:r>
            <a:endParaRPr lang="en-US" sz="1600" dirty="0"/>
          </a:p>
        </p:txBody>
      </p:sp>
      <p:pic>
        <p:nvPicPr>
          <p:cNvPr id="11" name="Image 3" descr="preencoded.png"/>
          <p:cNvPicPr>
            <a:picLocks noChangeAspect="1"/>
          </p:cNvPicPr>
          <p:nvPr/>
        </p:nvPicPr>
        <p:blipFill>
          <a:blip r:embed="rId5"/>
          <a:stretch>
            <a:fillRect/>
          </a:stretch>
        </p:blipFill>
        <p:spPr>
          <a:xfrm>
            <a:off x="12423993" y="2282448"/>
            <a:ext cx="510302" cy="510302"/>
          </a:xfrm>
          <a:prstGeom prst="rect">
            <a:avLst/>
          </a:prstGeom>
        </p:spPr>
      </p:pic>
      <p:sp>
        <p:nvSpPr>
          <p:cNvPr id="12" name="Text 6"/>
          <p:cNvSpPr/>
          <p:nvPr/>
        </p:nvSpPr>
        <p:spPr>
          <a:xfrm>
            <a:off x="11521797" y="2971205"/>
            <a:ext cx="2765022" cy="637699"/>
          </a:xfrm>
          <a:prstGeom prst="rect">
            <a:avLst/>
          </a:prstGeom>
          <a:noFill/>
          <a:ln/>
        </p:spPr>
        <p:txBody>
          <a:bodyPr wrap="square" lIns="0" tIns="0" rIns="0" bIns="0" rtlCol="0" anchor="t"/>
          <a:lstStyle/>
          <a:p>
            <a:pPr marL="0" indent="0" algn="l">
              <a:lnSpc>
                <a:spcPts val="2500"/>
              </a:lnSpc>
              <a:buNone/>
            </a:pPr>
            <a:r>
              <a:rPr lang="en-US" sz="2000" dirty="0">
                <a:solidFill>
                  <a:srgbClr val="EBECEF"/>
                </a:solidFill>
                <a:latin typeface="Fraunces Medium" pitchFamily="34" charset="0"/>
                <a:ea typeface="Fraunces Medium" pitchFamily="34" charset="-122"/>
                <a:cs typeface="Fraunces Medium" pitchFamily="34" charset="-120"/>
              </a:rPr>
              <a:t>Enhanced Auditability</a:t>
            </a:r>
            <a:endParaRPr lang="en-US" sz="2000" dirty="0"/>
          </a:p>
        </p:txBody>
      </p:sp>
      <p:sp>
        <p:nvSpPr>
          <p:cNvPr id="13" name="Text 7"/>
          <p:cNvSpPr/>
          <p:nvPr/>
        </p:nvSpPr>
        <p:spPr>
          <a:xfrm>
            <a:off x="11521797" y="3681927"/>
            <a:ext cx="2579214" cy="1633538"/>
          </a:xfrm>
          <a:prstGeom prst="rect">
            <a:avLst/>
          </a:prstGeom>
          <a:noFill/>
          <a:ln/>
        </p:spPr>
        <p:txBody>
          <a:bodyPr wrap="square" lIns="0" tIns="0" rIns="0" bIns="0" rtlCol="0" anchor="t"/>
          <a:lstStyle/>
          <a:p>
            <a:pPr marL="0" indent="0" algn="l">
              <a:lnSpc>
                <a:spcPts val="2550"/>
              </a:lnSpc>
              <a:buNone/>
            </a:pPr>
            <a:r>
              <a:rPr lang="en-US" sz="1600" dirty="0">
                <a:solidFill>
                  <a:srgbClr val="EBECEF"/>
                </a:solidFill>
                <a:latin typeface="Epilogue" pitchFamily="34" charset="0"/>
                <a:ea typeface="Epilogue" pitchFamily="34" charset="-122"/>
                <a:cs typeface="Epilogue" pitchFamily="34" charset="-120"/>
              </a:rPr>
              <a:t>A publicly auditable record allows for independent verification of election results.</a:t>
            </a:r>
            <a:endParaRPr lang="en-US" sz="1600" dirty="0"/>
          </a:p>
        </p:txBody>
      </p:sp>
      <p:pic>
        <p:nvPicPr>
          <p:cNvPr id="16" name="Picture 15">
            <a:extLst>
              <a:ext uri="{FF2B5EF4-FFF2-40B4-BE49-F238E27FC236}">
                <a16:creationId xmlns:a16="http://schemas.microsoft.com/office/drawing/2014/main" id="{1AB7370E-3065-BA1E-9603-F4B48C67291F}"/>
              </a:ext>
            </a:extLst>
          </p:cNvPr>
          <p:cNvPicPr>
            <a:picLocks noChangeAspect="1"/>
          </p:cNvPicPr>
          <p:nvPr/>
        </p:nvPicPr>
        <p:blipFill>
          <a:blip r:embed="rId6"/>
          <a:stretch>
            <a:fillRect/>
          </a:stretch>
        </p:blipFill>
        <p:spPr>
          <a:xfrm>
            <a:off x="12819419" y="7669174"/>
            <a:ext cx="1728788" cy="447675"/>
          </a:xfrm>
          <a:prstGeom prst="rect">
            <a:avLst/>
          </a:prstGeom>
        </p:spPr>
      </p:pic>
      <p:pic>
        <p:nvPicPr>
          <p:cNvPr id="22" name="Picture 21">
            <a:extLst>
              <a:ext uri="{FF2B5EF4-FFF2-40B4-BE49-F238E27FC236}">
                <a16:creationId xmlns:a16="http://schemas.microsoft.com/office/drawing/2014/main" id="{20524421-8A8D-B827-A224-A2BB89A598AD}"/>
              </a:ext>
            </a:extLst>
          </p:cNvPr>
          <p:cNvPicPr>
            <a:picLocks noChangeAspect="1"/>
          </p:cNvPicPr>
          <p:nvPr/>
        </p:nvPicPr>
        <p:blipFill>
          <a:blip r:embed="rId7"/>
          <a:stretch>
            <a:fillRect/>
          </a:stretch>
        </p:blipFill>
        <p:spPr>
          <a:xfrm>
            <a:off x="343581" y="2344382"/>
            <a:ext cx="5290268" cy="37999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83547" y="644010"/>
            <a:ext cx="10529885" cy="723261"/>
          </a:xfrm>
          <a:prstGeom prst="rect">
            <a:avLst/>
          </a:prstGeom>
          <a:noFill/>
          <a:ln/>
        </p:spPr>
        <p:txBody>
          <a:bodyPr wrap="square" lIns="0" tIns="0" rIns="0" bIns="0" rtlCol="0" anchor="t"/>
          <a:lstStyle/>
          <a:p>
            <a:pPr marL="0" indent="0" algn="l">
              <a:lnSpc>
                <a:spcPts val="4700"/>
              </a:lnSpc>
              <a:buNone/>
            </a:pPr>
            <a:r>
              <a:rPr lang="en-US" sz="3750" dirty="0">
                <a:solidFill>
                  <a:srgbClr val="FFFFFF"/>
                </a:solidFill>
                <a:latin typeface="Fraunces Medium" pitchFamily="34" charset="0"/>
                <a:ea typeface="Fraunces Medium" pitchFamily="34" charset="-122"/>
                <a:cs typeface="Fraunces Medium" pitchFamily="34" charset="-120"/>
              </a:rPr>
              <a:t>Real-World Blockchain based Voting  Examples </a:t>
            </a:r>
            <a:endParaRPr lang="en-US" sz="3750" dirty="0"/>
          </a:p>
        </p:txBody>
      </p:sp>
      <p:sp>
        <p:nvSpPr>
          <p:cNvPr id="13" name="Text 10"/>
          <p:cNvSpPr/>
          <p:nvPr/>
        </p:nvSpPr>
        <p:spPr>
          <a:xfrm>
            <a:off x="649481" y="2412614"/>
            <a:ext cx="7688404" cy="4606582"/>
          </a:xfrm>
          <a:prstGeom prst="rect">
            <a:avLst/>
          </a:prstGeom>
          <a:noFill/>
          <a:ln/>
        </p:spPr>
        <p:txBody>
          <a:bodyPr wrap="square" lIns="0" tIns="0" rIns="0" bIns="0" rtlCol="0" anchor="t"/>
          <a:lstStyle/>
          <a:p>
            <a:pPr marL="285750" indent="-285750" algn="just">
              <a:lnSpc>
                <a:spcPts val="2400"/>
              </a:lnSpc>
              <a:buFont typeface="Arial" panose="020B0604020202020204" pitchFamily="34" charset="0"/>
              <a:buChar char="•"/>
            </a:pPr>
            <a:r>
              <a:rPr lang="en-US" sz="1600" b="1" dirty="0">
                <a:solidFill>
                  <a:srgbClr val="EBECEF"/>
                </a:solidFill>
                <a:latin typeface="Epilogue" pitchFamily="34" charset="0"/>
                <a:ea typeface="Epilogue" pitchFamily="34" charset="-122"/>
                <a:cs typeface="Epilogue" pitchFamily="34" charset="-120"/>
              </a:rPr>
              <a:t>West Virginia, USA (2018) </a:t>
            </a:r>
            <a:r>
              <a:rPr lang="en-US" sz="1600" dirty="0">
                <a:solidFill>
                  <a:srgbClr val="EBECEF"/>
                </a:solidFill>
                <a:latin typeface="Epilogue" pitchFamily="34" charset="0"/>
                <a:ea typeface="Epilogue" pitchFamily="34" charset="-122"/>
                <a:cs typeface="Epilogue" pitchFamily="34" charset="-120"/>
              </a:rPr>
              <a:t>– Used </a:t>
            </a:r>
            <a:r>
              <a:rPr lang="en-US" sz="1600" dirty="0" err="1">
                <a:solidFill>
                  <a:srgbClr val="EBECEF"/>
                </a:solidFill>
                <a:latin typeface="Epilogue" pitchFamily="34" charset="0"/>
                <a:ea typeface="Epilogue" pitchFamily="34" charset="-122"/>
                <a:cs typeface="Epilogue" pitchFamily="34" charset="-120"/>
              </a:rPr>
              <a:t>Voatz</a:t>
            </a:r>
            <a:r>
              <a:rPr lang="en-US" sz="1600" dirty="0">
                <a:solidFill>
                  <a:srgbClr val="EBECEF"/>
                </a:solidFill>
                <a:latin typeface="Epilogue" pitchFamily="34" charset="0"/>
                <a:ea typeface="Epilogue" pitchFamily="34" charset="-122"/>
                <a:cs typeface="Epilogue" pitchFamily="34" charset="-120"/>
              </a:rPr>
              <a:t> blockchain for military/overseas voting, praised for convenience but criticized for security risks. [7]</a:t>
            </a:r>
          </a:p>
          <a:p>
            <a:pPr marL="285750" indent="-285750" algn="just">
              <a:lnSpc>
                <a:spcPts val="2400"/>
              </a:lnSpc>
              <a:buFont typeface="Arial" panose="020B0604020202020204" pitchFamily="34" charset="0"/>
              <a:buChar char="•"/>
            </a:pPr>
            <a:endParaRPr lang="en-US" sz="1600" dirty="0">
              <a:solidFill>
                <a:srgbClr val="EBECEF"/>
              </a:solidFill>
              <a:latin typeface="Epilogue" pitchFamily="34" charset="0"/>
              <a:ea typeface="Epilogue" pitchFamily="34" charset="-122"/>
              <a:cs typeface="Epilogue" pitchFamily="34" charset="-120"/>
            </a:endParaRPr>
          </a:p>
          <a:p>
            <a:pPr marL="285750" indent="-285750" algn="just">
              <a:lnSpc>
                <a:spcPts val="2400"/>
              </a:lnSpc>
              <a:buFont typeface="Arial" panose="020B0604020202020204" pitchFamily="34" charset="0"/>
              <a:buChar char="•"/>
            </a:pPr>
            <a:r>
              <a:rPr lang="en-US" sz="1600" b="1" dirty="0">
                <a:solidFill>
                  <a:srgbClr val="EBECEF"/>
                </a:solidFill>
                <a:latin typeface="Epilogue" pitchFamily="34" charset="0"/>
                <a:ea typeface="Epilogue" pitchFamily="34" charset="-122"/>
                <a:cs typeface="Epilogue" pitchFamily="34" charset="-120"/>
              </a:rPr>
              <a:t>Estonia</a:t>
            </a:r>
            <a:r>
              <a:rPr lang="en-US" sz="1600" dirty="0">
                <a:solidFill>
                  <a:srgbClr val="EBECEF"/>
                </a:solidFill>
                <a:latin typeface="Epilogue" pitchFamily="34" charset="0"/>
                <a:ea typeface="Epilogue" pitchFamily="34" charset="-122"/>
                <a:cs typeface="Epilogue" pitchFamily="34" charset="-120"/>
              </a:rPr>
              <a:t> – Blockchain-backed </a:t>
            </a:r>
            <a:r>
              <a:rPr lang="en-US" sz="1600" dirty="0" err="1">
                <a:solidFill>
                  <a:srgbClr val="EBECEF"/>
                </a:solidFill>
                <a:latin typeface="Epilogue" pitchFamily="34" charset="0"/>
                <a:ea typeface="Epilogue" pitchFamily="34" charset="-122"/>
                <a:cs typeface="Epilogue" pitchFamily="34" charset="-120"/>
              </a:rPr>
              <a:t>i</a:t>
            </a:r>
            <a:r>
              <a:rPr lang="en-US" sz="1600" dirty="0">
                <a:solidFill>
                  <a:srgbClr val="EBECEF"/>
                </a:solidFill>
                <a:latin typeface="Epilogue" pitchFamily="34" charset="0"/>
                <a:ea typeface="Epilogue" pitchFamily="34" charset="-122"/>
                <a:cs typeface="Epilogue" pitchFamily="34" charset="-120"/>
              </a:rPr>
              <a:t>-Voting since 2005, with 50%+ online votes but debated cybersecurity resilience. [8] </a:t>
            </a:r>
          </a:p>
          <a:p>
            <a:pPr marL="285750" indent="-285750" algn="just">
              <a:lnSpc>
                <a:spcPts val="2400"/>
              </a:lnSpc>
              <a:buFont typeface="Arial" panose="020B0604020202020204" pitchFamily="34" charset="0"/>
              <a:buChar char="•"/>
            </a:pPr>
            <a:endParaRPr lang="en-US" sz="1600" dirty="0">
              <a:solidFill>
                <a:srgbClr val="EBECEF"/>
              </a:solidFill>
              <a:latin typeface="Epilogue" pitchFamily="34" charset="0"/>
              <a:ea typeface="Epilogue" pitchFamily="34" charset="-122"/>
              <a:cs typeface="Epilogue" pitchFamily="34" charset="-120"/>
            </a:endParaRPr>
          </a:p>
          <a:p>
            <a:pPr marL="285750" indent="-285750" algn="just">
              <a:lnSpc>
                <a:spcPts val="2400"/>
              </a:lnSpc>
              <a:buFont typeface="Arial" panose="020B0604020202020204" pitchFamily="34" charset="0"/>
              <a:buChar char="•"/>
            </a:pPr>
            <a:r>
              <a:rPr lang="en-US" sz="1600" b="1" dirty="0">
                <a:solidFill>
                  <a:srgbClr val="EBECEF"/>
                </a:solidFill>
                <a:latin typeface="Epilogue" pitchFamily="34" charset="0"/>
                <a:ea typeface="Epilogue" pitchFamily="34" charset="-122"/>
                <a:cs typeface="Epilogue" pitchFamily="34" charset="-120"/>
              </a:rPr>
              <a:t>Moscow, Russia (2019) </a:t>
            </a:r>
            <a:r>
              <a:rPr lang="en-US" sz="1600" dirty="0">
                <a:solidFill>
                  <a:srgbClr val="EBECEF"/>
                </a:solidFill>
                <a:latin typeface="Epilogue" pitchFamily="34" charset="0"/>
                <a:ea typeface="Epilogue" pitchFamily="34" charset="-122"/>
                <a:cs typeface="Epilogue" pitchFamily="34" charset="-120"/>
              </a:rPr>
              <a:t>– Ethereum-based e-voting pilot for city elections, questioned over transparency and centralization. [9]</a:t>
            </a:r>
            <a:endParaRPr lang="en-US" sz="1600" dirty="0"/>
          </a:p>
        </p:txBody>
      </p:sp>
      <p:pic>
        <p:nvPicPr>
          <p:cNvPr id="15" name="Picture 14">
            <a:extLst>
              <a:ext uri="{FF2B5EF4-FFF2-40B4-BE49-F238E27FC236}">
                <a16:creationId xmlns:a16="http://schemas.microsoft.com/office/drawing/2014/main" id="{9B0535C5-B8D1-2252-ABF5-55F293CE4C45}"/>
              </a:ext>
            </a:extLst>
          </p:cNvPr>
          <p:cNvPicPr>
            <a:picLocks noChangeAspect="1"/>
          </p:cNvPicPr>
          <p:nvPr/>
        </p:nvPicPr>
        <p:blipFill>
          <a:blip r:embed="rId3"/>
          <a:stretch>
            <a:fillRect/>
          </a:stretch>
        </p:blipFill>
        <p:spPr>
          <a:xfrm>
            <a:off x="12683353" y="7682126"/>
            <a:ext cx="1905988" cy="447675"/>
          </a:xfrm>
          <a:prstGeom prst="rect">
            <a:avLst/>
          </a:prstGeom>
        </p:spPr>
      </p:pic>
      <p:sp>
        <p:nvSpPr>
          <p:cNvPr id="5" name="TextBox 4">
            <a:extLst>
              <a:ext uri="{FF2B5EF4-FFF2-40B4-BE49-F238E27FC236}">
                <a16:creationId xmlns:a16="http://schemas.microsoft.com/office/drawing/2014/main" id="{F410AD9C-5777-F528-724D-6D5D253E02A8}"/>
              </a:ext>
            </a:extLst>
          </p:cNvPr>
          <p:cNvSpPr txBox="1"/>
          <p:nvPr/>
        </p:nvSpPr>
        <p:spPr>
          <a:xfrm>
            <a:off x="10012813" y="7390655"/>
            <a:ext cx="3623534" cy="261610"/>
          </a:xfrm>
          <a:prstGeom prst="rect">
            <a:avLst/>
          </a:prstGeom>
          <a:noFill/>
        </p:spPr>
        <p:txBody>
          <a:bodyPr wrap="square">
            <a:spAutoFit/>
          </a:bodyPr>
          <a:lstStyle/>
          <a:p>
            <a:r>
              <a:rPr lang="en-US" sz="1100" dirty="0">
                <a:solidFill>
                  <a:schemeClr val="bg1"/>
                </a:solidFill>
              </a:rPr>
              <a:t>Figure 6: Blockchain based election examples.</a:t>
            </a:r>
          </a:p>
        </p:txBody>
      </p:sp>
      <p:pic>
        <p:nvPicPr>
          <p:cNvPr id="1026" name="Picture 2">
            <a:extLst>
              <a:ext uri="{FF2B5EF4-FFF2-40B4-BE49-F238E27FC236}">
                <a16:creationId xmlns:a16="http://schemas.microsoft.com/office/drawing/2014/main" id="{5E189F9F-DA1E-9E75-4436-789AAED7B1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484"/>
          <a:stretch/>
        </p:blipFill>
        <p:spPr bwMode="auto">
          <a:xfrm>
            <a:off x="9025277" y="1860414"/>
            <a:ext cx="4611070" cy="54114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582</TotalTime>
  <Words>1282</Words>
  <Application>Microsoft Office PowerPoint</Application>
  <PresentationFormat>Custom</PresentationFormat>
  <Paragraphs>129</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Epilogue</vt:lpstr>
      <vt:lpstr>Arial</vt:lpstr>
      <vt:lpstr>Fraunces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Monirul Mahmud</cp:lastModifiedBy>
  <cp:revision>131</cp:revision>
  <dcterms:created xsi:type="dcterms:W3CDTF">2025-04-04T19:49:39Z</dcterms:created>
  <dcterms:modified xsi:type="dcterms:W3CDTF">2025-04-06T19:13:39Z</dcterms:modified>
</cp:coreProperties>
</file>