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3" r:id="rId5"/>
    <p:sldId id="264" r:id="rId6"/>
    <p:sldId id="265" r:id="rId7"/>
    <p:sldId id="259" r:id="rId8"/>
    <p:sldId id="266" r:id="rId9"/>
    <p:sldId id="275" r:id="rId10"/>
    <p:sldId id="276" r:id="rId11"/>
    <p:sldId id="267" r:id="rId12"/>
    <p:sldId id="269" r:id="rId13"/>
    <p:sldId id="277" r:id="rId14"/>
    <p:sldId id="270" r:id="rId15"/>
    <p:sldId id="278" r:id="rId16"/>
    <p:sldId id="271" r:id="rId17"/>
    <p:sldId id="272" r:id="rId18"/>
    <p:sldId id="280" r:id="rId19"/>
    <p:sldId id="281" r:id="rId20"/>
    <p:sldId id="282" r:id="rId21"/>
    <p:sldId id="260" r:id="rId22"/>
    <p:sldId id="26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nazmclk/cleaned-credit-score-datase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242" y="1582995"/>
            <a:ext cx="8615516" cy="184600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Trustworthy Credit Scoring: A Merkle Tree based Blockchain Enhanced Approach</a:t>
            </a:r>
            <a:endParaRPr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71336"/>
            <a:ext cx="6400800" cy="823452"/>
          </a:xfrm>
        </p:spPr>
        <p:txBody>
          <a:bodyPr>
            <a:normAutofit/>
          </a:bodyPr>
          <a:lstStyle/>
          <a:p>
            <a:r>
              <a:rPr lang="en-US" sz="1800" dirty="0"/>
              <a:t>Monirul Islam Mahmud</a:t>
            </a:r>
          </a:p>
          <a:p>
            <a:r>
              <a:rPr lang="en-US" sz="1800" dirty="0"/>
              <a:t>Shivam Patel</a:t>
            </a:r>
            <a:endParaRPr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F31F-D8CE-CDE5-214F-577FFA79F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C34E2-83B7-4F87-8CDF-9716C767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(Bar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EB87-A8CE-52AF-4604-C4AC4105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82" y="1602320"/>
            <a:ext cx="8537047" cy="137472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Shows categorical feature frequencies or aggregated statistics (e.g., class counts, feature means).</a:t>
            </a:r>
          </a:p>
          <a:p>
            <a:pPr algn="just"/>
            <a:r>
              <a:rPr lang="en-US" sz="1800" dirty="0"/>
              <a:t>Useful for understanding class imbalance and dominant values in numerical variables.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BAF8-2BE4-5760-4E2A-4B9DB3338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82" y="3208439"/>
            <a:ext cx="2745793" cy="20472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B0833B-8F9C-987E-6975-BEA8BE30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276" y="3121004"/>
            <a:ext cx="2969452" cy="21775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991452-B766-988E-CE86-4ED4573A2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72" y="3121004"/>
            <a:ext cx="2969452" cy="219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8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96AE-C979-A8CC-FDA7-36570A9F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Correlation Matrix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9AC42E6-63BF-9704-79A1-A2A6D89D9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2395" y="911345"/>
            <a:ext cx="5981605" cy="51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88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B1DDD-1F11-1C19-2DD8-AD92DEA8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333632"/>
            <a:ext cx="7910052" cy="649594"/>
          </a:xfrm>
        </p:spPr>
        <p:txBody>
          <a:bodyPr>
            <a:normAutofit/>
          </a:bodyPr>
          <a:lstStyle/>
          <a:p>
            <a:r>
              <a:rPr lang="en-US" sz="3600" dirty="0"/>
              <a:t>Handle Class Imbalance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4A7560-F6DF-F833-F5EA-6B5768C0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40" y="1577155"/>
            <a:ext cx="4080386" cy="33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19202AF-E62F-366C-1F4E-10602533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7155"/>
            <a:ext cx="4080387" cy="339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9EBD5B-C1C3-976C-0E45-0F3BF57D8F4D}"/>
              </a:ext>
            </a:extLst>
          </p:cNvPr>
          <p:cNvSpPr txBox="1"/>
          <p:nvPr/>
        </p:nvSpPr>
        <p:spPr>
          <a:xfrm>
            <a:off x="1986117" y="4971704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Before SMOTE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DA709E-E6BD-9FF7-209F-E6FD4478969E}"/>
              </a:ext>
            </a:extLst>
          </p:cNvPr>
          <p:cNvSpPr txBox="1"/>
          <p:nvPr/>
        </p:nvSpPr>
        <p:spPr>
          <a:xfrm>
            <a:off x="6114206" y="4971704"/>
            <a:ext cx="141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After SMOTE</a:t>
            </a:r>
          </a:p>
        </p:txBody>
      </p:sp>
      <p:sp>
        <p:nvSpPr>
          <p:cNvPr id="8" name="Google Shape;201;p29">
            <a:extLst>
              <a:ext uri="{FF2B5EF4-FFF2-40B4-BE49-F238E27FC236}">
                <a16:creationId xmlns:a16="http://schemas.microsoft.com/office/drawing/2014/main" id="{97DCCA15-48D7-4CB2-A6F7-6B5E86EFD628}"/>
              </a:ext>
            </a:extLst>
          </p:cNvPr>
          <p:cNvSpPr txBox="1"/>
          <p:nvPr/>
        </p:nvSpPr>
        <p:spPr>
          <a:xfrm>
            <a:off x="380540" y="5565633"/>
            <a:ext cx="8667596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Issue</a:t>
            </a:r>
            <a:r>
              <a:rPr lang="en" sz="1600" dirty="0">
                <a:solidFill>
                  <a:schemeClr val="dk1"/>
                </a:solidFill>
              </a:rPr>
              <a:t>: Class imbalance (fewer Poor, Good instances)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Solution</a:t>
            </a:r>
            <a:r>
              <a:rPr lang="en" sz="1600" dirty="0">
                <a:solidFill>
                  <a:schemeClr val="dk1"/>
                </a:solidFill>
              </a:rPr>
              <a:t>: SMOTE applied to oversample the minority class by generating synthetic samples.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</a:rPr>
              <a:t>Impact</a:t>
            </a:r>
            <a:r>
              <a:rPr lang="en" sz="1600" dirty="0">
                <a:solidFill>
                  <a:schemeClr val="dk1"/>
                </a:solidFill>
              </a:rPr>
              <a:t>: Enhanced model performance for Credit Score detection.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652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50A88-A589-309A-4F1C-E10F9656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7EB51-931A-91DC-F605-6BD531D8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Blockchain with Merkle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5DFD1-AD02-DA38-8A4F-2130FAAC0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4902"/>
            <a:ext cx="8229600" cy="187632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1600" dirty="0"/>
              <a:t>SHA-256 Hashing - Each record is hashed to ensure privacy and fixed-length security.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Builds a Merkle tree from the 10 hashed records for secure data representation.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Groups 10 records into a single batch for efficient processing.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The root of the Merkle tree represents the entire batch, reducing data size.</a:t>
            </a:r>
          </a:p>
          <a:p>
            <a:pPr>
              <a:lnSpc>
                <a:spcPct val="120000"/>
              </a:lnSpc>
            </a:pPr>
            <a:r>
              <a:rPr lang="en-US" sz="1600" dirty="0"/>
              <a:t>Merkle root allows fast, scalable verification of data integrity in the blockchain.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2178074E-FDC4-15EF-7334-3DC15DB16C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2" b="11706"/>
          <a:stretch/>
        </p:blipFill>
        <p:spPr bwMode="auto">
          <a:xfrm>
            <a:off x="248821" y="3293960"/>
            <a:ext cx="8437979" cy="3234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ED1CA-26C2-A5EC-B208-7C99F3D5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49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Blockchain Structure (10 Records)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277A1A-8365-25DF-1E42-5A8A59D9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523" y="1077528"/>
            <a:ext cx="7952829" cy="5097130"/>
          </a:xfrm>
        </p:spPr>
      </p:pic>
    </p:spTree>
    <p:extLst>
      <p:ext uri="{BB962C8B-B14F-4D97-AF65-F5344CB8AC3E}">
        <p14:creationId xmlns:p14="http://schemas.microsoft.com/office/powerpoint/2010/main" val="22202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AFE67-1DAB-973C-D3B6-AC81014C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182BD-8B3D-62C1-2FB3-99477BD2B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49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Merkle Tree Structure (10 Batch Size)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C9523F-4975-8132-E998-B4FB5445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14" y="1083943"/>
            <a:ext cx="7635772" cy="563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956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55CF-D1F8-673F-6860-AD470470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Applying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3B45-D019-E8F1-8850-FFA136EDC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550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We Apply ML Models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Predict a user’s creditworthiness (Good, Standard, Poor)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Extract meaningful patterns from the features (e.g., past payments, bill amounts)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400" dirty="0"/>
              <a:t>Automate and scale the credit scoring process</a:t>
            </a:r>
          </a:p>
          <a:p>
            <a:pPr marL="457200" lvl="1" indent="0">
              <a:buNone/>
            </a:pPr>
            <a:endParaRPr lang="en-IN" sz="2400" dirty="0"/>
          </a:p>
          <a:p>
            <a:pPr marL="457200" lvl="1" indent="0">
              <a:buNone/>
            </a:pPr>
            <a:r>
              <a:rPr lang="en-IN" sz="2400" dirty="0"/>
              <a:t>Models used- Random Forest, Decision Tree, Logistic Regression, </a:t>
            </a:r>
            <a:r>
              <a:rPr lang="en-IN" sz="2400" dirty="0" err="1"/>
              <a:t>XGBoost</a:t>
            </a:r>
            <a:r>
              <a:rPr lang="en-IN" sz="2400" dirty="0"/>
              <a:t> ,SVM , KNN , ANN &amp; Naive Bayes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3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3F79-E6DD-6728-C753-330FD3A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95202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Model Performance Comparison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E379C81-6847-8917-0246-7424B8498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040" y="961195"/>
            <a:ext cx="8372168" cy="57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574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B8E6C-EFAB-9A85-650C-ED4201AF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8973-AF1F-1B61-6FA1-DE8FE7FC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13" y="131121"/>
            <a:ext cx="8067368" cy="49227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ROC Curve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63E2759-892C-835D-F251-74D7CFFD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552" y="727587"/>
            <a:ext cx="7497916" cy="598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2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5E16-D3A8-DF54-4809-58EA4B4FF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46A7-A9FD-0F85-C8E6-DBBACB41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316" y="809546"/>
            <a:ext cx="8067368" cy="76361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86EDCD-EF77-3A0B-1FFE-EB7B3A315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09" y="1990037"/>
            <a:ext cx="8711381" cy="30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5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 Score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056417-F191-A8B0-E161-28380ED7D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59339"/>
            <a:ext cx="80673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credit score is a numerical expression based on credit analysis that represents a person's creditworthiness.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Scores typically range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300 to 850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higher scores indicating lower credit risk.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using payment history, credit utilization, length of credit history, types of credit card used, and recent inquiries.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by financial institutions to evaluate loan applications, set credit limits, and interest rates.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EC50E-0DB0-4452-4280-8F69CD0A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E59B-5733-11DD-3D0E-F33E0BC02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995"/>
            <a:ext cx="8229600" cy="766250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accent2"/>
                </a:solidFill>
              </a:rPr>
              <a:t>Explainable AI (</a:t>
            </a:r>
            <a:r>
              <a:rPr lang="en-US" sz="3200" dirty="0">
                <a:solidFill>
                  <a:schemeClr val="accent2"/>
                </a:solidFill>
              </a:rPr>
              <a:t>SHAP</a:t>
            </a:r>
            <a:r>
              <a:rPr sz="3200" dirty="0">
                <a:solidFill>
                  <a:schemeClr val="accent2"/>
                </a:solidFill>
              </a:rPr>
              <a:t>)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ACF4DE0-D28D-0988-1F7D-A7F3068B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51" y="1033717"/>
            <a:ext cx="4676364" cy="556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E61688-1C81-98B3-FCD8-7660FDE67412}"/>
              </a:ext>
            </a:extLst>
          </p:cNvPr>
          <p:cNvSpPr txBox="1"/>
          <p:nvPr/>
        </p:nvSpPr>
        <p:spPr>
          <a:xfrm>
            <a:off x="4222955" y="3002062"/>
            <a:ext cx="44638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1. Payment of Minimum Amount: </a:t>
            </a:r>
            <a:r>
              <a:rPr lang="en-US" sz="1400" dirty="0"/>
              <a:t>Most impactful feature—customers making only minimum payments strongly influence credit score predictions.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2. Payment Behavior: </a:t>
            </a:r>
            <a:r>
              <a:rPr lang="en-US" sz="1400" dirty="0"/>
              <a:t>Overall payment patterns (on-time vs. late) are the second biggest driver of model output.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3. Annual Income: </a:t>
            </a:r>
            <a:r>
              <a:rPr lang="en-US" sz="1400" dirty="0"/>
              <a:t>Higher or lower income levels rank as the third most influential factor globally.</a:t>
            </a:r>
          </a:p>
          <a:p>
            <a:pPr algn="just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0790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5" name="Picture 5">
            <a:extLst>
              <a:ext uri="{FF2B5EF4-FFF2-40B4-BE49-F238E27FC236}">
                <a16:creationId xmlns:a16="http://schemas.microsoft.com/office/drawing/2014/main" id="{2A02F349-5616-2E4F-8462-EE2C650F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16" y="894735"/>
            <a:ext cx="7152968" cy="5707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8"/>
            <a:ext cx="8229600" cy="618767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2"/>
                </a:solidFill>
              </a:rPr>
              <a:t>Explainable AI (</a:t>
            </a:r>
            <a:r>
              <a:rPr lang="en-US" sz="3200" dirty="0">
                <a:solidFill>
                  <a:schemeClr val="tx2"/>
                </a:solidFill>
              </a:rPr>
              <a:t>LIME</a:t>
            </a:r>
            <a:r>
              <a:rPr sz="3200" dirty="0">
                <a:solidFill>
                  <a:schemeClr val="tx2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806" y="1720645"/>
            <a:ext cx="8440994" cy="440551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A blockchain by itself secures data through hashing and chaining blocks, but with a Merkle tree, you ensure that even large datasets can be verified with minimal computation. </a:t>
            </a:r>
          </a:p>
          <a:p>
            <a:pPr algn="just"/>
            <a:r>
              <a:rPr lang="en-US" sz="2000" dirty="0"/>
              <a:t>The Merkle root, which represents the entire batch, can be used to quickly verify all records in the batch without needing to check every record individually.</a:t>
            </a:r>
          </a:p>
          <a:p>
            <a:pPr algn="just"/>
            <a:r>
              <a:rPr lang="en-US" sz="2000" dirty="0"/>
              <a:t>Machine Learning helps to identify credit score more efficiently.</a:t>
            </a:r>
          </a:p>
          <a:p>
            <a:pPr algn="just"/>
            <a:r>
              <a:rPr lang="en-US" sz="2000" dirty="0"/>
              <a:t>SHAP and LIME as Explainable AI makes the Blackbox ML models more trustworthy.</a:t>
            </a:r>
          </a:p>
          <a:p>
            <a:pPr algn="just"/>
            <a:r>
              <a:rPr lang="en-US" sz="2000" dirty="0"/>
              <a:t>In future, explore Federated Learning to train models across institutions without sharing raw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791C-DF81-6701-83D3-2E0C4846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1BAC-2DA7-AAEE-3D58-A5E7F385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4974"/>
            <a:ext cx="8229600" cy="1143000"/>
          </a:xfrm>
        </p:spPr>
        <p:txBody>
          <a:bodyPr/>
          <a:lstStyle/>
          <a:p>
            <a:r>
              <a:rPr lang="en-US" dirty="0"/>
              <a:t>Motivation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BB6556-76C7-B090-682E-9071F363C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34913"/>
            <a:ext cx="806736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2"/>
                </a:solidFill>
                <a:latin typeface="Aptos" panose="020B0004020202020204" pitchFamily="34" charset="0"/>
              </a:rPr>
              <a:t>Why Secure, Interpretable Credit Scoring Matters</a:t>
            </a:r>
          </a:p>
          <a:p>
            <a:pPr>
              <a:buNone/>
            </a:pPr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Bias &amp; Opacity</a:t>
            </a:r>
            <a:r>
              <a:rPr lang="en-US" dirty="0"/>
              <a:t>: Traditional credit scoring models are often "black-box" and prone to bias against credit-invisible populations </a:t>
            </a:r>
            <a:r>
              <a:rPr lang="en-US" i="1" dirty="0"/>
              <a:t>(Hurley &amp; Adebayo, 2016).</a:t>
            </a:r>
          </a:p>
          <a:p>
            <a:pPr marL="400050" indent="-400050" algn="just">
              <a:buFont typeface="+mj-lt"/>
              <a:buAutoNum type="romanUcPeriod"/>
            </a:pPr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Security Concerns</a:t>
            </a:r>
            <a:r>
              <a:rPr lang="en-US" dirty="0"/>
              <a:t>: Credit data breaches are frequent; tampering with sensitive financial data can have severe consequences </a:t>
            </a:r>
            <a:r>
              <a:rPr lang="en-US" i="1" dirty="0"/>
              <a:t>(</a:t>
            </a:r>
            <a:r>
              <a:rPr lang="en-US" i="1" dirty="0" err="1"/>
              <a:t>Ponemon</a:t>
            </a:r>
            <a:r>
              <a:rPr lang="en-US" i="1" dirty="0"/>
              <a:t> Institute, 2022</a:t>
            </a:r>
            <a:r>
              <a:rPr lang="en-US" dirty="0"/>
              <a:t>).</a:t>
            </a:r>
          </a:p>
          <a:p>
            <a:pPr marL="400050" indent="-400050" algn="just">
              <a:buFont typeface="+mj-lt"/>
              <a:buAutoNum type="romanUcPeriod"/>
            </a:pPr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Explainability</a:t>
            </a:r>
            <a:r>
              <a:rPr lang="en-US" dirty="0"/>
              <a:t>: Lenders and regulators now demand </a:t>
            </a:r>
            <a:r>
              <a:rPr lang="en-US" b="1" dirty="0"/>
              <a:t>interpretable AI models</a:t>
            </a:r>
            <a:r>
              <a:rPr lang="en-US" dirty="0"/>
              <a:t> for fair and accountable decision-making </a:t>
            </a:r>
            <a:r>
              <a:rPr lang="en-US" i="1" dirty="0"/>
              <a:t>(Rudin, 2019).</a:t>
            </a:r>
          </a:p>
          <a:p>
            <a:pPr marL="400050" indent="-400050" algn="just">
              <a:buFont typeface="+mj-lt"/>
              <a:buAutoNum type="romanUcPeriod"/>
            </a:pPr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Blockchain</a:t>
            </a:r>
            <a:r>
              <a:rPr lang="en-US" dirty="0"/>
              <a:t>: Provides </a:t>
            </a:r>
            <a:r>
              <a:rPr lang="en-US" b="1" dirty="0"/>
              <a:t>tamper-proof, decentralized data storage</a:t>
            </a:r>
            <a:r>
              <a:rPr lang="en-US" dirty="0"/>
              <a:t> ensuring integrity in sensitive applications like credit scoring </a:t>
            </a:r>
            <a:r>
              <a:rPr lang="en-US" i="1" dirty="0"/>
              <a:t>(Zheng et al., 2018).</a:t>
            </a:r>
          </a:p>
          <a:p>
            <a:pPr marL="400050" indent="-400050" algn="just">
              <a:buFont typeface="+mj-lt"/>
              <a:buAutoNum type="romanUcPeriod"/>
            </a:pPr>
            <a:endParaRPr lang="en-US" dirty="0"/>
          </a:p>
          <a:p>
            <a:pPr marL="400050" indent="-400050" algn="just">
              <a:buFont typeface="+mj-lt"/>
              <a:buAutoNum type="romanUcPeriod"/>
            </a:pPr>
            <a:r>
              <a:rPr lang="en-US" b="1" dirty="0"/>
              <a:t>Social Inclusion</a:t>
            </a:r>
            <a:r>
              <a:rPr lang="en-US" dirty="0"/>
              <a:t>: Unlocking credit access for underserved communities using secure and fair systems.</a:t>
            </a:r>
          </a:p>
        </p:txBody>
      </p:sp>
    </p:spTree>
    <p:extLst>
      <p:ext uri="{BB962C8B-B14F-4D97-AF65-F5344CB8AC3E}">
        <p14:creationId xmlns:p14="http://schemas.microsoft.com/office/powerpoint/2010/main" val="3047931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844F-DB79-60D3-AB17-C870DA67C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F2D1-8C2D-B675-92B2-C9069F5C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61" y="1246226"/>
            <a:ext cx="3877964" cy="1039091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</a:rPr>
              <a:t>Methodology</a:t>
            </a:r>
            <a:endParaRPr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828E-B99A-A58E-C1E5-BD6B0D51A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261" y="2483139"/>
            <a:ext cx="3877964" cy="3621693"/>
          </a:xfrm>
        </p:spPr>
        <p:txBody>
          <a:bodyPr>
            <a:normAutofit/>
          </a:bodyPr>
          <a:lstStyle/>
          <a:p>
            <a:pPr algn="just"/>
            <a:r>
              <a:rPr sz="1600" dirty="0"/>
              <a:t>This project combines Explainable AI (XAI) and Blockchain to develop a secure and transparent credit scoring system.</a:t>
            </a:r>
          </a:p>
          <a:p>
            <a:pPr algn="just"/>
            <a:r>
              <a:rPr sz="1600" dirty="0"/>
              <a:t>Dataset: </a:t>
            </a:r>
            <a:r>
              <a:rPr lang="en-US" sz="1600" dirty="0"/>
              <a:t>Kaggle Credit Score dataset</a:t>
            </a:r>
            <a:endParaRPr sz="1600" dirty="0"/>
          </a:p>
          <a:p>
            <a:pPr algn="just"/>
            <a:r>
              <a:rPr sz="1600" dirty="0"/>
              <a:t>ML Models: </a:t>
            </a:r>
            <a:r>
              <a:rPr lang="en-US" sz="1600" dirty="0"/>
              <a:t>7</a:t>
            </a:r>
            <a:r>
              <a:rPr sz="1600" dirty="0"/>
              <a:t> classifiers</a:t>
            </a:r>
          </a:p>
          <a:p>
            <a:pPr algn="just"/>
            <a:r>
              <a:rPr sz="1600" dirty="0"/>
              <a:t>Explainability via SHAP &amp; LIME</a:t>
            </a:r>
          </a:p>
          <a:p>
            <a:pPr algn="just"/>
            <a:r>
              <a:rPr sz="1600" dirty="0"/>
              <a:t>Merkle Tree Blockchain for integrity</a:t>
            </a:r>
          </a:p>
        </p:txBody>
      </p:sp>
      <p:pic>
        <p:nvPicPr>
          <p:cNvPr id="5" name="Picture 4" descr="A diagram of a credit score system&#10;&#10;AI-generated content may be incorrect.">
            <a:extLst>
              <a:ext uri="{FF2B5EF4-FFF2-40B4-BE49-F238E27FC236}">
                <a16:creationId xmlns:a16="http://schemas.microsoft.com/office/drawing/2014/main" id="{C42E2C09-DFAC-9154-A385-0C0EF839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5" y="753168"/>
            <a:ext cx="5063613" cy="510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5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1D9D8-74C6-0B53-F264-E46AC91B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646"/>
            <a:ext cx="8229600" cy="1143000"/>
          </a:xfrm>
        </p:spPr>
        <p:txBody>
          <a:bodyPr/>
          <a:lstStyle/>
          <a:p>
            <a:r>
              <a:rPr lang="en-US" dirty="0"/>
              <a:t>Dataset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BC87F-AED5-1A1A-CE06-EC0B4AB3A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649686"/>
            <a:ext cx="8229600" cy="143708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7826-1145-8472-E16C-25CCB0C3D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75455"/>
            <a:ext cx="8229600" cy="1437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CE972B-8B87-545F-2321-141C08539676}"/>
              </a:ext>
            </a:extLst>
          </p:cNvPr>
          <p:cNvSpPr txBox="1"/>
          <p:nvPr/>
        </p:nvSpPr>
        <p:spPr>
          <a:xfrm>
            <a:off x="224175" y="1419433"/>
            <a:ext cx="869565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From Kaggle - </a:t>
            </a:r>
            <a:r>
              <a:rPr lang="en-US" i="1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https://www.kaggle.com/datasets/nazmclk/cleaned-credit-score-dataset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99,936 rows and 23 Columns.</a:t>
            </a:r>
          </a:p>
        </p:txBody>
      </p:sp>
    </p:spTree>
    <p:extLst>
      <p:ext uri="{BB962C8B-B14F-4D97-AF65-F5344CB8AC3E}">
        <p14:creationId xmlns:p14="http://schemas.microsoft.com/office/powerpoint/2010/main" val="2419710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F904-BE66-9DD6-B65D-4BDDD2CC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171" y="170145"/>
            <a:ext cx="4269658" cy="6557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 Preprocessing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6DC33-DB83-C1CC-6DEB-4D01A9D92E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586"/>
          <a:stretch/>
        </p:blipFill>
        <p:spPr>
          <a:xfrm>
            <a:off x="712839" y="2735160"/>
            <a:ext cx="6307394" cy="3823543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C4134-CB2E-5F5D-3112-8FC34953B508}"/>
              </a:ext>
            </a:extLst>
          </p:cNvPr>
          <p:cNvSpPr txBox="1">
            <a:spLocks/>
          </p:cNvSpPr>
          <p:nvPr/>
        </p:nvSpPr>
        <p:spPr>
          <a:xfrm>
            <a:off x="712839" y="1012723"/>
            <a:ext cx="4036142" cy="1722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1. Load and clean dataset</a:t>
            </a:r>
          </a:p>
          <a:p>
            <a:pPr marL="0" indent="0">
              <a:buNone/>
            </a:pPr>
            <a:r>
              <a:rPr lang="en-US" sz="1600" dirty="0"/>
              <a:t>2. Apply label encoding</a:t>
            </a:r>
          </a:p>
          <a:p>
            <a:pPr marL="0" indent="0">
              <a:buNone/>
            </a:pPr>
            <a:r>
              <a:rPr lang="en-US" sz="1600" dirty="0"/>
              <a:t>3. Handle missing values</a:t>
            </a:r>
          </a:p>
          <a:p>
            <a:pPr marL="0" indent="0">
              <a:buNone/>
            </a:pPr>
            <a:r>
              <a:rPr lang="en-US" sz="1600" dirty="0"/>
              <a:t>4. Address class imbalance using SMOTE</a:t>
            </a:r>
          </a:p>
          <a:p>
            <a:pPr marL="0" indent="0">
              <a:buNone/>
            </a:pPr>
            <a:r>
              <a:rPr lang="en-US" sz="1600" dirty="0"/>
              <a:t>5. Normalize features using </a:t>
            </a:r>
            <a:r>
              <a:rPr lang="en-US" sz="1600" dirty="0" err="1"/>
              <a:t>MinMaxScaler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323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691" y="3101350"/>
            <a:ext cx="4247535" cy="738085"/>
          </a:xfrm>
        </p:spPr>
        <p:txBody>
          <a:bodyPr>
            <a:normAutofit fontScale="90000"/>
          </a:bodyPr>
          <a:lstStyle/>
          <a:p>
            <a:r>
              <a:rPr lang="en-US" dirty="0"/>
              <a:t>After Preprocessing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A7703E-E1BE-60A2-E230-B6FB14AEB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691" y="3991897"/>
            <a:ext cx="8229600" cy="1832621"/>
          </a:xfrm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23E6BA2-01FB-21E7-B9D0-F52C2968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91" y="1301998"/>
            <a:ext cx="8229600" cy="16468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8A35CC-81A4-289C-B4E7-0A79DF6BCD2C}"/>
              </a:ext>
            </a:extLst>
          </p:cNvPr>
          <p:cNvSpPr txBox="1">
            <a:spLocks/>
          </p:cNvSpPr>
          <p:nvPr/>
        </p:nvSpPr>
        <p:spPr>
          <a:xfrm>
            <a:off x="437536" y="427495"/>
            <a:ext cx="4247535" cy="738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Before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5F07-17B3-3497-2FCD-683257CC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(Violin Plot)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4D06B-07BC-F6F2-8DC5-189EA1321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159" y="1537398"/>
            <a:ext cx="8657681" cy="4406203"/>
          </a:xfrm>
        </p:spPr>
        <p:txBody>
          <a:bodyPr>
            <a:normAutofit/>
          </a:bodyPr>
          <a:lstStyle/>
          <a:p>
            <a:r>
              <a:rPr lang="en-IN" sz="1800" dirty="0"/>
              <a:t>Visualize the distribution of numerical features across different credit score categories (e.g., Good, Standard, Poor).</a:t>
            </a:r>
          </a:p>
          <a:p>
            <a:r>
              <a:rPr lang="en-US" sz="1800" dirty="0"/>
              <a:t>Visualizes the full distribution and density of numerical features across target class.</a:t>
            </a:r>
            <a:endParaRPr lang="en-IN" sz="18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6D1A0-242C-F4C0-BEE8-4075E06C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159" y="3097161"/>
            <a:ext cx="8657681" cy="28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2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E62E6-07DE-6EE8-84AC-9DA004DB2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4A60-9D02-1DBE-70CD-1A360CCBF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257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Data Analysis (Box Plot)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3D477C-77B9-2BFB-675F-26A41A25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14" y="3315185"/>
            <a:ext cx="2686930" cy="2177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E7D0D9-68BC-D9B0-FD82-40931F222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89" y="3339990"/>
            <a:ext cx="2706570" cy="21399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163CB1-D808-DE7A-3CB4-A141477B0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905" y="3315184"/>
            <a:ext cx="2721692" cy="2171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860F8B2-6317-E145-6040-2E66F0931326}"/>
              </a:ext>
            </a:extLst>
          </p:cNvPr>
          <p:cNvSpPr txBox="1"/>
          <p:nvPr/>
        </p:nvSpPr>
        <p:spPr>
          <a:xfrm>
            <a:off x="532997" y="1648460"/>
            <a:ext cx="8229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Summarizes distribution, median, quartiles, and outliers of numerical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Effective for spotting feature-wise variability and detecting potential anomalies.</a:t>
            </a:r>
          </a:p>
        </p:txBody>
      </p:sp>
    </p:spTree>
    <p:extLst>
      <p:ext uri="{BB962C8B-B14F-4D97-AF65-F5344CB8AC3E}">
        <p14:creationId xmlns:p14="http://schemas.microsoft.com/office/powerpoint/2010/main" val="837092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792</Words>
  <Application>Microsoft Office PowerPoint</Application>
  <PresentationFormat>On-screen Show (4:3)</PresentationFormat>
  <Paragraphs>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Wingdings</vt:lpstr>
      <vt:lpstr>Office Theme</vt:lpstr>
      <vt:lpstr>Trustworthy Credit Scoring: A Merkle Tree based Blockchain Enhanced Approach</vt:lpstr>
      <vt:lpstr>Credit Score</vt:lpstr>
      <vt:lpstr>Motivation</vt:lpstr>
      <vt:lpstr>Methodology</vt:lpstr>
      <vt:lpstr>Dataset Details</vt:lpstr>
      <vt:lpstr>Data Preprocessing </vt:lpstr>
      <vt:lpstr>After Preprocessing</vt:lpstr>
      <vt:lpstr>Data Analysis (Violin Plot)</vt:lpstr>
      <vt:lpstr>Data Analysis (Box Plot)</vt:lpstr>
      <vt:lpstr>Data Analysis (Bar Plot)</vt:lpstr>
      <vt:lpstr>Correlation Matrix</vt:lpstr>
      <vt:lpstr>Handle Class Imbalance</vt:lpstr>
      <vt:lpstr>Blockchain with Merkle Tree</vt:lpstr>
      <vt:lpstr>Blockchain Structure (10 Records)</vt:lpstr>
      <vt:lpstr>Merkle Tree Structure (10 Batch Size)</vt:lpstr>
      <vt:lpstr>Applying ML models</vt:lpstr>
      <vt:lpstr>Model Performance Comparison</vt:lpstr>
      <vt:lpstr>ROC Curve</vt:lpstr>
      <vt:lpstr>Confusion Matrix</vt:lpstr>
      <vt:lpstr>Explainable AI (SHAP)</vt:lpstr>
      <vt:lpstr>Explainable AI (LIME)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Privacy-Preserving Credit Scoring with FL, XAI, and Blockchain</dc:title>
  <dc:subject/>
  <dc:creator/>
  <cp:keywords/>
  <dc:description>generated using python-pptx</dc:description>
  <cp:lastModifiedBy>Monirul Mahmud</cp:lastModifiedBy>
  <cp:revision>55</cp:revision>
  <dcterms:created xsi:type="dcterms:W3CDTF">2013-01-27T09:14:16Z</dcterms:created>
  <dcterms:modified xsi:type="dcterms:W3CDTF">2025-05-03T15:46:54Z</dcterms:modified>
  <cp:category/>
</cp:coreProperties>
</file>