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Book Antiqu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9C9DED-C5F0-4EE5-87E9-77AC636EE228}">
  <a:tblStyle styleId="{E09C9DED-C5F0-4EE5-87E9-77AC636EE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BookAntiqu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7" Type="http://schemas.openxmlformats.org/officeDocument/2006/relationships/font" Target="fonts/BookAntiqu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097b724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097b724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c00660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c00660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6c006602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6c006602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430e6bdd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430e6bdd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c67055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d9c67055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83" name="Google Shape;83;p13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6" name="Google Shape;86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002500" y="1789750"/>
            <a:ext cx="5941200" cy="14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ZeroML </a:t>
            </a:r>
            <a:endParaRPr sz="41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Next Generation AutoML Language</a:t>
            </a:r>
            <a:endParaRPr sz="2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3002500" y="3175175"/>
            <a:ext cx="3787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- </a:t>
            </a:r>
            <a:r>
              <a:rPr lang="en">
                <a:solidFill>
                  <a:srgbClr val="666666"/>
                </a:solidFill>
              </a:rPr>
              <a:t>Monirul I. Mahmud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00" y="1637350"/>
            <a:ext cx="2007625" cy="20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4294967295" type="title"/>
          </p:nvPr>
        </p:nvSpPr>
        <p:spPr>
          <a:xfrm>
            <a:off x="3289200" y="273050"/>
            <a:ext cx="2565600" cy="4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125" y="1272925"/>
            <a:ext cx="7517752" cy="339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>
            <a:off x="4572000" y="2052100"/>
            <a:ext cx="0" cy="2463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3647000" y="749125"/>
            <a:ext cx="18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2914350" y="742575"/>
            <a:ext cx="331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(Automated Machine Learning)</a:t>
            </a:r>
            <a:endParaRPr sz="13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4294967295" type="title"/>
          </p:nvPr>
        </p:nvSpPr>
        <p:spPr>
          <a:xfrm>
            <a:off x="1892700" y="128725"/>
            <a:ext cx="5358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Existing Language &amp; Problems</a:t>
            </a:r>
            <a:endParaRPr sz="22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753775" y="8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{E09C9DED-C5F0-4EE5-87E9-77AC636EE228}</a:tableStyleId>
              </a:tblPr>
              <a:tblGrid>
                <a:gridCol w="1956425"/>
                <a:gridCol w="5680025"/>
              </a:tblGrid>
              <a:tr h="40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Language / Library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Limitations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Python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Needs external libraries (TPOT, Auto-sklearn, PyCaret)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High parallelism overhead slows large searches.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 (Caret, H2O.ai)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Less mature AutoML ecosystem compared to Python.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Difficult library integration.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Limited deep learning support.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Julia 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Smaller community and fewer libraries.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Limited documentation and examples.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Fragile pipeline handling in large tasks.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7"/>
          <p:cNvSpPr txBox="1"/>
          <p:nvPr/>
        </p:nvSpPr>
        <p:spPr>
          <a:xfrm>
            <a:off x="677575" y="3513775"/>
            <a:ext cx="743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Key Observations: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External libraries are always required.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Pipeline fragility and runtime inefficiency are common.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Customization is either complex or extremely limited.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Parallelism and scaling often remain weak, especially in Python and 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4294967295" type="title"/>
          </p:nvPr>
        </p:nvSpPr>
        <p:spPr>
          <a:xfrm>
            <a:off x="1892700" y="128725"/>
            <a:ext cx="53586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ZeroML L</a:t>
            </a:r>
            <a:r>
              <a:rPr lang="en" sz="2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anguage</a:t>
            </a:r>
            <a:r>
              <a:rPr lang="en" sz="2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 as a Solution</a:t>
            </a:r>
            <a:endParaRPr sz="2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753775" y="89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{E09C9DED-C5F0-4EE5-87E9-77AC636EE228}</a:tableStyleId>
              </a:tblPr>
              <a:tblGrid>
                <a:gridCol w="3443850"/>
                <a:gridCol w="4192600"/>
              </a:tblGrid>
              <a:tr h="40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Existing </a:t>
                      </a:r>
                      <a:r>
                        <a:rPr b="1" lang="en" sz="1300"/>
                        <a:t>Problem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Solution</a:t>
                      </a:r>
                      <a:endParaRPr b="1" sz="1300"/>
                    </a:p>
                  </a:txBody>
                  <a:tcPr marT="91425" marB="91425" marR="91425" marL="91425" anchor="ctr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Manually install, configure, and update external packages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ZeroML need no separate installation. Always version matched and optimized.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Current libraries mix data cleaning, feature engineering, model selection all into one</a:t>
                      </a:r>
                      <a:r>
                        <a:rPr b="1" lang="en" sz="1200"/>
                        <a:t> Giant Block</a:t>
                      </a:r>
                      <a:r>
                        <a:rPr lang="en" sz="1200"/>
                        <a:t>, making </a:t>
                      </a:r>
                      <a:r>
                        <a:rPr b="1" lang="en" sz="1200"/>
                        <a:t>debugging </a:t>
                      </a:r>
                      <a:r>
                        <a:rPr lang="en" sz="1200"/>
                        <a:t>extremely hard.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Modular separate </a:t>
                      </a:r>
                      <a:r>
                        <a:rPr b="1" lang="en" sz="1200"/>
                        <a:t>customizable </a:t>
                      </a:r>
                      <a:r>
                        <a:rPr lang="en" sz="1200"/>
                        <a:t>AutoML components: </a:t>
                      </a:r>
                      <a:r>
                        <a:rPr i="1" lang="en" sz="1200"/>
                        <a:t>DataCleaner</a:t>
                      </a:r>
                      <a:r>
                        <a:rPr lang="en" sz="1200"/>
                        <a:t>, </a:t>
                      </a:r>
                      <a:r>
                        <a:rPr i="1" lang="en" sz="1200"/>
                        <a:t>FeatureEngineer</a:t>
                      </a:r>
                      <a:r>
                        <a:rPr lang="en" sz="1200"/>
                        <a:t>, </a:t>
                      </a:r>
                      <a:r>
                        <a:rPr i="1" lang="en" sz="1200"/>
                        <a:t>ModelSelector</a:t>
                      </a:r>
                      <a:r>
                        <a:rPr lang="en" sz="1200"/>
                        <a:t>, </a:t>
                      </a:r>
                      <a:r>
                        <a:rPr i="1" lang="en" sz="1200"/>
                        <a:t>Deployer</a:t>
                      </a:r>
                      <a:r>
                        <a:rPr lang="en" sz="1200"/>
                        <a:t>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6274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Search instability in AutoML engines: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PyCaret</a:t>
                      </a:r>
                      <a:r>
                        <a:rPr lang="en" sz="1200"/>
                        <a:t>: efficient but slightly less accurate.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TPOT</a:t>
                      </a:r>
                      <a:r>
                        <a:rPr lang="en" sz="1200"/>
                        <a:t>: completed only ~43% of tasks (timeout, memory errors)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ZeroML will have Native timeout handling, checkpointing, and memory-aware search strategies. Automatically fallback to lighter models when resources are constrained.</a:t>
                      </a:r>
                      <a:endParaRPr sz="12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901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Deployment </a:t>
                      </a:r>
                      <a:r>
                        <a:rPr lang="en" sz="1200"/>
                        <a:t>- After AutoML finishes, users need to manually export and adapt the model for production (export .py file, retrain, rebuild).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Deployment-ready artifacts by default. One command for API, serverless, or on-device deployment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32725" y="470850"/>
            <a:ext cx="5880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40">
                <a:latin typeface="Book Antiqua"/>
                <a:ea typeface="Book Antiqua"/>
                <a:cs typeface="Book Antiqua"/>
                <a:sym typeface="Book Antiqua"/>
              </a:rPr>
              <a:t>Target Domains &amp; Users</a:t>
            </a:r>
            <a:endParaRPr b="0" sz="2540"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30550" y="1753125"/>
            <a:ext cx="7717200" cy="2339700"/>
          </a:xfrm>
          <a:prstGeom prst="rect">
            <a:avLst/>
          </a:prstGeom>
          <a:noFill/>
          <a:ln cap="flat" cmpd="sng" w="9525">
            <a:solidFill>
              <a:srgbClr val="1A99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Analysts - Sales prediction, customer churn, credit scoring, market analysis.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Scientists, Doctors, Marketers, Analysts who know their domain but are not expert coders.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Students learning machine learning can focus on concepts instead of complex API usage.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engineers and ML engineers who need faster prototyping and production pipelines.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Researchers can quickly test hypotheses with high-accuracy models without worrying about low-level ML details.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736300" y="1428825"/>
            <a:ext cx="36777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Type of Language</a:t>
            </a:r>
            <a:endParaRPr sz="30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846025" y="345175"/>
            <a:ext cx="4030800" cy="43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Compiled for Efficiency:</a:t>
            </a:r>
            <a:endParaRPr b="1" sz="1300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Results in faster execution, better multithreading, and less runtime error compared to Python or 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 memory management for large datasets.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Multi-paradigm Programming Style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Procedural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Straightforward AutoML workflows using ordered steps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(Load → Search → Deploy).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Object Oriented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AutoML components like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DataCleaner, FeatureEngineer, ModelSelector, Evaluator &amp; Deployer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are objects, encouraging modular design.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4294967295" type="title"/>
          </p:nvPr>
        </p:nvSpPr>
        <p:spPr>
          <a:xfrm>
            <a:off x="1188600" y="42750"/>
            <a:ext cx="67668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945">
                <a:latin typeface="Cambria"/>
                <a:ea typeface="Cambria"/>
                <a:cs typeface="Cambria"/>
                <a:sym typeface="Cambria"/>
              </a:rPr>
              <a:t>Code Snippets</a:t>
            </a:r>
            <a:endParaRPr b="0" sz="1945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29563" y="616250"/>
            <a:ext cx="376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Python AutoML (TPOT + Scikit-Learn)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13" y="1052345"/>
            <a:ext cx="4157002" cy="2086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5331265" y="616250"/>
            <a:ext cx="27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R AutoML (H2O)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428" y="1052346"/>
            <a:ext cx="4010958" cy="208672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434625" y="3797188"/>
            <a:ext cx="1418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Cambria"/>
                <a:ea typeface="Cambria"/>
                <a:cs typeface="Cambria"/>
                <a:sym typeface="Cambria"/>
              </a:rPr>
              <a:t>ZeroML </a:t>
            </a:r>
            <a:r>
              <a:rPr lang="en" sz="1600">
                <a:solidFill>
                  <a:srgbClr val="040C28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 →</a:t>
            </a:r>
            <a:endParaRPr b="1">
              <a:solidFill>
                <a:srgbClr val="98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2087" y="3131200"/>
            <a:ext cx="3279877" cy="18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6">
            <a:alphaModFix/>
          </a:blip>
          <a:srcRect b="7530" l="0" r="0" t="15076"/>
          <a:stretch/>
        </p:blipFill>
        <p:spPr>
          <a:xfrm>
            <a:off x="5395575" y="3285925"/>
            <a:ext cx="2918052" cy="167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1"/>
          <p:cNvCxnSpPr/>
          <p:nvPr/>
        </p:nvCxnSpPr>
        <p:spPr>
          <a:xfrm>
            <a:off x="3476700" y="458725"/>
            <a:ext cx="210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304650"/>
            <a:ext cx="7894200" cy="6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>
                <a:latin typeface="Cambria"/>
                <a:ea typeface="Cambria"/>
                <a:cs typeface="Cambria"/>
                <a:sym typeface="Cambria"/>
              </a:rPr>
              <a:t>Design Goals of ZeroML</a:t>
            </a:r>
            <a:endParaRPr b="0" sz="274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805650" y="12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{E09C9DED-C5F0-4EE5-87E9-77AC636EE228}</a:tableStyleId>
              </a:tblPr>
              <a:tblGrid>
                <a:gridCol w="1404725"/>
                <a:gridCol w="6413350"/>
              </a:tblGrid>
              <a:tr h="6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Readability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Moderate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. Still requires learning new syntax &amp; patterns, making it slightly complex than beginner Python.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Writability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High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. ZeroML workflows can be written in very few lines compared to Python or R. 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Reliability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Moderate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. ZeroML has No external library dependency, no environment mismatch errors. But Less support for custom transformer or a hybrid models. 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</a:rPr>
                        <a:t>Runtime Cost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</a:rPr>
                        <a:t>Low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. Compiled language runs faster than 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Interpreted</a:t>
                      </a:r>
                      <a:r>
                        <a:rPr lang="en" sz="1300">
                          <a:solidFill>
                            <a:schemeClr val="lt1"/>
                          </a:solidFill>
                        </a:rPr>
                        <a:t> language like Python and R.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8D7D">
            <a:alpha val="68080"/>
          </a:srgbClr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4294967295" type="title"/>
          </p:nvPr>
        </p:nvSpPr>
        <p:spPr>
          <a:xfrm>
            <a:off x="729450" y="1547250"/>
            <a:ext cx="7357200" cy="162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 sz="40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