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3.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Tahoma" panose="020B060403050404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7">
          <p15:clr>
            <a:srgbClr val="747775"/>
          </p15:clr>
        </p15:guide>
        <p15:guide id="2" pos="269">
          <p15:clr>
            <a:srgbClr val="747775"/>
          </p15:clr>
        </p15:guide>
        <p15:guide id="3" pos="5491">
          <p15:clr>
            <a:srgbClr val="747775"/>
          </p15:clr>
        </p15:guide>
        <p15:guide id="4" orient="horz" pos="312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BD4D2-4D1C-4350-A36C-60E6BC7F78E3}" v="17" dt="2025-05-26T17:48:41.614"/>
  </p1510:revLst>
</p1510:revInfo>
</file>

<file path=ppt/tableStyles.xml><?xml version="1.0" encoding="utf-8"?>
<a:tblStyleLst xmlns:a="http://schemas.openxmlformats.org/drawingml/2006/main" def="{9C9D415A-0A3F-4C6B-B5D6-73605F8B15E9}">
  <a:tblStyle styleId="{9C9D415A-0A3F-4C6B-B5D6-73605F8B15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44" autoAdjust="0"/>
  </p:normalViewPr>
  <p:slideViewPr>
    <p:cSldViewPr snapToGrid="0">
      <p:cViewPr varScale="1">
        <p:scale>
          <a:sx n="116" d="100"/>
          <a:sy n="116" d="100"/>
        </p:scale>
        <p:origin x="1786" y="82"/>
      </p:cViewPr>
      <p:guideLst>
        <p:guide orient="horz" pos="367"/>
        <p:guide pos="269"/>
        <p:guide pos="5491"/>
        <p:guide orient="horz" pos="31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hant Budhiraja" userId="0nEgWNoTzXRVFPmmk/UltCJ9Lc3UJWG/whuB0wHjg1g=" providerId="None" clId="Web-{80ADEB4C-AE72-4231-9F86-F6167782918F}"/>
    <pc:docChg chg="modSld">
      <pc:chgData name="Sidhant Budhiraja" userId="0nEgWNoTzXRVFPmmk/UltCJ9Lc3UJWG/whuB0wHjg1g=" providerId="None" clId="Web-{80ADEB4C-AE72-4231-9F86-F6167782918F}" dt="2025-04-22T13:35:04.282" v="25"/>
      <pc:docMkLst>
        <pc:docMk/>
      </pc:docMkLst>
      <pc:sldChg chg="addSp delSp modSp">
        <pc:chgData name="Sidhant Budhiraja" userId="0nEgWNoTzXRVFPmmk/UltCJ9Lc3UJWG/whuB0wHjg1g=" providerId="None" clId="Web-{80ADEB4C-AE72-4231-9F86-F6167782918F}" dt="2025-04-22T13:35:04.282" v="25"/>
        <pc:sldMkLst>
          <pc:docMk/>
          <pc:sldMk cId="0" sldId="272"/>
        </pc:sldMkLst>
        <pc:picChg chg="add mod">
          <ac:chgData name="Sidhant Budhiraja" userId="0nEgWNoTzXRVFPmmk/UltCJ9Lc3UJWG/whuB0wHjg1g=" providerId="None" clId="Web-{80ADEB4C-AE72-4231-9F86-F6167782918F}" dt="2025-04-22T13:35:04.282" v="25"/>
          <ac:picMkLst>
            <pc:docMk/>
            <pc:sldMk cId="0" sldId="272"/>
            <ac:picMk id="2" creationId="{2DA69D42-FFD8-5B48-FE41-AA3DB41D046A}"/>
          </ac:picMkLst>
        </pc:picChg>
        <pc:picChg chg="del">
          <ac:chgData name="Sidhant Budhiraja" userId="0nEgWNoTzXRVFPmmk/UltCJ9Lc3UJWG/whuB0wHjg1g=" providerId="None" clId="Web-{80ADEB4C-AE72-4231-9F86-F6167782918F}" dt="2025-04-22T13:34:27.359" v="20"/>
          <ac:picMkLst>
            <pc:docMk/>
            <pc:sldMk cId="0" sldId="272"/>
            <ac:picMk id="152" creationId="{00000000-0000-0000-0000-000000000000}"/>
          </ac:picMkLst>
        </pc:picChg>
      </pc:sldChg>
      <pc:sldChg chg="addSp delSp modSp">
        <pc:chgData name="Sidhant Budhiraja" userId="0nEgWNoTzXRVFPmmk/UltCJ9Lc3UJWG/whuB0wHjg1g=" providerId="None" clId="Web-{80ADEB4C-AE72-4231-9F86-F6167782918F}" dt="2025-04-22T13:32:35.932" v="14"/>
        <pc:sldMkLst>
          <pc:docMk/>
          <pc:sldMk cId="0" sldId="282"/>
        </pc:sldMkLst>
        <pc:picChg chg="add mod">
          <ac:chgData name="Sidhant Budhiraja" userId="0nEgWNoTzXRVFPmmk/UltCJ9Lc3UJWG/whuB0wHjg1g=" providerId="None" clId="Web-{80ADEB4C-AE72-4231-9F86-F6167782918F}" dt="2025-04-22T13:32:35.932" v="14"/>
          <ac:picMkLst>
            <pc:docMk/>
            <pc:sldMk cId="0" sldId="282"/>
            <ac:picMk id="2" creationId="{4D52EED6-65D5-B7C9-A54C-C222FD11ABC4}"/>
          </ac:picMkLst>
        </pc:picChg>
        <pc:picChg chg="del">
          <ac:chgData name="Sidhant Budhiraja" userId="0nEgWNoTzXRVFPmmk/UltCJ9Lc3UJWG/whuB0wHjg1g=" providerId="None" clId="Web-{80ADEB4C-AE72-4231-9F86-F6167782918F}" dt="2025-04-22T13:31:26.351" v="0"/>
          <ac:picMkLst>
            <pc:docMk/>
            <pc:sldMk cId="0" sldId="282"/>
            <ac:picMk id="226" creationId="{00000000-0000-0000-0000-000000000000}"/>
          </ac:picMkLst>
        </pc:picChg>
      </pc:sldChg>
      <pc:sldChg chg="addSp delSp modSp">
        <pc:chgData name="Sidhant Budhiraja" userId="0nEgWNoTzXRVFPmmk/UltCJ9Lc3UJWG/whuB0wHjg1g=" providerId="None" clId="Web-{80ADEB4C-AE72-4231-9F86-F6167782918F}" dt="2025-04-22T13:32:52.527" v="19"/>
        <pc:sldMkLst>
          <pc:docMk/>
          <pc:sldMk cId="0" sldId="283"/>
        </pc:sldMkLst>
        <pc:picChg chg="add mod">
          <ac:chgData name="Sidhant Budhiraja" userId="0nEgWNoTzXRVFPmmk/UltCJ9Lc3UJWG/whuB0wHjg1g=" providerId="None" clId="Web-{80ADEB4C-AE72-4231-9F86-F6167782918F}" dt="2025-04-22T13:32:52.527" v="19"/>
          <ac:picMkLst>
            <pc:docMk/>
            <pc:sldMk cId="0" sldId="283"/>
            <ac:picMk id="2" creationId="{CD7EADCF-706D-B733-67B2-2C3D7F7039FD}"/>
          </ac:picMkLst>
        </pc:picChg>
        <pc:picChg chg="del">
          <ac:chgData name="Sidhant Budhiraja" userId="0nEgWNoTzXRVFPmmk/UltCJ9Lc3UJWG/whuB0wHjg1g=" providerId="None" clId="Web-{80ADEB4C-AE72-4231-9F86-F6167782918F}" dt="2025-04-22T13:32:18.025" v="11"/>
          <ac:picMkLst>
            <pc:docMk/>
            <pc:sldMk cId="0" sldId="283"/>
            <ac:picMk id="234" creationId="{00000000-0000-0000-0000-000000000000}"/>
          </ac:picMkLst>
        </pc:picChg>
      </pc:sldChg>
    </pc:docChg>
  </pc:docChgLst>
  <pc:docChgLst>
    <pc:chgData name="Sidhant Budhiraja" userId="0nEgWNoTzXRVFPmmk/UltCJ9Lc3UJWG/whuB0wHjg1g=" providerId="None" clId="Web-{6B9BD4D2-4D1C-4350-A36C-60E6BC7F78E3}"/>
    <pc:docChg chg="modSld">
      <pc:chgData name="Sidhant Budhiraja" userId="0nEgWNoTzXRVFPmmk/UltCJ9Lc3UJWG/whuB0wHjg1g=" providerId="None" clId="Web-{6B9BD4D2-4D1C-4350-A36C-60E6BC7F78E3}" dt="2025-05-26T17:48:41.614" v="14" actId="14100"/>
      <pc:docMkLst>
        <pc:docMk/>
      </pc:docMkLst>
      <pc:sldChg chg="addSp delSp modSp">
        <pc:chgData name="Sidhant Budhiraja" userId="0nEgWNoTzXRVFPmmk/UltCJ9Lc3UJWG/whuB0wHjg1g=" providerId="None" clId="Web-{6B9BD4D2-4D1C-4350-A36C-60E6BC7F78E3}" dt="2025-05-26T17:46:42.531" v="6" actId="1076"/>
        <pc:sldMkLst>
          <pc:docMk/>
          <pc:sldMk cId="0" sldId="271"/>
        </pc:sldMkLst>
        <pc:picChg chg="add mod">
          <ac:chgData name="Sidhant Budhiraja" userId="0nEgWNoTzXRVFPmmk/UltCJ9Lc3UJWG/whuB0wHjg1g=" providerId="None" clId="Web-{6B9BD4D2-4D1C-4350-A36C-60E6BC7F78E3}" dt="2025-05-26T17:46:42.531" v="6" actId="1076"/>
          <ac:picMkLst>
            <pc:docMk/>
            <pc:sldMk cId="0" sldId="271"/>
            <ac:picMk id="2" creationId="{A6AABE01-7CD0-7A00-5381-944DAA02BE30}"/>
          </ac:picMkLst>
        </pc:picChg>
        <pc:picChg chg="del">
          <ac:chgData name="Sidhant Budhiraja" userId="0nEgWNoTzXRVFPmmk/UltCJ9Lc3UJWG/whuB0wHjg1g=" providerId="None" clId="Web-{6B9BD4D2-4D1C-4350-A36C-60E6BC7F78E3}" dt="2025-05-26T17:46:19.327" v="0"/>
          <ac:picMkLst>
            <pc:docMk/>
            <pc:sldMk cId="0" sldId="271"/>
            <ac:picMk id="144" creationId="{00000000-0000-0000-0000-000000000000}"/>
          </ac:picMkLst>
        </pc:picChg>
      </pc:sldChg>
      <pc:sldChg chg="addSp delSp modSp">
        <pc:chgData name="Sidhant Budhiraja" userId="0nEgWNoTzXRVFPmmk/UltCJ9Lc3UJWG/whuB0wHjg1g=" providerId="None" clId="Web-{6B9BD4D2-4D1C-4350-A36C-60E6BC7F78E3}" dt="2025-05-26T17:48:41.614" v="14" actId="14100"/>
        <pc:sldMkLst>
          <pc:docMk/>
          <pc:sldMk cId="0" sldId="272"/>
        </pc:sldMkLst>
        <pc:picChg chg="del">
          <ac:chgData name="Sidhant Budhiraja" userId="0nEgWNoTzXRVFPmmk/UltCJ9Lc3UJWG/whuB0wHjg1g=" providerId="None" clId="Web-{6B9BD4D2-4D1C-4350-A36C-60E6BC7F78E3}" dt="2025-05-26T17:48:21.222" v="7"/>
          <ac:picMkLst>
            <pc:docMk/>
            <pc:sldMk cId="0" sldId="272"/>
            <ac:picMk id="2" creationId="{2DA69D42-FFD8-5B48-FE41-AA3DB41D046A}"/>
          </ac:picMkLst>
        </pc:picChg>
        <pc:picChg chg="add mod">
          <ac:chgData name="Sidhant Budhiraja" userId="0nEgWNoTzXRVFPmmk/UltCJ9Lc3UJWG/whuB0wHjg1g=" providerId="None" clId="Web-{6B9BD4D2-4D1C-4350-A36C-60E6BC7F78E3}" dt="2025-05-26T17:48:41.614" v="14" actId="14100"/>
          <ac:picMkLst>
            <pc:docMk/>
            <pc:sldMk cId="0" sldId="272"/>
            <ac:picMk id="3" creationId="{B2C4EE66-1E13-2C84-D757-F3A22C4537F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Monis\Dropbox\IESE%20Research%20Group\Task%202_Competency%20Matrix%20&amp;%20Board%20Evaluations\COMBINED%20Analysis%20DATA%20Updat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onis\Dropbox\IESE%20Research%20Group\Task%202_Competency%20Matrix%20&amp;%20Board%20Evaluations\COMBINED%20Analysis%20DATA%20Update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onis\Dropbox\IESE%20Research%20Group\Task%202_Competency%20Matrix%20&amp;%20Board%20Evaluations\COMBINED%20Analysis%20DATA%20Updat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Count and Percentage of companies</a:t>
            </a:r>
          </a:p>
        </c:rich>
      </c:tx>
      <c:overlay val="0"/>
    </c:title>
    <c:autoTitleDeleted val="0"/>
    <c:plotArea>
      <c:layout/>
      <c:barChart>
        <c:barDir val="col"/>
        <c:grouping val="clustered"/>
        <c:varyColors val="1"/>
        <c:ser>
          <c:idx val="0"/>
          <c:order val="0"/>
          <c:tx>
            <c:strRef>
              <c:f>'Non Financials Competencies Fin'!$F$121</c:f>
              <c:strCache>
                <c:ptCount val="1"/>
                <c:pt idx="0">
                  <c:v>Count</c:v>
                </c:pt>
              </c:strCache>
            </c:strRef>
          </c:tx>
          <c:spPr>
            <a:solidFill>
              <a:srgbClr val="4285F4"/>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'Non Financials Competencies Fin'!$E$122:$E$134</c:f>
              <c:strCache>
                <c:ptCount val="13"/>
                <c:pt idx="0">
                  <c:v>Leadership &amp; Governance</c:v>
                </c:pt>
                <c:pt idx="1">
                  <c:v>Finance &amp; Accounting</c:v>
                </c:pt>
                <c:pt idx="2">
                  <c:v>Strategy &amp; M&amp;A</c:v>
                </c:pt>
                <c:pt idx="3">
                  <c:v>Technology &amp; Digital</c:v>
                </c:pt>
                <c:pt idx="4">
                  <c:v>Legal &amp; Compliance</c:v>
                </c:pt>
                <c:pt idx="5">
                  <c:v>Sustainability &amp; ESG</c:v>
                </c:pt>
                <c:pt idx="6">
                  <c:v>HR &amp; People</c:v>
                </c:pt>
                <c:pt idx="7">
                  <c:v>Industry Expertise</c:v>
                </c:pt>
                <c:pt idx="8">
                  <c:v>Innovation &amp; R&amp;D</c:v>
                </c:pt>
                <c:pt idx="9">
                  <c:v>Marketing &amp; Sales</c:v>
                </c:pt>
                <c:pt idx="10">
                  <c:v>International &amp; Operations</c:v>
                </c:pt>
                <c:pt idx="11">
                  <c:v>Risk &amp; Audit</c:v>
                </c:pt>
                <c:pt idx="12">
                  <c:v>Others</c:v>
                </c:pt>
              </c:strCache>
            </c:strRef>
          </c:cat>
          <c:val>
            <c:numRef>
              <c:f>'Non Financials Competencies Fin'!$F$122:$F$134</c:f>
              <c:numCache>
                <c:formatCode>General</c:formatCode>
                <c:ptCount val="13"/>
                <c:pt idx="0">
                  <c:v>84</c:v>
                </c:pt>
                <c:pt idx="1">
                  <c:v>89</c:v>
                </c:pt>
                <c:pt idx="2">
                  <c:v>72</c:v>
                </c:pt>
                <c:pt idx="3">
                  <c:v>75</c:v>
                </c:pt>
                <c:pt idx="4">
                  <c:v>64</c:v>
                </c:pt>
                <c:pt idx="5">
                  <c:v>79</c:v>
                </c:pt>
                <c:pt idx="6">
                  <c:v>53</c:v>
                </c:pt>
                <c:pt idx="7">
                  <c:v>83</c:v>
                </c:pt>
                <c:pt idx="8">
                  <c:v>56</c:v>
                </c:pt>
                <c:pt idx="9">
                  <c:v>43</c:v>
                </c:pt>
                <c:pt idx="10">
                  <c:v>65</c:v>
                </c:pt>
                <c:pt idx="11">
                  <c:v>66</c:v>
                </c:pt>
                <c:pt idx="12">
                  <c:v>56</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30A9-4396-B374-39ECCFC409C1}"/>
            </c:ext>
          </c:extLst>
        </c:ser>
        <c:ser>
          <c:idx val="1"/>
          <c:order val="1"/>
          <c:tx>
            <c:strRef>
              <c:f>'Non Financials Competencies Fin'!$G$121</c:f>
              <c:strCache>
                <c:ptCount val="1"/>
                <c:pt idx="0">
                  <c:v>Percentage of companies</c:v>
                </c:pt>
              </c:strCache>
            </c:strRef>
          </c:tx>
          <c:spPr>
            <a:solidFill>
              <a:srgbClr val="EA4335"/>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'Non Financials Competencies Fin'!$E$122:$E$134</c:f>
              <c:strCache>
                <c:ptCount val="13"/>
                <c:pt idx="0">
                  <c:v>Leadership &amp; Governance</c:v>
                </c:pt>
                <c:pt idx="1">
                  <c:v>Finance &amp; Accounting</c:v>
                </c:pt>
                <c:pt idx="2">
                  <c:v>Strategy &amp; M&amp;A</c:v>
                </c:pt>
                <c:pt idx="3">
                  <c:v>Technology &amp; Digital</c:v>
                </c:pt>
                <c:pt idx="4">
                  <c:v>Legal &amp; Compliance</c:v>
                </c:pt>
                <c:pt idx="5">
                  <c:v>Sustainability &amp; ESG</c:v>
                </c:pt>
                <c:pt idx="6">
                  <c:v>HR &amp; People</c:v>
                </c:pt>
                <c:pt idx="7">
                  <c:v>Industry Expertise</c:v>
                </c:pt>
                <c:pt idx="8">
                  <c:v>Innovation &amp; R&amp;D</c:v>
                </c:pt>
                <c:pt idx="9">
                  <c:v>Marketing &amp; Sales</c:v>
                </c:pt>
                <c:pt idx="10">
                  <c:v>International &amp; Operations</c:v>
                </c:pt>
                <c:pt idx="11">
                  <c:v>Risk &amp; Audit</c:v>
                </c:pt>
                <c:pt idx="12">
                  <c:v>Others</c:v>
                </c:pt>
              </c:strCache>
            </c:strRef>
          </c:cat>
          <c:val>
            <c:numRef>
              <c:f>'Non Financials Competencies Fin'!$G$122:$G$134</c:f>
              <c:numCache>
                <c:formatCode>General</c:formatCode>
                <c:ptCount val="13"/>
                <c:pt idx="0">
                  <c:v>84</c:v>
                </c:pt>
                <c:pt idx="1">
                  <c:v>89</c:v>
                </c:pt>
                <c:pt idx="2">
                  <c:v>72</c:v>
                </c:pt>
                <c:pt idx="3">
                  <c:v>75</c:v>
                </c:pt>
                <c:pt idx="4">
                  <c:v>64</c:v>
                </c:pt>
                <c:pt idx="5">
                  <c:v>79</c:v>
                </c:pt>
                <c:pt idx="6">
                  <c:v>53</c:v>
                </c:pt>
                <c:pt idx="7">
                  <c:v>83</c:v>
                </c:pt>
                <c:pt idx="8">
                  <c:v>56</c:v>
                </c:pt>
                <c:pt idx="9">
                  <c:v>43</c:v>
                </c:pt>
                <c:pt idx="10">
                  <c:v>65</c:v>
                </c:pt>
                <c:pt idx="11">
                  <c:v>66</c:v>
                </c:pt>
                <c:pt idx="12">
                  <c:v>56</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1-30A9-4396-B374-39ECCFC409C1}"/>
            </c:ext>
          </c:extLst>
        </c:ser>
        <c:dLbls>
          <c:showLegendKey val="0"/>
          <c:showVal val="0"/>
          <c:showCatName val="0"/>
          <c:showSerName val="0"/>
          <c:showPercent val="0"/>
          <c:showBubbleSize val="0"/>
        </c:dLbls>
        <c:gapWidth val="150"/>
        <c:axId val="470380284"/>
        <c:axId val="1134354620"/>
      </c:barChart>
      <c:catAx>
        <c:axId val="470380284"/>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Competencies</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134354620"/>
        <c:crosses val="autoZero"/>
        <c:auto val="1"/>
        <c:lblAlgn val="ctr"/>
        <c:lblOffset val="100"/>
        <c:noMultiLvlLbl val="1"/>
      </c:catAx>
      <c:valAx>
        <c:axId val="113435462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IN"/>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470380284"/>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COMPETENCY COUNT  vs. COMPANIES</a:t>
            </a:r>
          </a:p>
        </c:rich>
      </c:tx>
      <c:overlay val="0"/>
    </c:title>
    <c:autoTitleDeleted val="0"/>
    <c:plotArea>
      <c:layout/>
      <c:barChart>
        <c:barDir val="col"/>
        <c:grouping val="clustered"/>
        <c:varyColors val="1"/>
        <c:ser>
          <c:idx val="0"/>
          <c:order val="0"/>
          <c:tx>
            <c:strRef>
              <c:f>'Non Financials Competencies Fin'!$B$121</c:f>
              <c:strCache>
                <c:ptCount val="1"/>
                <c:pt idx="0">
                  <c:v>COMPETENCY COUNT </c:v>
                </c:pt>
              </c:strCache>
            </c:strRef>
          </c:tx>
          <c:spPr>
            <a:solidFill>
              <a:srgbClr val="4285F4"/>
            </a:solidFill>
            <a:ln cmpd="sng">
              <a:solidFill>
                <a:srgbClr val="000000"/>
              </a:solidFill>
            </a:ln>
          </c:spPr>
          <c:invertIfNegative val="1"/>
          <c:cat>
            <c:strRef>
              <c:f>'Non Financials Competencies Fin'!$A$122:$A$221</c:f>
              <c:strCache>
                <c:ptCount val="100"/>
                <c:pt idx="0">
                  <c:v>AB InBev</c:v>
                </c:pt>
                <c:pt idx="1">
                  <c:v>adidas</c:v>
                </c:pt>
                <c:pt idx="2">
                  <c:v>Adyen B.V.</c:v>
                </c:pt>
                <c:pt idx="3">
                  <c:v>Ahold Delhaize</c:v>
                </c:pt>
                <c:pt idx="4">
                  <c:v>Air Liquide</c:v>
                </c:pt>
                <c:pt idx="5">
                  <c:v>Airbus</c:v>
                </c:pt>
                <c:pt idx="6">
                  <c:v>Allianz</c:v>
                </c:pt>
                <c:pt idx="7">
                  <c:v>ASML NV</c:v>
                </c:pt>
                <c:pt idx="8">
                  <c:v>BASF</c:v>
                </c:pt>
                <c:pt idx="9">
                  <c:v>Bayer</c:v>
                </c:pt>
                <c:pt idx="10">
                  <c:v>BMW</c:v>
                </c:pt>
                <c:pt idx="11">
                  <c:v>Danone</c:v>
                </c:pt>
                <c:pt idx="12">
                  <c:v>Deutsche Börse</c:v>
                </c:pt>
                <c:pt idx="13">
                  <c:v>Deutsche Telekom</c:v>
                </c:pt>
                <c:pt idx="14">
                  <c:v>DHL Group</c:v>
                </c:pt>
                <c:pt idx="15">
                  <c:v>Enel</c:v>
                </c:pt>
                <c:pt idx="16">
                  <c:v>Eni</c:v>
                </c:pt>
                <c:pt idx="17">
                  <c:v>EssilorLuxottica</c:v>
                </c:pt>
                <c:pt idx="18">
                  <c:v>Ferrari</c:v>
                </c:pt>
                <c:pt idx="19">
                  <c:v>Iberdrola</c:v>
                </c:pt>
                <c:pt idx="20">
                  <c:v>Inditex</c:v>
                </c:pt>
                <c:pt idx="21">
                  <c:v>Infineon</c:v>
                </c:pt>
                <c:pt idx="22">
                  <c:v>Kering</c:v>
                </c:pt>
                <c:pt idx="23">
                  <c:v>L'Oréal</c:v>
                </c:pt>
                <c:pt idx="24">
                  <c:v>LVMH</c:v>
                </c:pt>
                <c:pt idx="25">
                  <c:v>Mercedes-Benz Group</c:v>
                </c:pt>
                <c:pt idx="26">
                  <c:v>Nokia</c:v>
                </c:pt>
                <c:pt idx="27">
                  <c:v>Pernod Ricard</c:v>
                </c:pt>
                <c:pt idx="28">
                  <c:v>Prosus</c:v>
                </c:pt>
                <c:pt idx="29">
                  <c:v>Safran</c:v>
                </c:pt>
                <c:pt idx="30">
                  <c:v>Saint-Gobain</c:v>
                </c:pt>
                <c:pt idx="31">
                  <c:v>Sanofi</c:v>
                </c:pt>
                <c:pt idx="32">
                  <c:v>SAP</c:v>
                </c:pt>
                <c:pt idx="33">
                  <c:v>Schneider Electric</c:v>
                </c:pt>
                <c:pt idx="34">
                  <c:v>Siemens</c:v>
                </c:pt>
                <c:pt idx="35">
                  <c:v>Stellantis</c:v>
                </c:pt>
                <c:pt idx="36">
                  <c:v>TotalEnergies</c:v>
                </c:pt>
                <c:pt idx="37">
                  <c:v>VINCI</c:v>
                </c:pt>
                <c:pt idx="38">
                  <c:v>Volkswagen</c:v>
                </c:pt>
                <c:pt idx="39">
                  <c:v>Wolters Kluwer</c:v>
                </c:pt>
                <c:pt idx="40">
                  <c:v>Nestlé</c:v>
                </c:pt>
                <c:pt idx="41">
                  <c:v>Roche</c:v>
                </c:pt>
                <c:pt idx="42">
                  <c:v>Novartis</c:v>
                </c:pt>
                <c:pt idx="43">
                  <c:v>ABB</c:v>
                </c:pt>
                <c:pt idx="44">
                  <c:v>Holcim</c:v>
                </c:pt>
                <c:pt idx="45">
                  <c:v>Swisscom</c:v>
                </c:pt>
                <c:pt idx="46">
                  <c:v>Georg Fischer</c:v>
                </c:pt>
                <c:pt idx="47">
                  <c:v>Schindler Group</c:v>
                </c:pt>
                <c:pt idx="48">
                  <c:v>Lonza Group</c:v>
                </c:pt>
                <c:pt idx="49">
                  <c:v>Givaudan</c:v>
                </c:pt>
                <c:pt idx="50">
                  <c:v>Unilever</c:v>
                </c:pt>
                <c:pt idx="51">
                  <c:v>BP</c:v>
                </c:pt>
                <c:pt idx="52">
                  <c:v>Shell</c:v>
                </c:pt>
                <c:pt idx="53">
                  <c:v>GlaxoSmithKline (GSK)</c:v>
                </c:pt>
                <c:pt idx="54">
                  <c:v>AstraZeneca</c:v>
                </c:pt>
                <c:pt idx="55">
                  <c:v>Rio Tinto</c:v>
                </c:pt>
                <c:pt idx="56">
                  <c:v>BAT (British American Tobacco)</c:v>
                </c:pt>
                <c:pt idx="57">
                  <c:v>Tesco</c:v>
                </c:pt>
                <c:pt idx="58">
                  <c:v>Reckitt Benckiser</c:v>
                </c:pt>
                <c:pt idx="59">
                  <c:v>BHP</c:v>
                </c:pt>
                <c:pt idx="60">
                  <c:v>Rolls‑Royce Holdings</c:v>
                </c:pt>
                <c:pt idx="61">
                  <c:v>Imperial Brands</c:v>
                </c:pt>
                <c:pt idx="62">
                  <c:v>Anglo American</c:v>
                </c:pt>
                <c:pt idx="63">
                  <c:v>National Grid</c:v>
                </c:pt>
                <c:pt idx="64">
                  <c:v>Vodafone Group</c:v>
                </c:pt>
                <c:pt idx="65">
                  <c:v>Associated British Foods</c:v>
                </c:pt>
                <c:pt idx="66">
                  <c:v>Burberry</c:v>
                </c:pt>
                <c:pt idx="67">
                  <c:v>InterContinental Hotels Group</c:v>
                </c:pt>
                <c:pt idx="68">
                  <c:v>Diageo</c:v>
                </c:pt>
                <c:pt idx="69">
                  <c:v>Kingfisher</c:v>
                </c:pt>
                <c:pt idx="70">
                  <c:v>EDP – Energias de Portugal</c:v>
                </c:pt>
                <c:pt idx="71">
                  <c:v>Galp Energia</c:v>
                </c:pt>
                <c:pt idx="72">
                  <c:v>EDP Renováveis</c:v>
                </c:pt>
                <c:pt idx="73">
                  <c:v>Jerónimo Martins</c:v>
                </c:pt>
                <c:pt idx="74">
                  <c:v>The Navigator Company</c:v>
                </c:pt>
                <c:pt idx="75">
                  <c:v>Sonae</c:v>
                </c:pt>
                <c:pt idx="76">
                  <c:v>REN – Redes Energéticas Nacionais</c:v>
                </c:pt>
                <c:pt idx="77">
                  <c:v>NOS</c:v>
                </c:pt>
                <c:pt idx="78">
                  <c:v>Corticeira Amorim</c:v>
                </c:pt>
                <c:pt idx="79">
                  <c:v>Altri</c:v>
                </c:pt>
                <c:pt idx="80">
                  <c:v>Repsol</c:v>
                </c:pt>
                <c:pt idx="81">
                  <c:v>Telefónica</c:v>
                </c:pt>
                <c:pt idx="82">
                  <c:v>Amadeus IT Group</c:v>
                </c:pt>
                <c:pt idx="83">
                  <c:v>Cellnex Telecom</c:v>
                </c:pt>
                <c:pt idx="84">
                  <c:v>Ferrovial</c:v>
                </c:pt>
                <c:pt idx="85">
                  <c:v>AENA</c:v>
                </c:pt>
                <c:pt idx="86">
                  <c:v>Acciona</c:v>
                </c:pt>
                <c:pt idx="87">
                  <c:v>Siemens Gamesa Renewable Energy</c:v>
                </c:pt>
                <c:pt idx="88">
                  <c:v>Naturgy Energy Group</c:v>
                </c:pt>
                <c:pt idx="89">
                  <c:v>ACS</c:v>
                </c:pt>
                <c:pt idx="90">
                  <c:v>Tenaris</c:v>
                </c:pt>
                <c:pt idx="91">
                  <c:v>Interpump Group</c:v>
                </c:pt>
                <c:pt idx="92">
                  <c:v>Recordati</c:v>
                </c:pt>
                <c:pt idx="93">
                  <c:v>Diasorin</c:v>
                </c:pt>
                <c:pt idx="94">
                  <c:v>CNH Industrial</c:v>
                </c:pt>
                <c:pt idx="95">
                  <c:v>Prysmian Group</c:v>
                </c:pt>
                <c:pt idx="96">
                  <c:v>Leonardo</c:v>
                </c:pt>
                <c:pt idx="97">
                  <c:v>Moncler</c:v>
                </c:pt>
                <c:pt idx="98">
                  <c:v>Amplifon</c:v>
                </c:pt>
                <c:pt idx="99">
                  <c:v>Terna</c:v>
                </c:pt>
              </c:strCache>
            </c:strRef>
          </c:cat>
          <c:val>
            <c:numRef>
              <c:f>'Non Financials Competencies Fin'!$B$122:$B$221</c:f>
              <c:numCache>
                <c:formatCode>General</c:formatCode>
                <c:ptCount val="100"/>
                <c:pt idx="0">
                  <c:v>3</c:v>
                </c:pt>
                <c:pt idx="1">
                  <c:v>10</c:v>
                </c:pt>
                <c:pt idx="2">
                  <c:v>4</c:v>
                </c:pt>
                <c:pt idx="3">
                  <c:v>7</c:v>
                </c:pt>
                <c:pt idx="4">
                  <c:v>5</c:v>
                </c:pt>
                <c:pt idx="5">
                  <c:v>5</c:v>
                </c:pt>
                <c:pt idx="6">
                  <c:v>5</c:v>
                </c:pt>
                <c:pt idx="7">
                  <c:v>3</c:v>
                </c:pt>
                <c:pt idx="8">
                  <c:v>12</c:v>
                </c:pt>
                <c:pt idx="9">
                  <c:v>10</c:v>
                </c:pt>
                <c:pt idx="10">
                  <c:v>12</c:v>
                </c:pt>
                <c:pt idx="11">
                  <c:v>10</c:v>
                </c:pt>
                <c:pt idx="12">
                  <c:v>8</c:v>
                </c:pt>
                <c:pt idx="13">
                  <c:v>8</c:v>
                </c:pt>
                <c:pt idx="14">
                  <c:v>10</c:v>
                </c:pt>
                <c:pt idx="15">
                  <c:v>10</c:v>
                </c:pt>
                <c:pt idx="16">
                  <c:v>10</c:v>
                </c:pt>
                <c:pt idx="17">
                  <c:v>12</c:v>
                </c:pt>
                <c:pt idx="18">
                  <c:v>7</c:v>
                </c:pt>
                <c:pt idx="19">
                  <c:v>10</c:v>
                </c:pt>
                <c:pt idx="20">
                  <c:v>11</c:v>
                </c:pt>
                <c:pt idx="21">
                  <c:v>11</c:v>
                </c:pt>
                <c:pt idx="22">
                  <c:v>9</c:v>
                </c:pt>
                <c:pt idx="23">
                  <c:v>9</c:v>
                </c:pt>
                <c:pt idx="24">
                  <c:v>9</c:v>
                </c:pt>
                <c:pt idx="25">
                  <c:v>10</c:v>
                </c:pt>
                <c:pt idx="26">
                  <c:v>9</c:v>
                </c:pt>
                <c:pt idx="27">
                  <c:v>9</c:v>
                </c:pt>
                <c:pt idx="28">
                  <c:v>10</c:v>
                </c:pt>
                <c:pt idx="29">
                  <c:v>11</c:v>
                </c:pt>
                <c:pt idx="30">
                  <c:v>8</c:v>
                </c:pt>
                <c:pt idx="31">
                  <c:v>5</c:v>
                </c:pt>
                <c:pt idx="32">
                  <c:v>10</c:v>
                </c:pt>
                <c:pt idx="33">
                  <c:v>11</c:v>
                </c:pt>
                <c:pt idx="34">
                  <c:v>12</c:v>
                </c:pt>
                <c:pt idx="35">
                  <c:v>11</c:v>
                </c:pt>
                <c:pt idx="36">
                  <c:v>8</c:v>
                </c:pt>
                <c:pt idx="37">
                  <c:v>10</c:v>
                </c:pt>
                <c:pt idx="38">
                  <c:v>10</c:v>
                </c:pt>
                <c:pt idx="39">
                  <c:v>10</c:v>
                </c:pt>
                <c:pt idx="40">
                  <c:v>11</c:v>
                </c:pt>
                <c:pt idx="41">
                  <c:v>10</c:v>
                </c:pt>
                <c:pt idx="42">
                  <c:v>10</c:v>
                </c:pt>
                <c:pt idx="43">
                  <c:v>7</c:v>
                </c:pt>
                <c:pt idx="44">
                  <c:v>11</c:v>
                </c:pt>
                <c:pt idx="45">
                  <c:v>11</c:v>
                </c:pt>
                <c:pt idx="46">
                  <c:v>7</c:v>
                </c:pt>
                <c:pt idx="47">
                  <c:v>8</c:v>
                </c:pt>
                <c:pt idx="48">
                  <c:v>7</c:v>
                </c:pt>
                <c:pt idx="49">
                  <c:v>9</c:v>
                </c:pt>
                <c:pt idx="50">
                  <c:v>10</c:v>
                </c:pt>
                <c:pt idx="51">
                  <c:v>10</c:v>
                </c:pt>
                <c:pt idx="52">
                  <c:v>7</c:v>
                </c:pt>
                <c:pt idx="53">
                  <c:v>13</c:v>
                </c:pt>
                <c:pt idx="54">
                  <c:v>12</c:v>
                </c:pt>
                <c:pt idx="55">
                  <c:v>12</c:v>
                </c:pt>
                <c:pt idx="56">
                  <c:v>10</c:v>
                </c:pt>
                <c:pt idx="57">
                  <c:v>9</c:v>
                </c:pt>
                <c:pt idx="58">
                  <c:v>6</c:v>
                </c:pt>
                <c:pt idx="59">
                  <c:v>11</c:v>
                </c:pt>
                <c:pt idx="60">
                  <c:v>11</c:v>
                </c:pt>
                <c:pt idx="61">
                  <c:v>11</c:v>
                </c:pt>
                <c:pt idx="62">
                  <c:v>10</c:v>
                </c:pt>
                <c:pt idx="63">
                  <c:v>12</c:v>
                </c:pt>
                <c:pt idx="64">
                  <c:v>8</c:v>
                </c:pt>
                <c:pt idx="65">
                  <c:v>11</c:v>
                </c:pt>
                <c:pt idx="66">
                  <c:v>6</c:v>
                </c:pt>
                <c:pt idx="67">
                  <c:v>11</c:v>
                </c:pt>
                <c:pt idx="68">
                  <c:v>10</c:v>
                </c:pt>
                <c:pt idx="69">
                  <c:v>10</c:v>
                </c:pt>
                <c:pt idx="70">
                  <c:v>0</c:v>
                </c:pt>
                <c:pt idx="71">
                  <c:v>5</c:v>
                </c:pt>
                <c:pt idx="72">
                  <c:v>0</c:v>
                </c:pt>
                <c:pt idx="73">
                  <c:v>9</c:v>
                </c:pt>
                <c:pt idx="74">
                  <c:v>10</c:v>
                </c:pt>
                <c:pt idx="75">
                  <c:v>11</c:v>
                </c:pt>
                <c:pt idx="76">
                  <c:v>9</c:v>
                </c:pt>
                <c:pt idx="77">
                  <c:v>12</c:v>
                </c:pt>
                <c:pt idx="78">
                  <c:v>12</c:v>
                </c:pt>
                <c:pt idx="79">
                  <c:v>8</c:v>
                </c:pt>
                <c:pt idx="80">
                  <c:v>12</c:v>
                </c:pt>
                <c:pt idx="81">
                  <c:v>10</c:v>
                </c:pt>
                <c:pt idx="82">
                  <c:v>13</c:v>
                </c:pt>
                <c:pt idx="83">
                  <c:v>4</c:v>
                </c:pt>
                <c:pt idx="84">
                  <c:v>13</c:v>
                </c:pt>
                <c:pt idx="85">
                  <c:v>8</c:v>
                </c:pt>
                <c:pt idx="86">
                  <c:v>10</c:v>
                </c:pt>
                <c:pt idx="87">
                  <c:v>0</c:v>
                </c:pt>
                <c:pt idx="88">
                  <c:v>6</c:v>
                </c:pt>
                <c:pt idx="89">
                  <c:v>6</c:v>
                </c:pt>
                <c:pt idx="90">
                  <c:v>7</c:v>
                </c:pt>
                <c:pt idx="91">
                  <c:v>6</c:v>
                </c:pt>
                <c:pt idx="92">
                  <c:v>4</c:v>
                </c:pt>
                <c:pt idx="93">
                  <c:v>9</c:v>
                </c:pt>
                <c:pt idx="94">
                  <c:v>10</c:v>
                </c:pt>
                <c:pt idx="95">
                  <c:v>10</c:v>
                </c:pt>
                <c:pt idx="96">
                  <c:v>11</c:v>
                </c:pt>
                <c:pt idx="97">
                  <c:v>7</c:v>
                </c:pt>
                <c:pt idx="98">
                  <c:v>11</c:v>
                </c:pt>
                <c:pt idx="99">
                  <c:v>9</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9C3E-438D-9DFC-DAFDAA912DEA}"/>
            </c:ext>
          </c:extLst>
        </c:ser>
        <c:dLbls>
          <c:showLegendKey val="0"/>
          <c:showVal val="0"/>
          <c:showCatName val="0"/>
          <c:showSerName val="0"/>
          <c:showPercent val="0"/>
          <c:showBubbleSize val="0"/>
        </c:dLbls>
        <c:gapWidth val="150"/>
        <c:axId val="460127784"/>
        <c:axId val="389010120"/>
      </c:barChart>
      <c:catAx>
        <c:axId val="460127784"/>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COMPANIES</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389010120"/>
        <c:crosses val="autoZero"/>
        <c:auto val="1"/>
        <c:lblAlgn val="ctr"/>
        <c:lblOffset val="100"/>
        <c:noMultiLvlLbl val="1"/>
      </c:catAx>
      <c:valAx>
        <c:axId val="38901012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COMPETENCY COUNT </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460127784"/>
        <c:crosses val="autoZero"/>
        <c:crossBetween val="between"/>
      </c:valAx>
    </c:plotArea>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COMMITTEE COUNT vs. Company Name</a:t>
            </a:r>
          </a:p>
        </c:rich>
      </c:tx>
      <c:overlay val="0"/>
    </c:title>
    <c:autoTitleDeleted val="0"/>
    <c:plotArea>
      <c:layout/>
      <c:barChart>
        <c:barDir val="col"/>
        <c:grouping val="clustered"/>
        <c:varyColors val="1"/>
        <c:ser>
          <c:idx val="0"/>
          <c:order val="0"/>
          <c:tx>
            <c:strRef>
              <c:f>'non financial committees'!$M$106</c:f>
              <c:strCache>
                <c:ptCount val="1"/>
                <c:pt idx="0">
                  <c:v>COMMITTEE COUNT</c:v>
                </c:pt>
              </c:strCache>
            </c:strRef>
          </c:tx>
          <c:spPr>
            <a:solidFill>
              <a:srgbClr val="4285F4"/>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'non financial committees'!$L$107:$L$206</c:f>
              <c:strCache>
                <c:ptCount val="100"/>
                <c:pt idx="0">
                  <c:v>AB InBev</c:v>
                </c:pt>
                <c:pt idx="1">
                  <c:v>adidas</c:v>
                </c:pt>
                <c:pt idx="2">
                  <c:v>Adyen B.V.</c:v>
                </c:pt>
                <c:pt idx="3">
                  <c:v>Ahold Delhaize</c:v>
                </c:pt>
                <c:pt idx="4">
                  <c:v>Air Liquide</c:v>
                </c:pt>
                <c:pt idx="5">
                  <c:v>Airbus</c:v>
                </c:pt>
                <c:pt idx="6">
                  <c:v>Allianz</c:v>
                </c:pt>
                <c:pt idx="7">
                  <c:v>ASML NV</c:v>
                </c:pt>
                <c:pt idx="8">
                  <c:v>BASF</c:v>
                </c:pt>
                <c:pt idx="9">
                  <c:v>Bayer</c:v>
                </c:pt>
                <c:pt idx="10">
                  <c:v>BMW</c:v>
                </c:pt>
                <c:pt idx="11">
                  <c:v>Danone</c:v>
                </c:pt>
                <c:pt idx="12">
                  <c:v>Deutsche Börse</c:v>
                </c:pt>
                <c:pt idx="13">
                  <c:v>Deutsche Telekom</c:v>
                </c:pt>
                <c:pt idx="14">
                  <c:v>DHL Group</c:v>
                </c:pt>
                <c:pt idx="15">
                  <c:v>Enel</c:v>
                </c:pt>
                <c:pt idx="16">
                  <c:v>Eni</c:v>
                </c:pt>
                <c:pt idx="17">
                  <c:v>EssilorLuxottica</c:v>
                </c:pt>
                <c:pt idx="18">
                  <c:v>Ferrari</c:v>
                </c:pt>
                <c:pt idx="19">
                  <c:v>Iberdrola</c:v>
                </c:pt>
                <c:pt idx="20">
                  <c:v>Inditex</c:v>
                </c:pt>
                <c:pt idx="21">
                  <c:v>Infineon</c:v>
                </c:pt>
                <c:pt idx="22">
                  <c:v>Kering</c:v>
                </c:pt>
                <c:pt idx="23">
                  <c:v>L'Oréal</c:v>
                </c:pt>
                <c:pt idx="24">
                  <c:v>LVMH</c:v>
                </c:pt>
                <c:pt idx="25">
                  <c:v>Mercedes-Benz Group</c:v>
                </c:pt>
                <c:pt idx="26">
                  <c:v>Nokia</c:v>
                </c:pt>
                <c:pt idx="27">
                  <c:v>Pernod Ricard</c:v>
                </c:pt>
                <c:pt idx="28">
                  <c:v>Prosus</c:v>
                </c:pt>
                <c:pt idx="29">
                  <c:v>Safran</c:v>
                </c:pt>
                <c:pt idx="30">
                  <c:v>Saint-Gobain</c:v>
                </c:pt>
                <c:pt idx="31">
                  <c:v>Sanofi</c:v>
                </c:pt>
                <c:pt idx="32">
                  <c:v>SAP</c:v>
                </c:pt>
                <c:pt idx="33">
                  <c:v>Schneider Electric</c:v>
                </c:pt>
                <c:pt idx="34">
                  <c:v>Siemens</c:v>
                </c:pt>
                <c:pt idx="35">
                  <c:v>Stellantis</c:v>
                </c:pt>
                <c:pt idx="36">
                  <c:v>Total Energies</c:v>
                </c:pt>
                <c:pt idx="37">
                  <c:v>VINCI</c:v>
                </c:pt>
                <c:pt idx="38">
                  <c:v>Volkswagen</c:v>
                </c:pt>
                <c:pt idx="39">
                  <c:v>Wolters Kluwer</c:v>
                </c:pt>
                <c:pt idx="40">
                  <c:v>Nestlé</c:v>
                </c:pt>
                <c:pt idx="41">
                  <c:v>Roche</c:v>
                </c:pt>
                <c:pt idx="42">
                  <c:v>Novartis</c:v>
                </c:pt>
                <c:pt idx="43">
                  <c:v>ABB</c:v>
                </c:pt>
                <c:pt idx="44">
                  <c:v>Holcim</c:v>
                </c:pt>
                <c:pt idx="45">
                  <c:v>Swisscom</c:v>
                </c:pt>
                <c:pt idx="46">
                  <c:v>Georg Fischer</c:v>
                </c:pt>
                <c:pt idx="47">
                  <c:v>Schindler Group</c:v>
                </c:pt>
                <c:pt idx="48">
                  <c:v>Lonza Group</c:v>
                </c:pt>
                <c:pt idx="49">
                  <c:v>Givaudan</c:v>
                </c:pt>
                <c:pt idx="50">
                  <c:v>Unilever</c:v>
                </c:pt>
                <c:pt idx="51">
                  <c:v>BP</c:v>
                </c:pt>
                <c:pt idx="52">
                  <c:v>Shell</c:v>
                </c:pt>
                <c:pt idx="53">
                  <c:v>GlaxoSmithKline (GSK)</c:v>
                </c:pt>
                <c:pt idx="54">
                  <c:v>AstraZeneca</c:v>
                </c:pt>
                <c:pt idx="55">
                  <c:v>Rio Tinto</c:v>
                </c:pt>
                <c:pt idx="56">
                  <c:v>BAT (British American Tobacco)</c:v>
                </c:pt>
                <c:pt idx="57">
                  <c:v>Tesco</c:v>
                </c:pt>
                <c:pt idx="58">
                  <c:v>Reckitt Benckiser</c:v>
                </c:pt>
                <c:pt idx="59">
                  <c:v>BHP</c:v>
                </c:pt>
                <c:pt idx="60">
                  <c:v>Rolls‑Royce Holdings</c:v>
                </c:pt>
                <c:pt idx="61">
                  <c:v>Imperial Brands</c:v>
                </c:pt>
                <c:pt idx="62">
                  <c:v>Anglo American</c:v>
                </c:pt>
                <c:pt idx="63">
                  <c:v>National Grid</c:v>
                </c:pt>
                <c:pt idx="64">
                  <c:v>Vodafone Group</c:v>
                </c:pt>
                <c:pt idx="65">
                  <c:v>Associated British Foods</c:v>
                </c:pt>
                <c:pt idx="66">
                  <c:v>Burberry</c:v>
                </c:pt>
                <c:pt idx="67">
                  <c:v>InterContinental Hotels Group</c:v>
                </c:pt>
                <c:pt idx="68">
                  <c:v>Diageo</c:v>
                </c:pt>
                <c:pt idx="69">
                  <c:v>Kingfisher</c:v>
                </c:pt>
                <c:pt idx="70">
                  <c:v>EDP – Energias de Portugal</c:v>
                </c:pt>
                <c:pt idx="71">
                  <c:v>Galp Energia</c:v>
                </c:pt>
                <c:pt idx="72">
                  <c:v>EDP Renováveis</c:v>
                </c:pt>
                <c:pt idx="73">
                  <c:v>Jerónimo Martins</c:v>
                </c:pt>
                <c:pt idx="74">
                  <c:v>The Navigator Company</c:v>
                </c:pt>
                <c:pt idx="75">
                  <c:v>Sonae</c:v>
                </c:pt>
                <c:pt idx="76">
                  <c:v>REN – Redes Energéticas Nacionais</c:v>
                </c:pt>
                <c:pt idx="77">
                  <c:v>NOS</c:v>
                </c:pt>
                <c:pt idx="78">
                  <c:v>Corticeira Amorim</c:v>
                </c:pt>
                <c:pt idx="79">
                  <c:v>Altri</c:v>
                </c:pt>
                <c:pt idx="80">
                  <c:v>Repsol</c:v>
                </c:pt>
                <c:pt idx="81">
                  <c:v>Telefónica</c:v>
                </c:pt>
                <c:pt idx="82">
                  <c:v>Amadeus IT Group</c:v>
                </c:pt>
                <c:pt idx="83">
                  <c:v>Cellnex Telecom</c:v>
                </c:pt>
                <c:pt idx="84">
                  <c:v>Ferrovial</c:v>
                </c:pt>
                <c:pt idx="85">
                  <c:v>AENA</c:v>
                </c:pt>
                <c:pt idx="86">
                  <c:v>Acciona</c:v>
                </c:pt>
                <c:pt idx="87">
                  <c:v>Siemens Gamesa Renewable Energy</c:v>
                </c:pt>
                <c:pt idx="88">
                  <c:v>Naturgy Energy Group</c:v>
                </c:pt>
                <c:pt idx="89">
                  <c:v>ACS</c:v>
                </c:pt>
                <c:pt idx="90">
                  <c:v>Tenaris</c:v>
                </c:pt>
                <c:pt idx="91">
                  <c:v>Interpump Group</c:v>
                </c:pt>
                <c:pt idx="92">
                  <c:v>Recordati</c:v>
                </c:pt>
                <c:pt idx="93">
                  <c:v>Diasorin</c:v>
                </c:pt>
                <c:pt idx="94">
                  <c:v>CNH Industrial</c:v>
                </c:pt>
                <c:pt idx="95">
                  <c:v>Prysmian Group</c:v>
                </c:pt>
                <c:pt idx="96">
                  <c:v>Leonardo</c:v>
                </c:pt>
                <c:pt idx="97">
                  <c:v>Moncler</c:v>
                </c:pt>
                <c:pt idx="98">
                  <c:v>Amplifon</c:v>
                </c:pt>
                <c:pt idx="99">
                  <c:v>Terna</c:v>
                </c:pt>
              </c:strCache>
            </c:strRef>
          </c:cat>
          <c:val>
            <c:numRef>
              <c:f>'non financial committees'!$M$107:$M$206</c:f>
              <c:numCache>
                <c:formatCode>General</c:formatCode>
                <c:ptCount val="100"/>
                <c:pt idx="0">
                  <c:v>4</c:v>
                </c:pt>
                <c:pt idx="1">
                  <c:v>5</c:v>
                </c:pt>
                <c:pt idx="2">
                  <c:v>4</c:v>
                </c:pt>
                <c:pt idx="3">
                  <c:v>7</c:v>
                </c:pt>
                <c:pt idx="4">
                  <c:v>5</c:v>
                </c:pt>
                <c:pt idx="5">
                  <c:v>5</c:v>
                </c:pt>
                <c:pt idx="6">
                  <c:v>4</c:v>
                </c:pt>
                <c:pt idx="7">
                  <c:v>5</c:v>
                </c:pt>
                <c:pt idx="8">
                  <c:v>4</c:v>
                </c:pt>
                <c:pt idx="9">
                  <c:v>10</c:v>
                </c:pt>
                <c:pt idx="10">
                  <c:v>4</c:v>
                </c:pt>
                <c:pt idx="11">
                  <c:v>5</c:v>
                </c:pt>
                <c:pt idx="12">
                  <c:v>6</c:v>
                </c:pt>
                <c:pt idx="13">
                  <c:v>8</c:v>
                </c:pt>
                <c:pt idx="14">
                  <c:v>8</c:v>
                </c:pt>
                <c:pt idx="15">
                  <c:v>6</c:v>
                </c:pt>
                <c:pt idx="16">
                  <c:v>4</c:v>
                </c:pt>
                <c:pt idx="17">
                  <c:v>5</c:v>
                </c:pt>
                <c:pt idx="18">
                  <c:v>3</c:v>
                </c:pt>
                <c:pt idx="19">
                  <c:v>5</c:v>
                </c:pt>
                <c:pt idx="20">
                  <c:v>4</c:v>
                </c:pt>
                <c:pt idx="21">
                  <c:v>6</c:v>
                </c:pt>
                <c:pt idx="22">
                  <c:v>5</c:v>
                </c:pt>
                <c:pt idx="23">
                  <c:v>5</c:v>
                </c:pt>
                <c:pt idx="24">
                  <c:v>4</c:v>
                </c:pt>
                <c:pt idx="25">
                  <c:v>4</c:v>
                </c:pt>
                <c:pt idx="26">
                  <c:v>5</c:v>
                </c:pt>
                <c:pt idx="27">
                  <c:v>6</c:v>
                </c:pt>
                <c:pt idx="28">
                  <c:v>6</c:v>
                </c:pt>
                <c:pt idx="29">
                  <c:v>5</c:v>
                </c:pt>
                <c:pt idx="30">
                  <c:v>5</c:v>
                </c:pt>
                <c:pt idx="31">
                  <c:v>7</c:v>
                </c:pt>
                <c:pt idx="32">
                  <c:v>7</c:v>
                </c:pt>
                <c:pt idx="33">
                  <c:v>8</c:v>
                </c:pt>
                <c:pt idx="34">
                  <c:v>7</c:v>
                </c:pt>
                <c:pt idx="35">
                  <c:v>3</c:v>
                </c:pt>
                <c:pt idx="36">
                  <c:v>5</c:v>
                </c:pt>
                <c:pt idx="37">
                  <c:v>6</c:v>
                </c:pt>
                <c:pt idx="38">
                  <c:v>4</c:v>
                </c:pt>
                <c:pt idx="39">
                  <c:v>3</c:v>
                </c:pt>
                <c:pt idx="40">
                  <c:v>6</c:v>
                </c:pt>
                <c:pt idx="41">
                  <c:v>6</c:v>
                </c:pt>
                <c:pt idx="42">
                  <c:v>7</c:v>
                </c:pt>
                <c:pt idx="43">
                  <c:v>5</c:v>
                </c:pt>
                <c:pt idx="44">
                  <c:v>5</c:v>
                </c:pt>
                <c:pt idx="45">
                  <c:v>5</c:v>
                </c:pt>
                <c:pt idx="46">
                  <c:v>4</c:v>
                </c:pt>
                <c:pt idx="47">
                  <c:v>5</c:v>
                </c:pt>
                <c:pt idx="48">
                  <c:v>4</c:v>
                </c:pt>
                <c:pt idx="49">
                  <c:v>5</c:v>
                </c:pt>
                <c:pt idx="50">
                  <c:v>6</c:v>
                </c:pt>
                <c:pt idx="51">
                  <c:v>5</c:v>
                </c:pt>
                <c:pt idx="52">
                  <c:v>4</c:v>
                </c:pt>
                <c:pt idx="53">
                  <c:v>9</c:v>
                </c:pt>
                <c:pt idx="54">
                  <c:v>6</c:v>
                </c:pt>
                <c:pt idx="55">
                  <c:v>5</c:v>
                </c:pt>
                <c:pt idx="56">
                  <c:v>3</c:v>
                </c:pt>
                <c:pt idx="57">
                  <c:v>5</c:v>
                </c:pt>
                <c:pt idx="58">
                  <c:v>5</c:v>
                </c:pt>
                <c:pt idx="59">
                  <c:v>7</c:v>
                </c:pt>
                <c:pt idx="60">
                  <c:v>6</c:v>
                </c:pt>
                <c:pt idx="61">
                  <c:v>4</c:v>
                </c:pt>
                <c:pt idx="62">
                  <c:v>4</c:v>
                </c:pt>
                <c:pt idx="63">
                  <c:v>7</c:v>
                </c:pt>
                <c:pt idx="64">
                  <c:v>7</c:v>
                </c:pt>
                <c:pt idx="65">
                  <c:v>3</c:v>
                </c:pt>
                <c:pt idx="66">
                  <c:v>10</c:v>
                </c:pt>
                <c:pt idx="67">
                  <c:v>6</c:v>
                </c:pt>
                <c:pt idx="68">
                  <c:v>3</c:v>
                </c:pt>
                <c:pt idx="69">
                  <c:v>5</c:v>
                </c:pt>
                <c:pt idx="70">
                  <c:v>0</c:v>
                </c:pt>
                <c:pt idx="71">
                  <c:v>5</c:v>
                </c:pt>
                <c:pt idx="72">
                  <c:v>0</c:v>
                </c:pt>
                <c:pt idx="73">
                  <c:v>4</c:v>
                </c:pt>
                <c:pt idx="74">
                  <c:v>3</c:v>
                </c:pt>
                <c:pt idx="75">
                  <c:v>4</c:v>
                </c:pt>
                <c:pt idx="76">
                  <c:v>6</c:v>
                </c:pt>
                <c:pt idx="77">
                  <c:v>6</c:v>
                </c:pt>
                <c:pt idx="78">
                  <c:v>6</c:v>
                </c:pt>
                <c:pt idx="79">
                  <c:v>6</c:v>
                </c:pt>
                <c:pt idx="80">
                  <c:v>5</c:v>
                </c:pt>
                <c:pt idx="81">
                  <c:v>5</c:v>
                </c:pt>
                <c:pt idx="82">
                  <c:v>3</c:v>
                </c:pt>
                <c:pt idx="83">
                  <c:v>8</c:v>
                </c:pt>
                <c:pt idx="84">
                  <c:v>3</c:v>
                </c:pt>
                <c:pt idx="85">
                  <c:v>5</c:v>
                </c:pt>
                <c:pt idx="86">
                  <c:v>4</c:v>
                </c:pt>
                <c:pt idx="87">
                  <c:v>0</c:v>
                </c:pt>
                <c:pt idx="88">
                  <c:v>5</c:v>
                </c:pt>
                <c:pt idx="89">
                  <c:v>4</c:v>
                </c:pt>
                <c:pt idx="90">
                  <c:v>2</c:v>
                </c:pt>
                <c:pt idx="91">
                  <c:v>4</c:v>
                </c:pt>
                <c:pt idx="92">
                  <c:v>5</c:v>
                </c:pt>
                <c:pt idx="93">
                  <c:v>5</c:v>
                </c:pt>
                <c:pt idx="94">
                  <c:v>4</c:v>
                </c:pt>
                <c:pt idx="95">
                  <c:v>7</c:v>
                </c:pt>
                <c:pt idx="96">
                  <c:v>7</c:v>
                </c:pt>
                <c:pt idx="97">
                  <c:v>6</c:v>
                </c:pt>
                <c:pt idx="98">
                  <c:v>4</c:v>
                </c:pt>
                <c:pt idx="99">
                  <c:v>7</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AAA8-42DA-B13E-7A7180310F19}"/>
            </c:ext>
          </c:extLst>
        </c:ser>
        <c:dLbls>
          <c:showLegendKey val="0"/>
          <c:showVal val="0"/>
          <c:showCatName val="0"/>
          <c:showSerName val="0"/>
          <c:showPercent val="0"/>
          <c:showBubbleSize val="0"/>
        </c:dLbls>
        <c:gapWidth val="150"/>
        <c:axId val="1652558204"/>
        <c:axId val="992837537"/>
      </c:barChart>
      <c:catAx>
        <c:axId val="1652558204"/>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Company 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992837537"/>
        <c:crosses val="autoZero"/>
        <c:auto val="1"/>
        <c:lblAlgn val="ctr"/>
        <c:lblOffset val="100"/>
        <c:noMultiLvlLbl val="1"/>
      </c:catAx>
      <c:valAx>
        <c:axId val="99283753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COMMITTEE COUNT</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652558204"/>
        <c:crosses val="autoZero"/>
        <c:crossBetween val="between"/>
      </c:valAx>
    </c:plotArea>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4b904fdd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4b904fdd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4f3b4343e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4f3b4343e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4f3b4343e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4f3b4343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rgbClr val="1B1C1D"/>
                </a:solidFill>
              </a:rPr>
              <a:t>What was done:</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analyzed the </a:t>
            </a:r>
            <a:r>
              <a:rPr lang="en" b="1">
                <a:solidFill>
                  <a:srgbClr val="1B1C1D"/>
                </a:solidFill>
              </a:rPr>
              <a:t>types of board evaluations</a:t>
            </a:r>
            <a:r>
              <a:rPr lang="en">
                <a:solidFill>
                  <a:srgbClr val="1B1C1D"/>
                </a:solidFill>
              </a:rPr>
              <a:t> conducted by companies listed in the </a:t>
            </a:r>
            <a:r>
              <a:rPr lang="en" b="1">
                <a:solidFill>
                  <a:srgbClr val="1B1C1D"/>
                </a:solidFill>
              </a:rPr>
              <a:t>Euro Stoxx 50 index</a:t>
            </a:r>
            <a:r>
              <a:rPr lang="en">
                <a:solidFill>
                  <a:srgbClr val="1B1C1D"/>
                </a:solidFill>
              </a:rPr>
              <a:t>. Based on the dataset, we categorized these companies into four groups: those performing </a:t>
            </a:r>
            <a:r>
              <a:rPr lang="en" b="1">
                <a:solidFill>
                  <a:srgbClr val="1B1C1D"/>
                </a:solidFill>
              </a:rPr>
              <a:t>both internal and external evaluations</a:t>
            </a:r>
            <a:r>
              <a:rPr lang="en">
                <a:solidFill>
                  <a:srgbClr val="1B1C1D"/>
                </a:solidFill>
              </a:rPr>
              <a:t>, those performing </a:t>
            </a:r>
            <a:r>
              <a:rPr lang="en" b="1">
                <a:solidFill>
                  <a:srgbClr val="1B1C1D"/>
                </a:solidFill>
              </a:rPr>
              <a:t>only internal evaluations</a:t>
            </a:r>
            <a:r>
              <a:rPr lang="en">
                <a:solidFill>
                  <a:srgbClr val="1B1C1D"/>
                </a:solidFill>
              </a:rPr>
              <a:t>, those performing </a:t>
            </a:r>
            <a:r>
              <a:rPr lang="en" b="1">
                <a:solidFill>
                  <a:srgbClr val="1B1C1D"/>
                </a:solidFill>
              </a:rPr>
              <a:t>only external evaluations</a:t>
            </a:r>
            <a:r>
              <a:rPr lang="en">
                <a:solidFill>
                  <a:srgbClr val="1B1C1D"/>
                </a:solidFill>
              </a:rPr>
              <a:t>, and those for whom the </a:t>
            </a:r>
            <a:r>
              <a:rPr lang="en" b="1">
                <a:solidFill>
                  <a:srgbClr val="1B1C1D"/>
                </a:solidFill>
              </a:rPr>
              <a:t>type of evaluation was not disclosed</a:t>
            </a:r>
            <a:r>
              <a:rPr lang="en">
                <a:solidFill>
                  <a:srgbClr val="1B1C1D"/>
                </a:solidFill>
              </a:rPr>
              <a:t>.</a:t>
            </a:r>
            <a:endParaRPr>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a:solidFill>
                  <a:srgbClr val="1B1C1D"/>
                </a:solidFill>
              </a:rPr>
              <a:t>Sample used:</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examined a dataset consisting of companies within the </a:t>
            </a:r>
            <a:r>
              <a:rPr lang="en" b="1">
                <a:solidFill>
                  <a:srgbClr val="1B1C1D"/>
                </a:solidFill>
              </a:rPr>
              <a:t>Euro Stoxx 50 index</a:t>
            </a:r>
            <a:r>
              <a:rPr lang="en">
                <a:solidFill>
                  <a:srgbClr val="1B1C1D"/>
                </a:solidFill>
              </a:rPr>
              <a:t>. Our analysis revealed that </a:t>
            </a:r>
            <a:r>
              <a:rPr lang="en" b="1">
                <a:solidFill>
                  <a:srgbClr val="1B1C1D"/>
                </a:solidFill>
              </a:rPr>
              <a:t>38 companies</a:t>
            </a:r>
            <a:r>
              <a:rPr lang="en">
                <a:solidFill>
                  <a:srgbClr val="1B1C1D"/>
                </a:solidFill>
              </a:rPr>
              <a:t> reported conducting </a:t>
            </a:r>
            <a:r>
              <a:rPr lang="en" b="1">
                <a:solidFill>
                  <a:srgbClr val="1B1C1D"/>
                </a:solidFill>
              </a:rPr>
              <a:t>both internal and external board evaluations</a:t>
            </a:r>
            <a:r>
              <a:rPr lang="en">
                <a:solidFill>
                  <a:srgbClr val="1B1C1D"/>
                </a:solidFill>
              </a:rPr>
              <a:t>. Additionally, </a:t>
            </a:r>
            <a:r>
              <a:rPr lang="en" b="1">
                <a:solidFill>
                  <a:srgbClr val="1B1C1D"/>
                </a:solidFill>
              </a:rPr>
              <a:t>2 companies</a:t>
            </a:r>
            <a:r>
              <a:rPr lang="en">
                <a:solidFill>
                  <a:srgbClr val="1B1C1D"/>
                </a:solidFill>
              </a:rPr>
              <a:t> reported conducting </a:t>
            </a:r>
            <a:r>
              <a:rPr lang="en" b="1">
                <a:solidFill>
                  <a:srgbClr val="1B1C1D"/>
                </a:solidFill>
              </a:rPr>
              <a:t>only internal evaluations</a:t>
            </a:r>
            <a:r>
              <a:rPr lang="en">
                <a:solidFill>
                  <a:srgbClr val="1B1C1D"/>
                </a:solidFill>
              </a:rPr>
              <a:t>. Notably, </a:t>
            </a:r>
            <a:r>
              <a:rPr lang="en" b="1">
                <a:solidFill>
                  <a:srgbClr val="1B1C1D"/>
                </a:solidFill>
              </a:rPr>
              <a:t>no companies</a:t>
            </a:r>
            <a:r>
              <a:rPr lang="en">
                <a:solidFill>
                  <a:srgbClr val="1B1C1D"/>
                </a:solidFill>
              </a:rPr>
              <a:t> in our sample disclosed performing </a:t>
            </a:r>
            <a:r>
              <a:rPr lang="en" b="1">
                <a:solidFill>
                  <a:srgbClr val="1B1C1D"/>
                </a:solidFill>
              </a:rPr>
              <a:t>only external evaluations</a:t>
            </a:r>
            <a:r>
              <a:rPr lang="en">
                <a:solidFill>
                  <a:srgbClr val="1B1C1D"/>
                </a:solidFill>
              </a:rPr>
              <a:t>, and </a:t>
            </a:r>
            <a:r>
              <a:rPr lang="en" b="1">
                <a:solidFill>
                  <a:srgbClr val="1B1C1D"/>
                </a:solidFill>
              </a:rPr>
              <a:t>no companies</a:t>
            </a:r>
            <a:r>
              <a:rPr lang="en">
                <a:solidFill>
                  <a:srgbClr val="1B1C1D"/>
                </a:solidFill>
              </a:rPr>
              <a:t> fell into the "</a:t>
            </a:r>
            <a:r>
              <a:rPr lang="en" b="1">
                <a:solidFill>
                  <a:srgbClr val="1B1C1D"/>
                </a:solidFill>
              </a:rPr>
              <a:t>Not disclosed</a:t>
            </a:r>
            <a:r>
              <a:rPr lang="en">
                <a:solidFill>
                  <a:srgbClr val="1B1C1D"/>
                </a:solidFill>
              </a:rPr>
              <a:t>" category for the type of evaluation performed.</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Assumptions made: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assumed that the information disclosed by these </a:t>
            </a:r>
            <a:r>
              <a:rPr lang="en" b="1">
                <a:solidFill>
                  <a:schemeClr val="dk1"/>
                </a:solidFill>
              </a:rPr>
              <a:t>Euro Stoxx 50 companies accurately reflects the types of board evaluations they conduct</a:t>
            </a:r>
            <a:r>
              <a:rPr lang="en">
                <a:solidFill>
                  <a:schemeClr val="dk1"/>
                </a:solidFill>
              </a:rPr>
              <a: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cases where companies explicitly stated they performed "</a:t>
            </a:r>
            <a:r>
              <a:rPr lang="en" b="1">
                <a:solidFill>
                  <a:schemeClr val="dk1"/>
                </a:solidFill>
              </a:rPr>
              <a:t>Internal &amp; External Evaluations</a:t>
            </a:r>
            <a:r>
              <a:rPr lang="en">
                <a:solidFill>
                  <a:schemeClr val="dk1"/>
                </a:solidFill>
              </a:rPr>
              <a:t>" or "</a:t>
            </a:r>
            <a:r>
              <a:rPr lang="en" b="1">
                <a:solidFill>
                  <a:schemeClr val="dk1"/>
                </a:solidFill>
              </a:rPr>
              <a:t>Internal evaluation</a:t>
            </a:r>
            <a:r>
              <a:rPr lang="en">
                <a:solidFill>
                  <a:schemeClr val="dk1"/>
                </a:solidFill>
              </a:rPr>
              <a:t>," we took this as their primary method. We assumed that if a company only mentioned one type, they did not regularly conduct the other type unless explicitly stated elsewhere in their disclosures.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also assumed that the </a:t>
            </a:r>
            <a:r>
              <a:rPr lang="en" b="1">
                <a:solidFill>
                  <a:schemeClr val="dk1"/>
                </a:solidFill>
              </a:rPr>
              <a:t>four categories used for analysis (Both Internal &amp; External Evaluations, Internal Evaluation, External Evaluation, and Not disclosed) are mutually exclusive</a:t>
            </a:r>
            <a:r>
              <a:rPr lang="en">
                <a:solidFill>
                  <a:schemeClr val="dk1"/>
                </a:solidFill>
              </a:rPr>
              <a:t>, meaning each company could only be classified into one of these groups based on their reported practices.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200">
              <a:solidFill>
                <a:srgbClr val="1B1C1D"/>
              </a:solidFill>
            </a:endParaRPr>
          </a:p>
          <a:p>
            <a:pPr marL="0" lvl="0" indent="0" algn="l" rtl="0">
              <a:lnSpc>
                <a:spcPct val="115000"/>
              </a:lnSpc>
              <a:spcBef>
                <a:spcPts val="1200"/>
              </a:spcBef>
              <a:spcAft>
                <a:spcPts val="1200"/>
              </a:spcAft>
              <a:buClr>
                <a:schemeClr val="dk1"/>
              </a:buClr>
              <a:buSzPts val="1100"/>
              <a:buFont typeface="Arial"/>
              <a:buNone/>
            </a:pP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f3b4343e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4f3b4343e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rgbClr val="1B1C1D"/>
                </a:solidFill>
              </a:rPr>
              <a:t>What was done:</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analyzed the frequency at which companies within the </a:t>
            </a:r>
            <a:r>
              <a:rPr lang="en" b="1">
                <a:solidFill>
                  <a:srgbClr val="1B1C1D"/>
                </a:solidFill>
              </a:rPr>
              <a:t>Euro Stoxx 50 index</a:t>
            </a:r>
            <a:r>
              <a:rPr lang="en">
                <a:solidFill>
                  <a:srgbClr val="1B1C1D"/>
                </a:solidFill>
              </a:rPr>
              <a:t> reported conducting </a:t>
            </a:r>
            <a:r>
              <a:rPr lang="en" b="1">
                <a:solidFill>
                  <a:srgbClr val="1B1C1D"/>
                </a:solidFill>
              </a:rPr>
              <a:t>internal evaluations</a:t>
            </a:r>
            <a:r>
              <a:rPr lang="en">
                <a:solidFill>
                  <a:srgbClr val="1B1C1D"/>
                </a:solidFill>
              </a:rPr>
              <a:t>. The "</a:t>
            </a:r>
            <a:r>
              <a:rPr lang="en" b="1">
                <a:solidFill>
                  <a:srgbClr val="1B1C1D"/>
                </a:solidFill>
              </a:rPr>
              <a:t>Internal Evaluation Frequency</a:t>
            </a:r>
            <a:r>
              <a:rPr lang="en">
                <a:solidFill>
                  <a:srgbClr val="1B1C1D"/>
                </a:solidFill>
              </a:rPr>
              <a:t>" for each company was examined, and the companies were grouped and counted based on the reported frequencies.</a:t>
            </a:r>
            <a:endParaRPr>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a:solidFill>
                  <a:srgbClr val="1B1C1D"/>
                </a:solidFill>
              </a:rPr>
              <a:t>Sample used:</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examined a dataset consisting of companies in the </a:t>
            </a:r>
            <a:r>
              <a:rPr lang="en" b="1">
                <a:solidFill>
                  <a:srgbClr val="1B1C1D"/>
                </a:solidFill>
              </a:rPr>
              <a:t>Euro Stoxx 50 index</a:t>
            </a:r>
            <a:r>
              <a:rPr lang="en">
                <a:solidFill>
                  <a:srgbClr val="1B1C1D"/>
                </a:solidFill>
              </a:rPr>
              <a:t>. Our analysis showed that </a:t>
            </a:r>
            <a:r>
              <a:rPr lang="en" b="1">
                <a:solidFill>
                  <a:srgbClr val="1B1C1D"/>
                </a:solidFill>
              </a:rPr>
              <a:t>39 companies</a:t>
            </a:r>
            <a:r>
              <a:rPr lang="en">
                <a:solidFill>
                  <a:srgbClr val="1B1C1D"/>
                </a:solidFill>
              </a:rPr>
              <a:t> reported conducting internal evaluations </a:t>
            </a:r>
            <a:r>
              <a:rPr lang="en" b="1">
                <a:solidFill>
                  <a:srgbClr val="1B1C1D"/>
                </a:solidFill>
              </a:rPr>
              <a:t>annually</a:t>
            </a:r>
            <a:r>
              <a:rPr lang="en">
                <a:solidFill>
                  <a:srgbClr val="1B1C1D"/>
                </a:solidFill>
              </a:rPr>
              <a:t>, while </a:t>
            </a:r>
            <a:r>
              <a:rPr lang="en" b="1">
                <a:solidFill>
                  <a:srgbClr val="1B1C1D"/>
                </a:solidFill>
              </a:rPr>
              <a:t>1 company</a:t>
            </a:r>
            <a:r>
              <a:rPr lang="en">
                <a:solidFill>
                  <a:srgbClr val="1B1C1D"/>
                </a:solidFill>
              </a:rPr>
              <a:t>, specifically </a:t>
            </a:r>
            <a:r>
              <a:rPr lang="en" b="1">
                <a:solidFill>
                  <a:srgbClr val="1B1C1D"/>
                </a:solidFill>
              </a:rPr>
              <a:t>Volkswagen</a:t>
            </a:r>
            <a:r>
              <a:rPr lang="en">
                <a:solidFill>
                  <a:srgbClr val="1B1C1D"/>
                </a:solidFill>
              </a:rPr>
              <a:t>, reported a frequency of </a:t>
            </a:r>
            <a:r>
              <a:rPr lang="en" b="1">
                <a:solidFill>
                  <a:srgbClr val="1B1C1D"/>
                </a:solidFill>
              </a:rPr>
              <a:t>every 2 years</a:t>
            </a:r>
            <a:r>
              <a:rPr lang="en">
                <a:solidFill>
                  <a:srgbClr val="1B1C1D"/>
                </a:solidFill>
              </a:rPr>
              <a:t>. No other frequencies for internal evaluations were reported by the companies in this sample.</a:t>
            </a:r>
            <a:endParaRPr>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a:solidFill>
                  <a:srgbClr val="1B1C1D"/>
                </a:solidFill>
              </a:rPr>
              <a:t>Assumptions made:</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assumed that the frequency of internal evaluations reported by each company in the dataset </a:t>
            </a:r>
            <a:r>
              <a:rPr lang="en" b="1">
                <a:solidFill>
                  <a:srgbClr val="1B1C1D"/>
                </a:solidFill>
              </a:rPr>
              <a:t>accurately reflects their actual practices</a:t>
            </a:r>
            <a:r>
              <a:rPr lang="en">
                <a:solidFill>
                  <a:srgbClr val="1B1C1D"/>
                </a:solidFill>
              </a:rPr>
              <a:t>.</a:t>
            </a:r>
            <a:endParaRPr>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also assumed that the categorization of internal evaluation frequencies (</a:t>
            </a:r>
            <a:r>
              <a:rPr lang="en" b="1">
                <a:solidFill>
                  <a:srgbClr val="1B1C1D"/>
                </a:solidFill>
              </a:rPr>
              <a:t>Annually</a:t>
            </a:r>
            <a:r>
              <a:rPr lang="en">
                <a:solidFill>
                  <a:srgbClr val="1B1C1D"/>
                </a:solidFill>
              </a:rPr>
              <a:t>, </a:t>
            </a:r>
            <a:r>
              <a:rPr lang="en" b="1">
                <a:solidFill>
                  <a:srgbClr val="1B1C1D"/>
                </a:solidFill>
              </a:rPr>
              <a:t>2 years</a:t>
            </a:r>
            <a:r>
              <a:rPr lang="en">
                <a:solidFill>
                  <a:srgbClr val="1B1C1D"/>
                </a:solidFill>
              </a:rPr>
              <a:t>) provided in the dataset was </a:t>
            </a:r>
            <a:r>
              <a:rPr lang="en" b="1">
                <a:solidFill>
                  <a:srgbClr val="1B1C1D"/>
                </a:solidFill>
              </a:rPr>
              <a:t>consistently understood and applied</a:t>
            </a:r>
            <a:r>
              <a:rPr lang="en">
                <a:solidFill>
                  <a:srgbClr val="1B1C1D"/>
                </a:solidFill>
              </a:rPr>
              <a:t> by the reporting companies.</a:t>
            </a:r>
            <a:endParaRPr sz="1200">
              <a:solidFill>
                <a:srgbClr val="1B1C1D"/>
              </a:solidFill>
            </a:endParaRPr>
          </a:p>
          <a:p>
            <a:pPr marL="0" lvl="0" indent="0" algn="l" rtl="0">
              <a:lnSpc>
                <a:spcPct val="115000"/>
              </a:lnSpc>
              <a:spcBef>
                <a:spcPts val="1200"/>
              </a:spcBef>
              <a:spcAft>
                <a:spcPts val="1200"/>
              </a:spcAft>
              <a:buClr>
                <a:schemeClr val="dk1"/>
              </a:buClr>
              <a:buSzPts val="1100"/>
              <a:buFont typeface="Arial"/>
              <a:buNone/>
            </a:pP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4f3b4343e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4f3b4343e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rgbClr val="1B1C1D"/>
                </a:solidFill>
              </a:rPr>
              <a:t>What was done:</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analyzed the frequency at which companies within the </a:t>
            </a:r>
            <a:r>
              <a:rPr lang="en" b="1">
                <a:solidFill>
                  <a:srgbClr val="1B1C1D"/>
                </a:solidFill>
              </a:rPr>
              <a:t>Euro Stoxx 50 index</a:t>
            </a:r>
            <a:r>
              <a:rPr lang="en">
                <a:solidFill>
                  <a:srgbClr val="1B1C1D"/>
                </a:solidFill>
              </a:rPr>
              <a:t> reported conducting </a:t>
            </a:r>
            <a:r>
              <a:rPr lang="en" b="1">
                <a:solidFill>
                  <a:srgbClr val="1B1C1D"/>
                </a:solidFill>
              </a:rPr>
              <a:t>external evaluations</a:t>
            </a:r>
            <a:r>
              <a:rPr lang="en">
                <a:solidFill>
                  <a:srgbClr val="1B1C1D"/>
                </a:solidFill>
              </a:rPr>
              <a:t>. The "</a:t>
            </a:r>
            <a:r>
              <a:rPr lang="en" b="1">
                <a:solidFill>
                  <a:srgbClr val="1B1C1D"/>
                </a:solidFill>
              </a:rPr>
              <a:t>External Evaluation Frequency</a:t>
            </a:r>
            <a:r>
              <a:rPr lang="en">
                <a:solidFill>
                  <a:srgbClr val="1B1C1D"/>
                </a:solidFill>
              </a:rPr>
              <a:t>" for each company was examined, and the companies were grouped and counted based on the reported frequencies.</a:t>
            </a:r>
            <a:endParaRPr>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a:solidFill>
                  <a:srgbClr val="1B1C1D"/>
                </a:solidFill>
              </a:rPr>
              <a:t>Sample used:</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examined a dataset consisting of companies in the </a:t>
            </a:r>
            <a:r>
              <a:rPr lang="en" b="1">
                <a:solidFill>
                  <a:srgbClr val="1B1C1D"/>
                </a:solidFill>
              </a:rPr>
              <a:t>Euro Stoxx 50 index</a:t>
            </a:r>
            <a:r>
              <a:rPr lang="en">
                <a:solidFill>
                  <a:srgbClr val="1B1C1D"/>
                </a:solidFill>
              </a:rPr>
              <a:t>. Our analysis showed that for </a:t>
            </a:r>
            <a:r>
              <a:rPr lang="en" b="1">
                <a:solidFill>
                  <a:srgbClr val="1B1C1D"/>
                </a:solidFill>
              </a:rPr>
              <a:t>16 companies</a:t>
            </a:r>
            <a:r>
              <a:rPr lang="en">
                <a:solidFill>
                  <a:srgbClr val="1B1C1D"/>
                </a:solidFill>
              </a:rPr>
              <a:t>, the external evaluation frequency was </a:t>
            </a:r>
            <a:r>
              <a:rPr lang="en" b="1">
                <a:solidFill>
                  <a:srgbClr val="1B1C1D"/>
                </a:solidFill>
              </a:rPr>
              <a:t>Not Applicable (N/A)</a:t>
            </a:r>
            <a:r>
              <a:rPr lang="en">
                <a:solidFill>
                  <a:srgbClr val="1B1C1D"/>
                </a:solidFill>
              </a:rPr>
              <a:t>. </a:t>
            </a:r>
            <a:r>
              <a:rPr lang="en" b="1">
                <a:solidFill>
                  <a:srgbClr val="1B1C1D"/>
                </a:solidFill>
              </a:rPr>
              <a:t>14 companies</a:t>
            </a:r>
            <a:r>
              <a:rPr lang="en">
                <a:solidFill>
                  <a:srgbClr val="1B1C1D"/>
                </a:solidFill>
              </a:rPr>
              <a:t> reported conducting external evaluations </a:t>
            </a:r>
            <a:r>
              <a:rPr lang="en" b="1">
                <a:solidFill>
                  <a:srgbClr val="1B1C1D"/>
                </a:solidFill>
              </a:rPr>
              <a:t>annually</a:t>
            </a:r>
            <a:r>
              <a:rPr lang="en">
                <a:solidFill>
                  <a:srgbClr val="1B1C1D"/>
                </a:solidFill>
              </a:rPr>
              <a:t>, </a:t>
            </a:r>
            <a:r>
              <a:rPr lang="en" b="1">
                <a:solidFill>
                  <a:srgbClr val="1B1C1D"/>
                </a:solidFill>
              </a:rPr>
              <a:t>8 companies</a:t>
            </a:r>
            <a:r>
              <a:rPr lang="en">
                <a:solidFill>
                  <a:srgbClr val="1B1C1D"/>
                </a:solidFill>
              </a:rPr>
              <a:t> reported a frequency of </a:t>
            </a:r>
            <a:r>
              <a:rPr lang="en" b="1">
                <a:solidFill>
                  <a:srgbClr val="1B1C1D"/>
                </a:solidFill>
              </a:rPr>
              <a:t>every 3 years</a:t>
            </a:r>
            <a:r>
              <a:rPr lang="en">
                <a:solidFill>
                  <a:srgbClr val="1B1C1D"/>
                </a:solidFill>
              </a:rPr>
              <a:t>, and </a:t>
            </a:r>
            <a:r>
              <a:rPr lang="en" b="1">
                <a:solidFill>
                  <a:srgbClr val="1B1C1D"/>
                </a:solidFill>
              </a:rPr>
              <a:t>2 companies</a:t>
            </a:r>
            <a:r>
              <a:rPr lang="en">
                <a:solidFill>
                  <a:srgbClr val="1B1C1D"/>
                </a:solidFill>
              </a:rPr>
              <a:t> reported a frequency of </a:t>
            </a:r>
            <a:r>
              <a:rPr lang="en" b="1">
                <a:solidFill>
                  <a:srgbClr val="1B1C1D"/>
                </a:solidFill>
              </a:rPr>
              <a:t>every 2 years</a:t>
            </a:r>
            <a:r>
              <a:rPr lang="en">
                <a:solidFill>
                  <a:srgbClr val="1B1C1D"/>
                </a:solidFill>
              </a:rPr>
              <a:t>.</a:t>
            </a:r>
            <a:endParaRPr>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a:solidFill>
                  <a:srgbClr val="1B1C1D"/>
                </a:solidFill>
              </a:rPr>
              <a:t>Assumptions made:</a:t>
            </a:r>
            <a:endParaRPr b="1">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We assumed that the frequency of external evaluations reported by each company in the dataset </a:t>
            </a:r>
            <a:r>
              <a:rPr lang="en" b="1">
                <a:solidFill>
                  <a:srgbClr val="1B1C1D"/>
                </a:solidFill>
              </a:rPr>
              <a:t>accurately reflects their actual practices</a:t>
            </a:r>
            <a:r>
              <a:rPr lang="en">
                <a:solidFill>
                  <a:srgbClr val="1B1C1D"/>
                </a:solidFill>
              </a:rPr>
              <a:t>.</a:t>
            </a:r>
            <a:endParaRPr>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1B1C1D"/>
                </a:solidFill>
              </a:rPr>
              <a:t>For the </a:t>
            </a:r>
            <a:r>
              <a:rPr lang="en" b="1">
                <a:solidFill>
                  <a:srgbClr val="1B1C1D"/>
                </a:solidFill>
              </a:rPr>
              <a:t>16 companies</a:t>
            </a:r>
            <a:r>
              <a:rPr lang="en">
                <a:solidFill>
                  <a:srgbClr val="1B1C1D"/>
                </a:solidFill>
              </a:rPr>
              <a:t> that reported "</a:t>
            </a:r>
            <a:r>
              <a:rPr lang="en" b="1">
                <a:solidFill>
                  <a:srgbClr val="1B1C1D"/>
                </a:solidFill>
              </a:rPr>
              <a:t>N/A</a:t>
            </a:r>
            <a:r>
              <a:rPr lang="en">
                <a:solidFill>
                  <a:srgbClr val="1B1C1D"/>
                </a:solidFill>
              </a:rPr>
              <a:t>" for their external evaluation frequency, we did not make any assumptions about whether they conduct external evaluations. This response was treated as a </a:t>
            </a:r>
            <a:r>
              <a:rPr lang="en" b="1">
                <a:solidFill>
                  <a:srgbClr val="1B1C1D"/>
                </a:solidFill>
              </a:rPr>
              <a:t>distinct category indicating a lack of applicable information or a decision not to disclose the frequency</a:t>
            </a:r>
            <a:r>
              <a:rPr lang="en">
                <a:solidFill>
                  <a:srgbClr val="1B1C1D"/>
                </a:solidFill>
              </a:rPr>
              <a:t>.</a:t>
            </a:r>
            <a:endParaRPr>
              <a:solidFill>
                <a:srgbClr val="1B1C1D"/>
              </a:solidFill>
            </a:endParaRPr>
          </a:p>
          <a:p>
            <a:pPr marL="0" lvl="0" indent="0" algn="l" rtl="0">
              <a:lnSpc>
                <a:spcPct val="115000"/>
              </a:lnSpc>
              <a:spcBef>
                <a:spcPts val="1200"/>
              </a:spcBef>
              <a:spcAft>
                <a:spcPts val="1200"/>
              </a:spcAft>
              <a:buClr>
                <a:schemeClr val="dk1"/>
              </a:buClr>
              <a:buSzPts val="1100"/>
              <a:buFont typeface="Arial"/>
              <a:buNone/>
            </a:pPr>
            <a:endParaRPr b="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4b904fddcc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4b904fddc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4f3168903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4f3168903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4b904fddc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4b904fddc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What Was Done</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 comprehensive benchmarking study was conducted to evaluate the competencies present in the boards of financial companies. The team categorized a wide range of board-level skills and experiences into 13 standard competency domains such as Leadership &amp; Governance, Finance &amp; Accounting, Risk &amp; Audit, and so on. Each company’s board profile was then analyzed to determine whether a given competency was present (coded as 1) or absent (coded as 0). These individual indicators were aggregated to compute the total count and percentage of companies demonstrating strength in each domain. The resulting visualization displays both the </a:t>
            </a:r>
            <a:r>
              <a:rPr lang="en" b="1">
                <a:solidFill>
                  <a:schemeClr val="dk1"/>
                </a:solidFill>
              </a:rPr>
              <a:t>percentage</a:t>
            </a:r>
            <a:r>
              <a:rPr lang="en">
                <a:solidFill>
                  <a:schemeClr val="dk1"/>
                </a:solidFill>
              </a:rPr>
              <a:t> of companies possessing a given competency (in blue) and the </a:t>
            </a:r>
            <a:r>
              <a:rPr lang="en" b="1">
                <a:solidFill>
                  <a:schemeClr val="dk1"/>
                </a:solidFill>
              </a:rPr>
              <a:t>absolute number</a:t>
            </a:r>
            <a:r>
              <a:rPr lang="en">
                <a:solidFill>
                  <a:schemeClr val="dk1"/>
                </a:solidFill>
              </a:rPr>
              <a:t> (in red).</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Sample Used</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analysis was specifically focused on </a:t>
            </a:r>
            <a:r>
              <a:rPr lang="en" b="1">
                <a:solidFill>
                  <a:schemeClr val="dk1"/>
                </a:solidFill>
              </a:rPr>
              <a:t>financial sector companies</a:t>
            </a:r>
            <a:r>
              <a:rPr lang="en">
                <a:solidFill>
                  <a:schemeClr val="dk1"/>
                </a:solidFill>
              </a:rPr>
              <a:t>, though the exact number of companies analyzed is not explicitly mentioned in the chart itself. From the highest count bar (Risk &amp; Audit with 31), it can be inferred that around </a:t>
            </a:r>
            <a:r>
              <a:rPr lang="en" b="1">
                <a:solidFill>
                  <a:schemeClr val="dk1"/>
                </a:solidFill>
              </a:rPr>
              <a:t>33 financial companies</a:t>
            </a:r>
            <a:r>
              <a:rPr lang="en">
                <a:solidFill>
                  <a:schemeClr val="dk1"/>
                </a:solidFill>
              </a:rPr>
              <a:t> may have been assessed (since 93.94% = 31 out of ~33). These companies’ board member profiles were likely sourced from publicly available data such as annual reports, company websites, or board disclosures, and were manually coded based on the presence of the listed competencies across board members.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Assumptions Made</a:t>
            </a:r>
            <a:endParaRPr sz="1300" b="1">
              <a:solidFill>
                <a:schemeClr val="dk1"/>
              </a:solidFill>
            </a:endParaRPr>
          </a:p>
          <a:p>
            <a:pPr marL="0" lvl="0" indent="0" algn="l" rtl="0">
              <a:lnSpc>
                <a:spcPct val="115000"/>
              </a:lnSpc>
              <a:spcBef>
                <a:spcPts val="1200"/>
              </a:spcBef>
              <a:spcAft>
                <a:spcPts val="1200"/>
              </a:spcAft>
              <a:buNone/>
            </a:pPr>
            <a:r>
              <a:rPr lang="en">
                <a:solidFill>
                  <a:schemeClr val="dk1"/>
                </a:solidFill>
              </a:rPr>
              <a:t>Key assumptions made in the benchmarking process include: (1) the presence of a competency in at least one board member qualifies the company as possessing that competency; (2) all competencies listed under a category (e.g., "Risk management", "Internal control", "Audit" under Risk &amp; Audit) are weighted equally; (3) binary coding (0/1) is sufficient to capture the presence or absence of competencies without considering depth, expertise level, or years of experience; and (4) company self-disclosures or bios accurately reflect the full scope of director competencies. Additionally, it is assumed that these competencies are relevant and material to the effectiveness of board governance in financial institutions.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b904fddc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4b904fddc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t>What was done</a:t>
            </a:r>
            <a:endParaRPr b="1"/>
          </a:p>
          <a:p>
            <a:pPr marL="0" lvl="0" indent="0" algn="l" rtl="0">
              <a:lnSpc>
                <a:spcPct val="115000"/>
              </a:lnSpc>
              <a:spcBef>
                <a:spcPts val="1200"/>
              </a:spcBef>
              <a:spcAft>
                <a:spcPts val="0"/>
              </a:spcAft>
              <a:buNone/>
            </a:pPr>
            <a:r>
              <a:rPr lang="en"/>
              <a:t>The analysis aimed to benchmark the presence of key competencies across the boards of leading European financial institutions. A framework of 13 relevant competencies—such as Risk &amp; Audit, Finance &amp; Accounting, Technology, ESG, and Governance—was developed to evaluate each company. Publicly available board member profiles were reviewed, and each company was assigned a binary score for each competency based on whether at least one board member demonstrated relevant expertise. The aggregated data was visualized to show both the percentage of companies possessing each competency and the total number of competencies represented within individual companies.</a:t>
            </a:r>
            <a:endParaRPr/>
          </a:p>
          <a:p>
            <a:pPr marL="0" lvl="0" indent="0" algn="l" rtl="0">
              <a:lnSpc>
                <a:spcPct val="115000"/>
              </a:lnSpc>
              <a:spcBef>
                <a:spcPts val="1200"/>
              </a:spcBef>
              <a:spcAft>
                <a:spcPts val="0"/>
              </a:spcAft>
              <a:buClr>
                <a:schemeClr val="dk1"/>
              </a:buClr>
              <a:buSzPts val="1100"/>
              <a:buFont typeface="Arial"/>
              <a:buNone/>
            </a:pPr>
            <a:r>
              <a:rPr lang="en" b="1"/>
              <a:t>Sample Used</a:t>
            </a:r>
            <a:endParaRPr b="1"/>
          </a:p>
          <a:p>
            <a:pPr marL="0" lvl="0" indent="0" algn="l" rtl="0">
              <a:lnSpc>
                <a:spcPct val="115000"/>
              </a:lnSpc>
              <a:spcBef>
                <a:spcPts val="1200"/>
              </a:spcBef>
              <a:spcAft>
                <a:spcPts val="0"/>
              </a:spcAft>
              <a:buNone/>
            </a:pPr>
            <a:r>
              <a:rPr lang="en"/>
              <a:t>The chart complements this analysis by showing the count of competencies identified for each of the 33 financial companies studied. Major institutions such as HSBC Holdings, AXA, BNP Paribas, UBS, and Commerzbank AG were included, offering a well-rounded view of board-level expertise across Europe’s financial sector. This chart enables a company-level comparison, helping to highlight which institutions have more comprehensive board coverage in terms of strategic and operational competencies.</a:t>
            </a:r>
            <a:endParaRPr/>
          </a:p>
          <a:p>
            <a:pPr marL="0" lvl="0" indent="0" algn="l" rtl="0">
              <a:lnSpc>
                <a:spcPct val="115000"/>
              </a:lnSpc>
              <a:spcBef>
                <a:spcPts val="1200"/>
              </a:spcBef>
              <a:spcAft>
                <a:spcPts val="0"/>
              </a:spcAft>
              <a:buClr>
                <a:schemeClr val="dk1"/>
              </a:buClr>
              <a:buSzPts val="1100"/>
              <a:buFont typeface="Arial"/>
              <a:buNone/>
            </a:pPr>
            <a:r>
              <a:rPr lang="en" b="1"/>
              <a:t>Assumptions Made</a:t>
            </a:r>
            <a:endParaRPr b="1"/>
          </a:p>
          <a:p>
            <a:pPr marL="0" lvl="0" indent="0" algn="l" rtl="0">
              <a:lnSpc>
                <a:spcPct val="115000"/>
              </a:lnSpc>
              <a:spcBef>
                <a:spcPts val="1200"/>
              </a:spcBef>
              <a:spcAft>
                <a:spcPts val="0"/>
              </a:spcAft>
              <a:buClr>
                <a:schemeClr val="dk1"/>
              </a:buClr>
              <a:buSzPts val="1100"/>
              <a:buFont typeface="Arial"/>
              <a:buNone/>
            </a:pPr>
            <a:r>
              <a:rPr lang="en"/>
              <a:t>Several assumptions underpinned this analysis. First, the binary scoring method implies that the presence of even one board member with a particular skill set qualifies the entire company as possessing that competency—potentially oversimplifying the depth or distribution of expertise. Additionally, all competencies were weighted equally despite varying relevance depending on the business model. Lastly, the evaluation relied solely on public data, assuming consistency in how profiles were reported and interpreted, and applied a standardized taxonomy across diverse firms within the financial industry.</a:t>
            </a:r>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4b904fdd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4b904fdd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solidFill>
                  <a:schemeClr val="dk1"/>
                </a:solidFill>
              </a:rPr>
              <a:t>What Was Done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For analyzing </a:t>
            </a:r>
            <a:r>
              <a:rPr lang="en" b="1">
                <a:solidFill>
                  <a:schemeClr val="dk1"/>
                </a:solidFill>
              </a:rPr>
              <a:t>Non-Financial Competencies</a:t>
            </a:r>
            <a:r>
              <a:rPr lang="en">
                <a:solidFill>
                  <a:schemeClr val="dk1"/>
                </a:solidFill>
              </a:rPr>
              <a:t>, a similar approach was used as with financial competencies. The objective was to assess the presence of diverse non-financial expertise across company boards, focusing on competencies such as Leadership &amp; Governance, Technology &amp; Digital, Sustainability &amp; ESG, HR &amp; People, Legal &amp; Compliance, and others. Each board was reviewed to identify whether it included at least one member possessing each of these competencies. A binary scoring system was applied, assigning a score of 1 if the competency was present (i.e., if at least one board member had relevant background), and 0 if it was absent. The cumulative data was then used to derive the total count and percentage of companies with each competency, which was subsequently visualized through a bar graph.</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Sample Used</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The sample used for this analysis comprised a diverse group of non-financial companies. These were selected from a relevant benchmark index or a curated list of large, publicly listed firms representing various sectors such as manufacturing, services, retail, infrastructure, etc. The information was primarily drawn from publicly available board profiles, corporate governance reports, annual filings, and company websites. This ensured consistency and transparency in the data-gathering process across all companies considered.</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Assumptions Made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Several assumptions were made to enable this analysis. Firstly, all competencies were treated with equal weight, without adjusting for their relative importance across different industries. Secondly, the evaluation was limited to whether at least one board member possessed a given competency, without accounting for the number of members or the depth of expertise. Thirdly, only publicly disclosed data was used, which may not fully reflect informal or emerging areas of board expertise. Despite these limitations, the analysis provides a valuable snapshot of the current landscape of non-financial competencies present on company boards.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4b904fddc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4b904fddc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solidFill>
                  <a:schemeClr val="dk1"/>
                </a:solidFill>
              </a:rPr>
              <a:t>What was done.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To assess </a:t>
            </a:r>
            <a:r>
              <a:rPr lang="en" b="1">
                <a:solidFill>
                  <a:schemeClr val="dk1"/>
                </a:solidFill>
              </a:rPr>
              <a:t>competency coverage at the company level</a:t>
            </a:r>
            <a:r>
              <a:rPr lang="en">
                <a:solidFill>
                  <a:schemeClr val="dk1"/>
                </a:solidFill>
              </a:rPr>
              <a:t> for non-financial firms, a detailed count of how many distinct board-level competencies each company possesses was carried out. The process involved mapping the disclosed expertise of board members against a standardized list of non-financial competencies—such as Leadership &amp; Governance, Strategy &amp; M&amp;A, Technology &amp; Digital, ESG, HR &amp; People, etc.—previously defined in the benchmarking framework. For each company, a count was recorded based on how many of these distinct competencies were present among its board members. This enabled us to measure the breadth of board skillsets and understand how comprehensively boards are equipped to handle evolving business environments.</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Sample Used</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The sample consisted of 100 non-financial companies spanning various sectors such as consumer goods, manufacturing, telecom, utilities, pharmaceuticals, and energy. These companies were selected from among the largest listed firms across multiple geographies, ensuring regional diversity and sectoral representation. They include globally recognized entities such as Nestlé, Siemens, L'Oréal, SAP, Vodafone, and BP, among others. Data was sourced from publicly available corporate governance reports, annual filings, and official board biographies. Only companies with full board data accessible in English or with credible translated sources were included in the final sample to ensure data reliability.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Assumptions Made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 few critical assumptions underpinned this analysis to ensure comparability across companies. First, each unique competency was counted only once per company, regardless of how many board members held it, thus emphasizing breadth over redundancy. Second, the competency framework used to evaluate the board composition was kept consistent across all companies and aligned with global best practices in governance benchmarking. Third, we assumed that publicly disclosed expertise accurately reflects actual board skillsets and that any omissions in disclosure were not competency-related. This provided a robust basis to benchmark how many strategic areas each board effectively covers, aiding in identifying leaders and laggards in governance diversity.</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b904fddc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b904fddc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f3168903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4f3168903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solidFill>
                  <a:schemeClr val="dk1"/>
                </a:solidFill>
              </a:rPr>
              <a:t>What was done.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To assess </a:t>
            </a:r>
            <a:r>
              <a:rPr lang="en" b="1">
                <a:solidFill>
                  <a:schemeClr val="dk1"/>
                </a:solidFill>
              </a:rPr>
              <a:t>competency coverage at the company level</a:t>
            </a:r>
            <a:r>
              <a:rPr lang="en">
                <a:solidFill>
                  <a:schemeClr val="dk1"/>
                </a:solidFill>
              </a:rPr>
              <a:t> for non-financial firms, a detailed count of how many distinct board-level competencies each company possesses was carried out. The process involved mapping the disclosed expertise of board members against a standardized list of non-financial competencies—such as Leadership &amp; Governance, Strategy &amp; M&amp;A, Technology &amp; Digital, ESG, HR &amp; People, etc.—previously defined in the benchmarking framework. For each company, a count was recorded based on how many of these distinct competencies were present among its board members. This enabled us to measure the breadth of board skillsets and understand how comprehensively boards are equipped to handle evolving business environments.</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Sample Used</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The sample consisted of 100 non-financial companies spanning various sectors such as consumer goods, manufacturing, telecom, utilities, pharmaceuticals, and energy. These companies were selected from among the largest listed firms across multiple geographies, ensuring regional diversity and sectoral representation. They include globally recognized entities such as Nestlé, Siemens, L'Oréal, SAP, Vodafone, and BP, among others. Data was sourced from publicly available corporate governance reports, annual filings, and official board biographies. Only companies with full board data accessible in English or with credible translated sources were included in the final sample to ensure data reliability.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Assumptions Made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 few critical assumptions underpinned this analysis to ensure comparability across companies. First, each unique competency was counted only once per company, regardless of how many board members held it, thus emphasizing breadth over redundancy. Second, the competency framework used to evaluate the board composition was kept consistent across all companies and aligned with global best practices in governance benchmarking. Third, we assumed that publicly disclosed expertise accurately reflects actual board skillsets and that any omissions in disclosure were not competency-related. This provided a robust basis to benchmark how many strategic areas each board effectively covers, aiding in identifying leaders and laggards in governance diversity.</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f3b4343e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4f3b4343e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solidFill>
                  <a:schemeClr val="dk1"/>
                </a:solidFill>
              </a:rPr>
              <a:t>What was done.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To assess </a:t>
            </a:r>
            <a:r>
              <a:rPr lang="en" b="1">
                <a:solidFill>
                  <a:schemeClr val="dk1"/>
                </a:solidFill>
              </a:rPr>
              <a:t>competency coverage at the company level</a:t>
            </a:r>
            <a:r>
              <a:rPr lang="en">
                <a:solidFill>
                  <a:schemeClr val="dk1"/>
                </a:solidFill>
              </a:rPr>
              <a:t> for non-financial firms, a detailed count of how many distinct board-level competencies each company possesses was carried out. The process involved mapping the disclosed expertise of board members against a standardized list of non-financial competencies—such as Leadership &amp; Governance, Strategy &amp; M&amp;A, Technology &amp; Digital, ESG, HR &amp; People, etc.—previously defined in the benchmarking framework. For each company, a count was recorded based on how many of these distinct competencies were present among its board members. This enabled us to measure the breadth of board skillsets and understand how comprehensively boards are equipped to handle evolving business environments.</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Sample Used</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The sample consisted of 100 non-financial companies spanning various sectors such as consumer goods, manufacturing, telecom, utilities, pharmaceuticals, and energy. These companies were selected from among the largest listed firms across multiple geographies, ensuring regional diversity and sectoral representation. They include globally recognized entities such as Nestlé, Siemens, L'Oréal, SAP, Vodafone, and BP, among others. Data was sourced from publicly available corporate governance reports, annual filings, and official board biographies. Only companies with full board data accessible in English or with credible translated sources were included in the final sample to ensure data reliability.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Assumptions Made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 few critical assumptions underpinned this analysis to ensure comparability across companies. First, each unique competency was counted only once per company, regardless of how many board members held it, thus emphasizing breadth over redundancy. Second, the competency framework used to evaluate the board composition was kept consistent across all companies and aligned with global best practices in governance benchmarking. Third, we assumed that publicly disclosed expertise accurately reflects actual board skillsets and that any omissions in disclosure were not competency-related. This provided a robust basis to benchmark how many strategic areas each board effectively covers, aiding in identifying leaders and laggards in governance diversity.</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4b904fddcc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4b904fddc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f3b4343e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4f3b4343e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4b904fddc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4b904fddc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What we did:</a:t>
            </a:r>
            <a:endParaRPr b="1" dirty="0"/>
          </a:p>
          <a:p>
            <a:pPr marL="0" lvl="0" indent="0" algn="l" rtl="0">
              <a:spcBef>
                <a:spcPts val="0"/>
              </a:spcBef>
              <a:spcAft>
                <a:spcPts val="0"/>
              </a:spcAft>
              <a:buClr>
                <a:schemeClr val="dk1"/>
              </a:buClr>
              <a:buSzPts val="1100"/>
              <a:buFont typeface="Arial"/>
              <a:buNone/>
            </a:pPr>
            <a:r>
              <a:rPr lang="en" dirty="0"/>
              <a:t>We conducted an analysis of non-financial board committees to determine how commonly they appear across company boards. The objective was to gain insight into the prevalence and prioritization of various non-financial governance functions.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Sample used:</a:t>
            </a:r>
            <a:endParaRPr b="1" dirty="0"/>
          </a:p>
          <a:p>
            <a:pPr marL="0" lvl="0" indent="0" algn="l" rtl="0">
              <a:spcBef>
                <a:spcPts val="0"/>
              </a:spcBef>
              <a:spcAft>
                <a:spcPts val="0"/>
              </a:spcAft>
              <a:buClr>
                <a:schemeClr val="dk1"/>
              </a:buClr>
              <a:buSzPts val="1100"/>
              <a:buFont typeface="Arial"/>
              <a:buNone/>
            </a:pPr>
            <a:r>
              <a:rPr lang="en" dirty="0"/>
              <a:t>The study was conducted using a sample of 100 companies. Each company was evaluated for the presence of 12 predefined non-financial board committees.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Committees considered:</a:t>
            </a:r>
            <a:endParaRPr dirty="0"/>
          </a:p>
          <a:p>
            <a:pPr marL="0" lvl="0" indent="0" algn="l" rtl="0">
              <a:spcBef>
                <a:spcPts val="0"/>
              </a:spcBef>
              <a:spcAft>
                <a:spcPts val="0"/>
              </a:spcAft>
              <a:buClr>
                <a:schemeClr val="dk1"/>
              </a:buClr>
              <a:buSzPts val="1100"/>
              <a:buFont typeface="Arial"/>
              <a:buNone/>
            </a:pPr>
            <a:r>
              <a:rPr lang="en" dirty="0"/>
              <a:t>Audit, Nomination, Compensation, Sustainability, Strategy, Governance, Risk, Technology/Innovation, Personnel/HR, Executive, Finance, Other</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Any assumptions made:</a:t>
            </a:r>
            <a:endParaRPr b="1"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Each company could have multiple committees.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presence of a committee was recorded as binary (i.e., either present or absent—no weighting or scaling applied).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"Other" category includes any additional committees that did not fit the predefined list.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Key Observations from Results: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most prevalent committees are Audit (90%), Nomination (84%), and Compensation (80%).</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Sustainability committees (63%) also show a strong presence, indicating growing ESG focus.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Less common committees include Governance (41%), Executive (17%), and Personnel/HR (213).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These insights suggest that while compliance and oversight-related committees are nearly universal, strategic and innovation-related committees are still evolving in board structures.</a:t>
            </a:r>
            <a:endParaRPr dirty="0"/>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4dc673ff1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4dc673ff1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4b904fddcc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4b904fddcc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What we did:</a:t>
            </a:r>
            <a:br>
              <a:rPr lang="en" b="1">
                <a:solidFill>
                  <a:schemeClr val="dk1"/>
                </a:solidFill>
              </a:rPr>
            </a:br>
            <a:r>
              <a:rPr lang="en">
                <a:solidFill>
                  <a:schemeClr val="dk1"/>
                </a:solidFill>
              </a:rPr>
              <a:t>In this analysis, we examined the number of board committees for each company in our dataset, which includes around 100 companies from various sectors and regions. Committee presence was counted on a binary basis, with a value of 1 representing the existence of a committee. The chart indicates that the number of committees per company ranges from 1 to 10. Companies like Unilever, Vodafone, and SAP show relatively higher counts of committees, while firms such as Ferrari and BAT have fewer committees. The majority of companies fall within the 3 to 7 committee range.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4b904fddcc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4b904fddc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solidFill>
                  <a:schemeClr val="dk1"/>
                </a:solidFill>
              </a:rPr>
              <a:t>In this analysis, we examined the number of financial board committees for each company in our dataset, which consists of 34 financial companies. The presence of committees was counted on a binary basis, with a value of 1 representing the existence of a committee. The chart reveals that the number of financial committees for these companies ranges from 2 to 8. Notably, companies like Raiffeisen Bank International, Erste Group, BNP Paribas, and Unicredit exhibit a relatively higher number of committees, while firms such as AXA and Crédit Mutuel Arkéa have fewer committees. The majority of the companies fall within the 4 to 6 committee range.</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4b904fddcc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4b904fddcc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What we did:</a:t>
            </a:r>
            <a:br>
              <a:rPr lang="en" b="1">
                <a:solidFill>
                  <a:schemeClr val="dk1"/>
                </a:solidFill>
              </a:rPr>
            </a:br>
            <a:r>
              <a:rPr lang="en">
                <a:solidFill>
                  <a:schemeClr val="dk1"/>
                </a:solidFill>
              </a:rPr>
              <a:t> We analyzed the presence of specific board committees across </a:t>
            </a:r>
            <a:r>
              <a:rPr lang="en" b="1">
                <a:solidFill>
                  <a:schemeClr val="dk1"/>
                </a:solidFill>
              </a:rPr>
              <a:t>34 financial companies</a:t>
            </a:r>
            <a:r>
              <a:rPr lang="en">
                <a:solidFill>
                  <a:schemeClr val="dk1"/>
                </a:solidFill>
              </a:rPr>
              <a:t>, capturing both the </a:t>
            </a:r>
            <a:r>
              <a:rPr lang="en" b="1">
                <a:solidFill>
                  <a:schemeClr val="dk1"/>
                </a:solidFill>
              </a:rPr>
              <a:t>absolute count</a:t>
            </a:r>
            <a:r>
              <a:rPr lang="en">
                <a:solidFill>
                  <a:schemeClr val="dk1"/>
                </a:solidFill>
              </a:rPr>
              <a:t> and </a:t>
            </a:r>
            <a:r>
              <a:rPr lang="en" b="1">
                <a:solidFill>
                  <a:schemeClr val="dk1"/>
                </a:solidFill>
              </a:rPr>
              <a:t>percentage presence</a:t>
            </a:r>
            <a:r>
              <a:rPr lang="en">
                <a:solidFill>
                  <a:schemeClr val="dk1"/>
                </a:solidFill>
              </a:rPr>
              <a:t> of each committee type.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Sample used:</a:t>
            </a:r>
            <a:br>
              <a:rPr lang="en" b="1">
                <a:solidFill>
                  <a:schemeClr val="dk1"/>
                </a:solidFill>
              </a:rPr>
            </a:br>
            <a:r>
              <a:rPr lang="en">
                <a:solidFill>
                  <a:schemeClr val="dk1"/>
                </a:solidFill>
              </a:rPr>
              <a:t> 31 financial companies.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Assumptions: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Each committee was counted once per company (binary presence).</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Committee-wise Insights (% of companies having them):</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Risk Committee</a:t>
            </a:r>
            <a:r>
              <a:rPr lang="en">
                <a:solidFill>
                  <a:schemeClr val="dk1"/>
                </a:solidFill>
              </a:rPr>
              <a:t>: Present in </a:t>
            </a:r>
            <a:r>
              <a:rPr lang="en" b="1">
                <a:solidFill>
                  <a:schemeClr val="dk1"/>
                </a:solidFill>
              </a:rPr>
              <a:t>96.97%</a:t>
            </a:r>
            <a:r>
              <a:rPr lang="en">
                <a:solidFill>
                  <a:schemeClr val="dk1"/>
                </a:solidFill>
              </a:rPr>
              <a:t> of companies (32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Audit</a:t>
            </a:r>
            <a:r>
              <a:rPr lang="en">
                <a:solidFill>
                  <a:schemeClr val="dk1"/>
                </a:solidFill>
              </a:rPr>
              <a:t>: Present in </a:t>
            </a:r>
            <a:r>
              <a:rPr lang="en" b="1">
                <a:solidFill>
                  <a:schemeClr val="dk1"/>
                </a:solidFill>
              </a:rPr>
              <a:t>87.88%</a:t>
            </a:r>
            <a:r>
              <a:rPr lang="en">
                <a:solidFill>
                  <a:schemeClr val="dk1"/>
                </a:solidFill>
              </a:rPr>
              <a:t> (29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Compensation</a:t>
            </a:r>
            <a:r>
              <a:rPr lang="en">
                <a:solidFill>
                  <a:schemeClr val="dk1"/>
                </a:solidFill>
              </a:rPr>
              <a:t>: Present in </a:t>
            </a:r>
            <a:r>
              <a:rPr lang="en" b="1">
                <a:solidFill>
                  <a:schemeClr val="dk1"/>
                </a:solidFill>
              </a:rPr>
              <a:t>87.88%</a:t>
            </a:r>
            <a:r>
              <a:rPr lang="en">
                <a:solidFill>
                  <a:schemeClr val="dk1"/>
                </a:solidFill>
              </a:rPr>
              <a:t> (29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Nomination</a:t>
            </a:r>
            <a:r>
              <a:rPr lang="en">
                <a:solidFill>
                  <a:schemeClr val="dk1"/>
                </a:solidFill>
              </a:rPr>
              <a:t>: Present in </a:t>
            </a:r>
            <a:r>
              <a:rPr lang="en" b="1">
                <a:solidFill>
                  <a:schemeClr val="dk1"/>
                </a:solidFill>
              </a:rPr>
              <a:t>72.73%</a:t>
            </a:r>
            <a:r>
              <a:rPr lang="en">
                <a:solidFill>
                  <a:schemeClr val="dk1"/>
                </a:solidFill>
              </a:rPr>
              <a:t> (24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Sustainability</a:t>
            </a:r>
            <a:r>
              <a:rPr lang="en">
                <a:solidFill>
                  <a:schemeClr val="dk1"/>
                </a:solidFill>
              </a:rPr>
              <a:t>: Present in </a:t>
            </a:r>
            <a:r>
              <a:rPr lang="en" b="1">
                <a:solidFill>
                  <a:schemeClr val="dk1"/>
                </a:solidFill>
              </a:rPr>
              <a:t>36.36%</a:t>
            </a:r>
            <a:r>
              <a:rPr lang="en">
                <a:solidFill>
                  <a:schemeClr val="dk1"/>
                </a:solidFill>
              </a:rPr>
              <a:t> (12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Other</a:t>
            </a:r>
            <a:r>
              <a:rPr lang="en">
                <a:solidFill>
                  <a:schemeClr val="dk1"/>
                </a:solidFill>
              </a:rPr>
              <a:t> (unspecified/unique committees): Present in </a:t>
            </a:r>
            <a:r>
              <a:rPr lang="en" b="1">
                <a:solidFill>
                  <a:schemeClr val="dk1"/>
                </a:solidFill>
              </a:rPr>
              <a:t>36.36%</a:t>
            </a:r>
            <a:r>
              <a:rPr lang="en">
                <a:solidFill>
                  <a:schemeClr val="dk1"/>
                </a:solidFill>
              </a:rPr>
              <a:t> (12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Executive</a:t>
            </a:r>
            <a:r>
              <a:rPr lang="en">
                <a:solidFill>
                  <a:schemeClr val="dk1"/>
                </a:solidFill>
              </a:rPr>
              <a:t>: Present in </a:t>
            </a:r>
            <a:r>
              <a:rPr lang="en" b="1">
                <a:solidFill>
                  <a:schemeClr val="dk1"/>
                </a:solidFill>
              </a:rPr>
              <a:t>33.33%</a:t>
            </a:r>
            <a:r>
              <a:rPr lang="en">
                <a:solidFill>
                  <a:schemeClr val="dk1"/>
                </a:solidFill>
              </a:rPr>
              <a:t> (11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Governance</a:t>
            </a:r>
            <a:r>
              <a:rPr lang="en">
                <a:solidFill>
                  <a:schemeClr val="dk1"/>
                </a:solidFill>
              </a:rPr>
              <a:t>: Present in </a:t>
            </a:r>
            <a:r>
              <a:rPr lang="en" b="1">
                <a:solidFill>
                  <a:schemeClr val="dk1"/>
                </a:solidFill>
              </a:rPr>
              <a:t>27.27%</a:t>
            </a:r>
            <a:r>
              <a:rPr lang="en">
                <a:solidFill>
                  <a:schemeClr val="dk1"/>
                </a:solidFill>
              </a:rPr>
              <a:t> (9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Technology/Innovation</a:t>
            </a:r>
            <a:r>
              <a:rPr lang="en">
                <a:solidFill>
                  <a:schemeClr val="dk1"/>
                </a:solidFill>
              </a:rPr>
              <a:t>: Present in </a:t>
            </a:r>
            <a:r>
              <a:rPr lang="en" b="1">
                <a:solidFill>
                  <a:schemeClr val="dk1"/>
                </a:solidFill>
              </a:rPr>
              <a:t>21.21%</a:t>
            </a:r>
            <a:r>
              <a:rPr lang="en">
                <a:solidFill>
                  <a:schemeClr val="dk1"/>
                </a:solidFill>
              </a:rPr>
              <a:t> (7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Personnel/HR</a:t>
            </a:r>
            <a:r>
              <a:rPr lang="en">
                <a:solidFill>
                  <a:schemeClr val="dk1"/>
                </a:solidFill>
              </a:rPr>
              <a:t>: Present in </a:t>
            </a:r>
            <a:r>
              <a:rPr lang="en" b="1">
                <a:solidFill>
                  <a:schemeClr val="dk1"/>
                </a:solidFill>
              </a:rPr>
              <a:t>9.09%</a:t>
            </a:r>
            <a:r>
              <a:rPr lang="en">
                <a:solidFill>
                  <a:schemeClr val="dk1"/>
                </a:solidFill>
              </a:rPr>
              <a:t> (3 companies)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Finance Committee</a:t>
            </a:r>
            <a:r>
              <a:rPr lang="en">
                <a:solidFill>
                  <a:schemeClr val="dk1"/>
                </a:solidFill>
              </a:rPr>
              <a:t>: Present in </a:t>
            </a:r>
            <a:r>
              <a:rPr lang="en" b="1">
                <a:solidFill>
                  <a:schemeClr val="dk1"/>
                </a:solidFill>
              </a:rPr>
              <a:t>13.03%</a:t>
            </a:r>
            <a:r>
              <a:rPr lang="en">
                <a:solidFill>
                  <a:schemeClr val="dk1"/>
                </a:solidFill>
              </a:rPr>
              <a:t> (likely 4-5 companies)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4b904fddcc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4b904fddc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chart titled </a:t>
            </a:r>
            <a:r>
              <a:rPr lang="en" b="1">
                <a:solidFill>
                  <a:schemeClr val="dk1"/>
                </a:solidFill>
              </a:rPr>
              <a:t>"Industry Category"</a:t>
            </a:r>
            <a:r>
              <a:rPr lang="en">
                <a:solidFill>
                  <a:schemeClr val="dk1"/>
                </a:solidFill>
              </a:rPr>
              <a:t> illustrates the industry-wise distribution of the </a:t>
            </a:r>
            <a:r>
              <a:rPr lang="en" b="1">
                <a:solidFill>
                  <a:schemeClr val="dk1"/>
                </a:solidFill>
              </a:rPr>
              <a:t>100 non financials companies</a:t>
            </a:r>
            <a:r>
              <a:rPr lang="en">
                <a:solidFill>
                  <a:schemeClr val="dk1"/>
                </a:solidFill>
              </a:rPr>
              <a:t> studied. These companies were grouped based on their primary industry classification to understand sectoral representation across the selected sample. The purpose of this analysis was to assess which industries are most represented among major European firms, many of which are part of the </a:t>
            </a:r>
            <a:r>
              <a:rPr lang="en" b="1">
                <a:solidFill>
                  <a:schemeClr val="dk1"/>
                </a:solidFill>
              </a:rPr>
              <a:t>EURO STOXX 50 index</a:t>
            </a:r>
            <a:r>
              <a:rPr lang="en">
                <a:solidFill>
                  <a:schemeClr val="dk1"/>
                </a:solidFill>
              </a:rPr>
              <a:t>, providing insights into where boardroom representation is concentrated.</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companies were categorized according to standard industry sectors, such as </a:t>
            </a:r>
            <a:r>
              <a:rPr lang="en" b="1">
                <a:solidFill>
                  <a:schemeClr val="dk1"/>
                </a:solidFill>
              </a:rPr>
              <a:t>Financial Services</a:t>
            </a:r>
            <a:r>
              <a:rPr lang="en">
                <a:solidFill>
                  <a:schemeClr val="dk1"/>
                </a:solidFill>
              </a:rPr>
              <a:t>, </a:t>
            </a:r>
            <a:r>
              <a:rPr lang="en" b="1">
                <a:solidFill>
                  <a:schemeClr val="dk1"/>
                </a:solidFill>
              </a:rPr>
              <a:t>Manufacturing</a:t>
            </a:r>
            <a:r>
              <a:rPr lang="en">
                <a:solidFill>
                  <a:schemeClr val="dk1"/>
                </a:solidFill>
              </a:rPr>
              <a:t>, </a:t>
            </a:r>
            <a:r>
              <a:rPr lang="en" b="1">
                <a:solidFill>
                  <a:schemeClr val="dk1"/>
                </a:solidFill>
              </a:rPr>
              <a:t>Consumer &amp; Entertainment</a:t>
            </a:r>
            <a:r>
              <a:rPr lang="en">
                <a:solidFill>
                  <a:schemeClr val="dk1"/>
                </a:solidFill>
              </a:rPr>
              <a:t>, and </a:t>
            </a:r>
            <a:r>
              <a:rPr lang="en" b="1">
                <a:solidFill>
                  <a:schemeClr val="dk1"/>
                </a:solidFill>
              </a:rPr>
              <a:t>Energy</a:t>
            </a:r>
            <a:r>
              <a:rPr lang="en">
                <a:solidFill>
                  <a:schemeClr val="dk1"/>
                </a:solidFill>
              </a:rPr>
              <a:t>, among others. Each company was counted once under its dominant industry classification. This classification assumes that the primary industry of operation best reflects the context of corporate governance and board structure, and no weighting was applied based on revenue or market capitalization. The chart is a simple count-based representation, offering a snapshot of how different industries contribute to the overall composition of the analyzed firms.</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4b904fddc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b904fdd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What was done: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An analysis was conducted to assess the evaluation practices of financial companies, specifically focusing on whether they perform internal evaluations, external evaluations, or both. Based on the disclosures available in public documents such as annual reports, each company was classified into one of four categories: those conducting both internal and external evaluations, those conducting only internal evaluations, those conducting only external evaluations, and those that did not disclose any evaluation practice. The results were then summarized using a bar chart to visually represent the count of companies in each category.</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Sample used:</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The dataset consisted of 31 financial companies. The data reveals that </a:t>
            </a:r>
            <a:r>
              <a:rPr lang="en" b="1">
                <a:solidFill>
                  <a:schemeClr val="dk1"/>
                </a:solidFill>
              </a:rPr>
              <a:t>19 companies reported performing both internal and external evaluations</a:t>
            </a:r>
            <a:r>
              <a:rPr lang="en">
                <a:solidFill>
                  <a:schemeClr val="dk1"/>
                </a:solidFill>
              </a:rPr>
              <a:t>, while </a:t>
            </a:r>
            <a:r>
              <a:rPr lang="en" b="1">
                <a:solidFill>
                  <a:schemeClr val="dk1"/>
                </a:solidFill>
              </a:rPr>
              <a:t>12 companies reported only internal evaluations</a:t>
            </a:r>
            <a:r>
              <a:rPr lang="en">
                <a:solidFill>
                  <a:schemeClr val="dk1"/>
                </a:solidFill>
              </a:rPr>
              <a:t>. No companies were found to perform only external evaluations or fall under the "Not Disclosed" category, as reflected in the chart.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Assumptions made: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It was assumed that each company fits into </a:t>
            </a:r>
            <a:r>
              <a:rPr lang="en" b="1">
                <a:solidFill>
                  <a:schemeClr val="dk1"/>
                </a:solidFill>
              </a:rPr>
              <a:t>only one category </a:t>
            </a:r>
            <a:r>
              <a:rPr lang="en">
                <a:solidFill>
                  <a:schemeClr val="dk1"/>
                </a:solidFill>
              </a:rPr>
              <a:t>and there is no overlap across categories. In other words, a company counted under </a:t>
            </a:r>
            <a:r>
              <a:rPr lang="en" b="1">
                <a:solidFill>
                  <a:schemeClr val="dk1"/>
                </a:solidFill>
              </a:rPr>
              <a:t>"internal and external evaluations"</a:t>
            </a:r>
            <a:r>
              <a:rPr lang="en">
                <a:solidFill>
                  <a:schemeClr val="dk1"/>
                </a:solidFill>
              </a:rPr>
              <a:t> was not also counted under the individual categories.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also assumed that the terms</a:t>
            </a:r>
            <a:r>
              <a:rPr lang="en" b="1">
                <a:solidFill>
                  <a:schemeClr val="dk1"/>
                </a:solidFill>
              </a:rPr>
              <a:t> "internal evaluation" and "external evaluation" </a:t>
            </a:r>
            <a:r>
              <a:rPr lang="en">
                <a:solidFill>
                  <a:schemeClr val="dk1"/>
                </a:solidFill>
              </a:rPr>
              <a:t>were used </a:t>
            </a:r>
            <a:r>
              <a:rPr lang="en" b="1">
                <a:solidFill>
                  <a:schemeClr val="dk1"/>
                </a:solidFill>
              </a:rPr>
              <a:t>consistently </a:t>
            </a:r>
            <a:r>
              <a:rPr lang="en">
                <a:solidFill>
                  <a:schemeClr val="dk1"/>
                </a:solidFill>
              </a:rPr>
              <a:t>across all company disclosures and carry comparable meaning for the purpose of this classification.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cases where a company </a:t>
            </a:r>
            <a:r>
              <a:rPr lang="en" b="1">
                <a:solidFill>
                  <a:schemeClr val="dk1"/>
                </a:solidFill>
              </a:rPr>
              <a:t>did not disclose any information </a:t>
            </a:r>
            <a:r>
              <a:rPr lang="en">
                <a:solidFill>
                  <a:schemeClr val="dk1"/>
                </a:solidFill>
              </a:rPr>
              <a:t>regarding their evaluation practices, we assumed tha</a:t>
            </a:r>
            <a:r>
              <a:rPr lang="en" b="1">
                <a:solidFill>
                  <a:schemeClr val="dk1"/>
                </a:solidFill>
              </a:rPr>
              <a:t>t such evaluations were either not conducted or not publicly reported, </a:t>
            </a:r>
            <a:r>
              <a:rPr lang="en">
                <a:solidFill>
                  <a:schemeClr val="dk1"/>
                </a:solidFill>
              </a:rPr>
              <a:t>and therefore placed them under the "Not Disclosed" category.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Additionally, if a company disclosed only</a:t>
            </a:r>
            <a:r>
              <a:rPr lang="en" b="1">
                <a:solidFill>
                  <a:schemeClr val="dk1"/>
                </a:solidFill>
              </a:rPr>
              <a:t> one type of evaluation—either internal or externa</a:t>
            </a:r>
            <a:r>
              <a:rPr lang="en">
                <a:solidFill>
                  <a:schemeClr val="dk1"/>
                </a:solidFill>
              </a:rPr>
              <a:t>l—we assumed that the company performs </a:t>
            </a:r>
            <a:r>
              <a:rPr lang="en" b="1">
                <a:solidFill>
                  <a:schemeClr val="dk1"/>
                </a:solidFill>
              </a:rPr>
              <a:t>only</a:t>
            </a:r>
            <a:r>
              <a:rPr lang="en">
                <a:solidFill>
                  <a:schemeClr val="dk1"/>
                </a:solidFill>
              </a:rPr>
              <a:t> the evaluation type mentioned in their annual report. For example, if a company disclosed internal evaluation but made no mention of external evaluation, we treated it as conducting only internal evaluation. The same logic was applied in reverse.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None/>
            </a:pPr>
            <a:endParaRPr b="1">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4b904fddcc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4b904fddc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chart titled </a:t>
            </a:r>
            <a:r>
              <a:rPr lang="en" b="1">
                <a:solidFill>
                  <a:schemeClr val="dk1"/>
                </a:solidFill>
              </a:rPr>
              <a:t>"Country (Both Financials &amp; Non-Financials Combined)"</a:t>
            </a:r>
            <a:r>
              <a:rPr lang="en">
                <a:solidFill>
                  <a:schemeClr val="dk1"/>
                </a:solidFill>
              </a:rPr>
              <a:t> presents the distribution of company headquarters across European countries, based on a sample of </a:t>
            </a:r>
            <a:r>
              <a:rPr lang="en" b="1">
                <a:solidFill>
                  <a:schemeClr val="dk1"/>
                </a:solidFill>
              </a:rPr>
              <a:t>130 firms</a:t>
            </a:r>
            <a:r>
              <a:rPr lang="en">
                <a:solidFill>
                  <a:schemeClr val="dk1"/>
                </a:solidFill>
              </a:rPr>
              <a:t>—comprising </a:t>
            </a:r>
            <a:r>
              <a:rPr lang="en" b="1">
                <a:solidFill>
                  <a:schemeClr val="dk1"/>
                </a:solidFill>
              </a:rPr>
              <a:t>30 financial</a:t>
            </a:r>
            <a:r>
              <a:rPr lang="en">
                <a:solidFill>
                  <a:schemeClr val="dk1"/>
                </a:solidFill>
              </a:rPr>
              <a:t> and </a:t>
            </a:r>
            <a:r>
              <a:rPr lang="en" b="1">
                <a:solidFill>
                  <a:schemeClr val="dk1"/>
                </a:solidFill>
              </a:rPr>
              <a:t>100 non-financial companies</a:t>
            </a:r>
            <a:r>
              <a:rPr lang="en">
                <a:solidFill>
                  <a:schemeClr val="dk1"/>
                </a:solidFill>
              </a:rPr>
              <a:t>, many of which are constituents of the </a:t>
            </a:r>
            <a:r>
              <a:rPr lang="en" b="1">
                <a:solidFill>
                  <a:schemeClr val="dk1"/>
                </a:solidFill>
              </a:rPr>
              <a:t>EURO STOXX 50 index</a:t>
            </a:r>
            <a:r>
              <a:rPr lang="en">
                <a:solidFill>
                  <a:schemeClr val="dk1"/>
                </a:solidFill>
              </a:rPr>
              <a:t>. The count for each country reflects the number of companies headquartered there, providing a snapshot of corporate presence and influence in the European economic landscape.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To generate this visualization, companies were mapped to their </a:t>
            </a:r>
            <a:r>
              <a:rPr lang="en" b="1">
                <a:solidFill>
                  <a:schemeClr val="dk1"/>
                </a:solidFill>
              </a:rPr>
              <a:t>registered headquarters</a:t>
            </a:r>
            <a:r>
              <a:rPr lang="en">
                <a:solidFill>
                  <a:schemeClr val="dk1"/>
                </a:solidFill>
              </a:rPr>
              <a:t>, treating this location as a proxy for country-level representation. The sample included major firms from both sectors to ensure a balanced view of corporate presence. No weighting was applied based on company size or board structure; each entity contributed equally to the count. This approach assumes that the headquarter location effectively reflects a country’s corporate footprint, without considering operational scale or global reach.</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Key insights show that </a:t>
            </a:r>
            <a:r>
              <a:rPr lang="en" b="1">
                <a:solidFill>
                  <a:schemeClr val="dk1"/>
                </a:solidFill>
              </a:rPr>
              <a:t>France, the UK, and Germany</a:t>
            </a:r>
            <a:r>
              <a:rPr lang="en">
                <a:solidFill>
                  <a:schemeClr val="dk1"/>
                </a:solidFill>
              </a:rPr>
              <a:t> dominate with </a:t>
            </a:r>
            <a:r>
              <a:rPr lang="en" b="1">
                <a:solidFill>
                  <a:schemeClr val="dk1"/>
                </a:solidFill>
              </a:rPr>
              <a:t>20, 20, and 19</a:t>
            </a:r>
            <a:r>
              <a:rPr lang="en">
                <a:solidFill>
                  <a:schemeClr val="dk1"/>
                </a:solidFill>
              </a:rPr>
              <a:t> company headquarters, respectively—highlighting their central roles in European finance and industry. Southern European economies like </a:t>
            </a:r>
            <a:r>
              <a:rPr lang="en" b="1">
                <a:solidFill>
                  <a:schemeClr val="dk1"/>
                </a:solidFill>
              </a:rPr>
              <a:t>Italy (17)</a:t>
            </a:r>
            <a:r>
              <a:rPr lang="en">
                <a:solidFill>
                  <a:schemeClr val="dk1"/>
                </a:solidFill>
              </a:rPr>
              <a:t> and </a:t>
            </a:r>
            <a:r>
              <a:rPr lang="en" b="1">
                <a:solidFill>
                  <a:schemeClr val="dk1"/>
                </a:solidFill>
              </a:rPr>
              <a:t>Spain (16)</a:t>
            </a:r>
            <a:r>
              <a:rPr lang="en">
                <a:solidFill>
                  <a:schemeClr val="dk1"/>
                </a:solidFill>
              </a:rPr>
              <a:t> also show robust representation. Meanwhile, smaller economies such as </a:t>
            </a:r>
            <a:r>
              <a:rPr lang="en" b="1">
                <a:solidFill>
                  <a:schemeClr val="dk1"/>
                </a:solidFill>
              </a:rPr>
              <a:t>Ireland, Austria</a:t>
            </a:r>
            <a:r>
              <a:rPr lang="en">
                <a:solidFill>
                  <a:schemeClr val="dk1"/>
                </a:solidFill>
              </a:rPr>
              <a:t>, and </a:t>
            </a:r>
            <a:r>
              <a:rPr lang="en" b="1">
                <a:solidFill>
                  <a:schemeClr val="dk1"/>
                </a:solidFill>
              </a:rPr>
              <a:t>Finland</a:t>
            </a:r>
            <a:r>
              <a:rPr lang="en">
                <a:solidFill>
                  <a:schemeClr val="dk1"/>
                </a:solidFill>
              </a:rPr>
              <a:t> register lower counts, possibly due to more limited capital markets or large-cap firm presence. This chart offers a foundational understanding of how company headquarters—and by extension, board compositions—are geographically distributed across Europe.</a:t>
            </a:r>
            <a:endParaRPr>
              <a:solidFill>
                <a:schemeClr val="dk1"/>
              </a:solidFill>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4b904fddc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4b904fddc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What was done: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An analysis was conducted to understand the frequency of internal evaluations conducted by financial companies. The companies were categorized based on whether they reported conducting internal evaluations </a:t>
            </a:r>
            <a:r>
              <a:rPr lang="en" b="1">
                <a:solidFill>
                  <a:schemeClr val="dk1"/>
                </a:solidFill>
              </a:rPr>
              <a:t>annually</a:t>
            </a:r>
            <a:r>
              <a:rPr lang="en">
                <a:solidFill>
                  <a:schemeClr val="dk1"/>
                </a:solidFill>
              </a:rPr>
              <a:t> or </a:t>
            </a:r>
            <a:r>
              <a:rPr lang="en" b="1">
                <a:solidFill>
                  <a:schemeClr val="dk1"/>
                </a:solidFill>
              </a:rPr>
              <a:t>once every three years</a:t>
            </a:r>
            <a:r>
              <a:rPr lang="en">
                <a:solidFill>
                  <a:schemeClr val="dk1"/>
                </a:solidFill>
              </a:rPr>
              <a:t>. The resulting distribution was visualized using a bar chart.</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Sample used:</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sampled a dataset containing </a:t>
            </a:r>
            <a:r>
              <a:rPr lang="en" b="1">
                <a:solidFill>
                  <a:schemeClr val="dk1"/>
                </a:solidFill>
              </a:rPr>
              <a:t>31 financial companies</a:t>
            </a:r>
            <a:r>
              <a:rPr lang="en">
                <a:solidFill>
                  <a:schemeClr val="dk1"/>
                </a:solidFill>
              </a:rPr>
              <a:t>. Within this dataset, we observed that </a:t>
            </a:r>
            <a:r>
              <a:rPr lang="en" b="1">
                <a:solidFill>
                  <a:schemeClr val="dk1"/>
                </a:solidFill>
              </a:rPr>
              <a:t>30 companies conduct internal evaluations on an annual basis</a:t>
            </a:r>
            <a:r>
              <a:rPr lang="en">
                <a:solidFill>
                  <a:schemeClr val="dk1"/>
                </a:solidFill>
              </a:rPr>
              <a:t>, while </a:t>
            </a:r>
            <a:r>
              <a:rPr lang="en" b="1">
                <a:solidFill>
                  <a:schemeClr val="dk1"/>
                </a:solidFill>
              </a:rPr>
              <a:t>only one company—KBC Group NV—reported conducting internal evaluations every three years</a:t>
            </a:r>
            <a:r>
              <a:rPr lang="en">
                <a:solidFill>
                  <a:schemeClr val="dk1"/>
                </a:solidFill>
              </a:rPr>
              <a:t>.</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Assumptions made: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cases where a company disclosed multiple frequencies (e.g., evaluations at different levels with varying periodicity), we assumed the </a:t>
            </a:r>
            <a:r>
              <a:rPr lang="en" b="1">
                <a:solidFill>
                  <a:schemeClr val="dk1"/>
                </a:solidFill>
              </a:rPr>
              <a:t>most frequent and organization-wide frequency</a:t>
            </a:r>
            <a:r>
              <a:rPr lang="en">
                <a:solidFill>
                  <a:schemeClr val="dk1"/>
                </a:solidFill>
              </a:rPr>
              <a:t> as the representative one for classification.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If a company mentioned "annual reviews" without explicitly labeling them as formal internal evaluations, we assumed they qualified as internal evaluations if the description suggested a structured, systematic process.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4b904fddc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4b904fddc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What was done: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analyzed the frequency of </a:t>
            </a:r>
            <a:r>
              <a:rPr lang="en" b="1">
                <a:solidFill>
                  <a:schemeClr val="dk1"/>
                </a:solidFill>
              </a:rPr>
              <a:t>external board evaluations</a:t>
            </a:r>
            <a:r>
              <a:rPr lang="en">
                <a:solidFill>
                  <a:schemeClr val="dk1"/>
                </a:solidFill>
              </a:rPr>
              <a:t> conducted by financial companies. Based on the dataset, we categorized companies by whether they conduct evaluations every three years or did not disclose the frequency.</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Sample used:</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observed the dataset containing </a:t>
            </a:r>
            <a:r>
              <a:rPr lang="en" b="1">
                <a:solidFill>
                  <a:schemeClr val="dk1"/>
                </a:solidFill>
              </a:rPr>
              <a:t>31 financial companies</a:t>
            </a:r>
            <a:r>
              <a:rPr lang="en">
                <a:solidFill>
                  <a:schemeClr val="dk1"/>
                </a:solidFill>
              </a:rPr>
              <a:t> and found that </a:t>
            </a:r>
            <a:r>
              <a:rPr lang="en" b="1">
                <a:solidFill>
                  <a:schemeClr val="dk1"/>
                </a:solidFill>
              </a:rPr>
              <a:t>20 companies reported performing external evaluations every three years</a:t>
            </a:r>
            <a:r>
              <a:rPr lang="en">
                <a:solidFill>
                  <a:schemeClr val="dk1"/>
                </a:solidFill>
              </a:rPr>
              <a:t>, whereas </a:t>
            </a:r>
            <a:r>
              <a:rPr lang="en" b="1">
                <a:solidFill>
                  <a:schemeClr val="dk1"/>
                </a:solidFill>
              </a:rPr>
              <a:t>11 companies did not disclose the frequency</a:t>
            </a:r>
            <a:r>
              <a:rPr lang="en">
                <a:solidFill>
                  <a:schemeClr val="dk1"/>
                </a:solidFill>
              </a:rPr>
              <a:t> of their external evaluations.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Assumptions made: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It was assumed that the disclosures made by companies accurately represent their external evaluation practices.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For companies that did not disclose any frequency (categorized as N/A), we assumed they either do not conduct evaluations on a fixed schedule or chose not to report this information. No further inferences were made for these cases.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If a company provided unclear descriptors like “as needed” or “periodically,” and no clear timeline (such as “every 3 years”) was mentioned, we included them under the N/A category.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1200"/>
              </a:spcAft>
              <a:buNone/>
            </a:pP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f3b4343e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f3b4343e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b904fddc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4b904fddc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b="1" dirty="0">
                <a:solidFill>
                  <a:schemeClr val="dk1"/>
                </a:solidFill>
              </a:rPr>
              <a:t>What was done: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 analyzed the types of board evaluations conducted by non-financial companies. Based on the dataset, companies were categorized according to whether they performed internal evaluations, external evaluations, both, or did not disclose any information.</a:t>
            </a: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dirty="0">
                <a:solidFill>
                  <a:schemeClr val="dk1"/>
                </a:solidFill>
              </a:rPr>
              <a:t>Sample used:</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 analyzed a dataset consisting of </a:t>
            </a:r>
            <a:r>
              <a:rPr lang="en" b="1" dirty="0">
                <a:solidFill>
                  <a:schemeClr val="dk1"/>
                </a:solidFill>
              </a:rPr>
              <a:t>60 non-financial companies</a:t>
            </a:r>
            <a:r>
              <a:rPr lang="en" dirty="0">
                <a:solidFill>
                  <a:schemeClr val="dk1"/>
                </a:solidFill>
              </a:rPr>
              <a:t>. Out of these, </a:t>
            </a:r>
            <a:r>
              <a:rPr lang="en" b="1" dirty="0">
                <a:solidFill>
                  <a:schemeClr val="dk1"/>
                </a:solidFill>
              </a:rPr>
              <a:t>41 companies conducted both internal and external evaluations</a:t>
            </a:r>
            <a:r>
              <a:rPr lang="en" dirty="0">
                <a:solidFill>
                  <a:schemeClr val="dk1"/>
                </a:solidFill>
              </a:rPr>
              <a:t>, </a:t>
            </a:r>
            <a:r>
              <a:rPr lang="en" b="1" dirty="0">
                <a:solidFill>
                  <a:schemeClr val="dk1"/>
                </a:solidFill>
              </a:rPr>
              <a:t>11 companies conducted only internal evaluations</a:t>
            </a:r>
            <a:r>
              <a:rPr lang="en" dirty="0">
                <a:solidFill>
                  <a:schemeClr val="dk1"/>
                </a:solidFill>
              </a:rPr>
              <a:t>, </a:t>
            </a:r>
            <a:r>
              <a:rPr lang="en" b="1" dirty="0">
                <a:solidFill>
                  <a:schemeClr val="dk1"/>
                </a:solidFill>
              </a:rPr>
              <a:t>4 companies conducted only external evaluations</a:t>
            </a:r>
            <a:r>
              <a:rPr lang="en" dirty="0">
                <a:solidFill>
                  <a:schemeClr val="dk1"/>
                </a:solidFill>
              </a:rPr>
              <a:t>, and </a:t>
            </a:r>
            <a:r>
              <a:rPr lang="en" b="1" dirty="0">
                <a:solidFill>
                  <a:schemeClr val="dk1"/>
                </a:solidFill>
              </a:rPr>
              <a:t>4 companies did not disclose the type of evaluation performed</a:t>
            </a:r>
            <a:r>
              <a:rPr lang="en" dirty="0">
                <a:solidFill>
                  <a:schemeClr val="dk1"/>
                </a:solidFill>
              </a:rPr>
              <a:t>.</a:t>
            </a: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dirty="0">
                <a:solidFill>
                  <a:schemeClr val="dk1"/>
                </a:solidFill>
              </a:rPr>
              <a:t>Assumptions made: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 assumed that the information disclosed in annual reports or other official documents accurately represents the board evaluation practices of each company.</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In cases where companies mentioned only one type of evaluation (either internal or external), we assumed they </a:t>
            </a:r>
            <a:r>
              <a:rPr lang="en" b="1" dirty="0">
                <a:solidFill>
                  <a:schemeClr val="dk1"/>
                </a:solidFill>
              </a:rPr>
              <a:t>only conducted that type</a:t>
            </a:r>
            <a:r>
              <a:rPr lang="en" dirty="0">
                <a:solidFill>
                  <a:schemeClr val="dk1"/>
                </a:solidFill>
              </a:rPr>
              <a:t>, and not the other, unless explicitly mentioned.</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For companies that did not disclose any information, we made </a:t>
            </a:r>
            <a:r>
              <a:rPr lang="en" b="1" dirty="0">
                <a:solidFill>
                  <a:schemeClr val="dk1"/>
                </a:solidFill>
              </a:rPr>
              <a:t>no assumptions</a:t>
            </a:r>
            <a:r>
              <a:rPr lang="en" dirty="0">
                <a:solidFill>
                  <a:schemeClr val="dk1"/>
                </a:solidFill>
              </a:rPr>
              <a:t> about whether evaluations were conducted and placed them under the “Not disclosed” category.</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It was assumed that each company fits into only one category and there is no overlap across categories. In other words, a company counted under "internal and external evaluations" was not also counted under the individual categories.</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200"/>
              </a:spcBef>
              <a:spcAft>
                <a:spcPts val="1200"/>
              </a:spcAft>
              <a:buClr>
                <a:schemeClr val="dk1"/>
              </a:buClr>
              <a:buSzPts val="1100"/>
              <a:buFont typeface="Arial"/>
              <a:buNone/>
            </a:pPr>
            <a:endParaRPr b="1"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f3b4343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4f3b4343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solidFill>
                  <a:srgbClr val="1B1C1D"/>
                </a:solidFill>
              </a:rPr>
              <a:t>What was done:</a:t>
            </a:r>
            <a:endParaRPr b="1"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We analyzed the frequency at which </a:t>
            </a:r>
            <a:r>
              <a:rPr lang="en" b="1" dirty="0">
                <a:solidFill>
                  <a:srgbClr val="1B1C1D"/>
                </a:solidFill>
              </a:rPr>
              <a:t>non-financial companies</a:t>
            </a:r>
            <a:r>
              <a:rPr lang="en" dirty="0">
                <a:solidFill>
                  <a:srgbClr val="1B1C1D"/>
                </a:solidFill>
              </a:rPr>
              <a:t> in our dataset reported conducting </a:t>
            </a:r>
            <a:r>
              <a:rPr lang="en" b="1" dirty="0">
                <a:solidFill>
                  <a:srgbClr val="1B1C1D"/>
                </a:solidFill>
              </a:rPr>
              <a:t>internal evaluations</a:t>
            </a:r>
            <a:r>
              <a:rPr lang="en" dirty="0">
                <a:solidFill>
                  <a:srgbClr val="1B1C1D"/>
                </a:solidFill>
              </a:rPr>
              <a:t>. The "</a:t>
            </a:r>
            <a:r>
              <a:rPr lang="en" b="1" dirty="0">
                <a:solidFill>
                  <a:srgbClr val="1B1C1D"/>
                </a:solidFill>
              </a:rPr>
              <a:t>Internal Evaluation Frequency</a:t>
            </a:r>
            <a:r>
              <a:rPr lang="en" dirty="0">
                <a:solidFill>
                  <a:srgbClr val="1B1C1D"/>
                </a:solidFill>
              </a:rPr>
              <a:t>" for each company was examined, and the companies were then grouped and counted based on the reported frequency: </a:t>
            </a:r>
            <a:r>
              <a:rPr lang="en" b="1" dirty="0">
                <a:solidFill>
                  <a:srgbClr val="1B1C1D"/>
                </a:solidFill>
              </a:rPr>
              <a:t>Annually</a:t>
            </a:r>
            <a:r>
              <a:rPr lang="en" dirty="0">
                <a:solidFill>
                  <a:srgbClr val="1B1C1D"/>
                </a:solidFill>
              </a:rPr>
              <a:t>, </a:t>
            </a:r>
            <a:r>
              <a:rPr lang="en" b="1" dirty="0">
                <a:solidFill>
                  <a:srgbClr val="1B1C1D"/>
                </a:solidFill>
              </a:rPr>
              <a:t>Quarterly</a:t>
            </a:r>
            <a:r>
              <a:rPr lang="en" dirty="0">
                <a:solidFill>
                  <a:srgbClr val="1B1C1D"/>
                </a:solidFill>
              </a:rPr>
              <a:t>, </a:t>
            </a:r>
            <a:r>
              <a:rPr lang="en" b="1" dirty="0">
                <a:solidFill>
                  <a:srgbClr val="1B1C1D"/>
                </a:solidFill>
              </a:rPr>
              <a:t>every 3 years</a:t>
            </a:r>
            <a:r>
              <a:rPr lang="en" dirty="0">
                <a:solidFill>
                  <a:srgbClr val="1B1C1D"/>
                </a:solidFill>
              </a:rPr>
              <a:t>, or </a:t>
            </a:r>
            <a:r>
              <a:rPr lang="en" b="1" dirty="0">
                <a:solidFill>
                  <a:srgbClr val="1B1C1D"/>
                </a:solidFill>
              </a:rPr>
              <a:t>Not Applicable (N/A)</a:t>
            </a:r>
            <a:r>
              <a:rPr lang="en" dirty="0">
                <a:solidFill>
                  <a:srgbClr val="1B1C1D"/>
                </a:solidFill>
              </a:rPr>
              <a:t>.</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rgbClr val="1B1C1D"/>
                </a:solidFill>
              </a:rPr>
              <a:t>Sample used:</a:t>
            </a:r>
            <a:endParaRPr b="1"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We analyzed a dataset consisting of </a:t>
            </a:r>
            <a:r>
              <a:rPr lang="en" b="1" dirty="0">
                <a:solidFill>
                  <a:srgbClr val="1B1C1D"/>
                </a:solidFill>
              </a:rPr>
              <a:t>60 non-financial companies</a:t>
            </a:r>
            <a:r>
              <a:rPr lang="en" dirty="0">
                <a:solidFill>
                  <a:srgbClr val="1B1C1D"/>
                </a:solidFill>
              </a:rPr>
              <a:t> across various sectors from several European countries. For this specific analysis, we focused on the "</a:t>
            </a:r>
            <a:r>
              <a:rPr lang="en" b="1" dirty="0">
                <a:solidFill>
                  <a:srgbClr val="1B1C1D"/>
                </a:solidFill>
              </a:rPr>
              <a:t>Internal Evaluation Frequency</a:t>
            </a:r>
            <a:r>
              <a:rPr lang="en" dirty="0">
                <a:solidFill>
                  <a:srgbClr val="1B1C1D"/>
                </a:solidFill>
              </a:rPr>
              <a:t>" reported by each of these companies. The distribution of reported frequencies within this sample is as follows: </a:t>
            </a:r>
            <a:r>
              <a:rPr lang="en" b="1" dirty="0">
                <a:solidFill>
                  <a:srgbClr val="1B1C1D"/>
                </a:solidFill>
              </a:rPr>
              <a:t>52 companies</a:t>
            </a:r>
            <a:r>
              <a:rPr lang="en" dirty="0">
                <a:solidFill>
                  <a:srgbClr val="1B1C1D"/>
                </a:solidFill>
              </a:rPr>
              <a:t> reported conducting internal evaluations </a:t>
            </a:r>
            <a:r>
              <a:rPr lang="en" b="1" dirty="0">
                <a:solidFill>
                  <a:srgbClr val="1B1C1D"/>
                </a:solidFill>
              </a:rPr>
              <a:t>annually</a:t>
            </a:r>
            <a:r>
              <a:rPr lang="en" dirty="0">
                <a:solidFill>
                  <a:srgbClr val="1B1C1D"/>
                </a:solidFill>
              </a:rPr>
              <a:t>, </a:t>
            </a:r>
            <a:r>
              <a:rPr lang="en" b="1" dirty="0">
                <a:solidFill>
                  <a:srgbClr val="1B1C1D"/>
                </a:solidFill>
              </a:rPr>
              <a:t>1 company quarterly</a:t>
            </a:r>
            <a:r>
              <a:rPr lang="en" dirty="0">
                <a:solidFill>
                  <a:srgbClr val="1B1C1D"/>
                </a:solidFill>
              </a:rPr>
              <a:t>, </a:t>
            </a:r>
            <a:r>
              <a:rPr lang="en" b="1" dirty="0">
                <a:solidFill>
                  <a:srgbClr val="1B1C1D"/>
                </a:solidFill>
              </a:rPr>
              <a:t>2 company every 3 years</a:t>
            </a:r>
            <a:r>
              <a:rPr lang="en" dirty="0">
                <a:solidFill>
                  <a:srgbClr val="1B1C1D"/>
                </a:solidFill>
              </a:rPr>
              <a:t>, and </a:t>
            </a:r>
            <a:r>
              <a:rPr lang="en" b="1" dirty="0">
                <a:solidFill>
                  <a:srgbClr val="1B1C1D"/>
                </a:solidFill>
              </a:rPr>
              <a:t>5 companies</a:t>
            </a:r>
            <a:r>
              <a:rPr lang="en" dirty="0">
                <a:solidFill>
                  <a:srgbClr val="1B1C1D"/>
                </a:solidFill>
              </a:rPr>
              <a:t> indicated "</a:t>
            </a:r>
            <a:r>
              <a:rPr lang="en" b="1" dirty="0">
                <a:solidFill>
                  <a:srgbClr val="1B1C1D"/>
                </a:solidFill>
              </a:rPr>
              <a:t>N/A</a:t>
            </a:r>
            <a:r>
              <a:rPr lang="en" dirty="0">
                <a:solidFill>
                  <a:srgbClr val="1B1C1D"/>
                </a:solidFill>
              </a:rPr>
              <a:t>."</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rgbClr val="1B1C1D"/>
                </a:solidFill>
              </a:rPr>
              <a:t>Assumptions made:</a:t>
            </a:r>
            <a:endParaRPr b="1"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We assumed that the frequency of internal evaluations reported by each company in the dataset </a:t>
            </a:r>
            <a:r>
              <a:rPr lang="en" b="1" dirty="0">
                <a:solidFill>
                  <a:srgbClr val="1B1C1D"/>
                </a:solidFill>
              </a:rPr>
              <a:t>accurately reflects their actual practices</a:t>
            </a:r>
            <a:r>
              <a:rPr lang="en" dirty="0">
                <a:solidFill>
                  <a:srgbClr val="1B1C1D"/>
                </a:solidFill>
              </a:rPr>
              <a:t>.</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For the </a:t>
            </a:r>
            <a:r>
              <a:rPr lang="en" b="1" dirty="0">
                <a:solidFill>
                  <a:srgbClr val="1B1C1D"/>
                </a:solidFill>
              </a:rPr>
              <a:t>5 companies</a:t>
            </a:r>
            <a:r>
              <a:rPr lang="en" dirty="0">
                <a:solidFill>
                  <a:srgbClr val="1B1C1D"/>
                </a:solidFill>
              </a:rPr>
              <a:t> that reported "</a:t>
            </a:r>
            <a:r>
              <a:rPr lang="en" b="1" dirty="0">
                <a:solidFill>
                  <a:srgbClr val="1B1C1D"/>
                </a:solidFill>
              </a:rPr>
              <a:t>N/A</a:t>
            </a:r>
            <a:r>
              <a:rPr lang="en" dirty="0">
                <a:solidFill>
                  <a:srgbClr val="1B1C1D"/>
                </a:solidFill>
              </a:rPr>
              <a:t>" for their internal evaluation frequency, we did not make any assumptions about whether they conduct internal evaluations. This response was treated as a </a:t>
            </a:r>
            <a:r>
              <a:rPr lang="en" b="1" dirty="0">
                <a:solidFill>
                  <a:srgbClr val="1B1C1D"/>
                </a:solidFill>
              </a:rPr>
              <a:t>distinct category indicating a lack of applicable information or a decision not to disclose the frequency</a:t>
            </a:r>
            <a:r>
              <a:rPr lang="en" dirty="0">
                <a:solidFill>
                  <a:srgbClr val="1B1C1D"/>
                </a:solidFill>
              </a:rPr>
              <a:t>.</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We also assumed that the categorization of internal evaluation frequencies (</a:t>
            </a:r>
            <a:r>
              <a:rPr lang="en" b="1" dirty="0">
                <a:solidFill>
                  <a:srgbClr val="1B1C1D"/>
                </a:solidFill>
              </a:rPr>
              <a:t>Annually</a:t>
            </a:r>
            <a:r>
              <a:rPr lang="en" dirty="0">
                <a:solidFill>
                  <a:srgbClr val="1B1C1D"/>
                </a:solidFill>
              </a:rPr>
              <a:t>, </a:t>
            </a:r>
            <a:r>
              <a:rPr lang="en" b="1" dirty="0">
                <a:solidFill>
                  <a:srgbClr val="1B1C1D"/>
                </a:solidFill>
              </a:rPr>
              <a:t>Quarterly</a:t>
            </a:r>
            <a:r>
              <a:rPr lang="en" dirty="0">
                <a:solidFill>
                  <a:srgbClr val="1B1C1D"/>
                </a:solidFill>
              </a:rPr>
              <a:t>, </a:t>
            </a:r>
            <a:r>
              <a:rPr lang="en" b="1" dirty="0">
                <a:solidFill>
                  <a:srgbClr val="1B1C1D"/>
                </a:solidFill>
              </a:rPr>
              <a:t>3 years</a:t>
            </a:r>
            <a:r>
              <a:rPr lang="en" dirty="0">
                <a:solidFill>
                  <a:srgbClr val="1B1C1D"/>
                </a:solidFill>
              </a:rPr>
              <a:t>) provided in the dataset was </a:t>
            </a:r>
            <a:r>
              <a:rPr lang="en" b="1" dirty="0">
                <a:solidFill>
                  <a:srgbClr val="1B1C1D"/>
                </a:solidFill>
              </a:rPr>
              <a:t>consistently understood and applied</a:t>
            </a:r>
            <a:r>
              <a:rPr lang="en" dirty="0">
                <a:solidFill>
                  <a:srgbClr val="1B1C1D"/>
                </a:solidFill>
              </a:rPr>
              <a:t> by the reporting companies.</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endParaRPr dirty="0">
              <a:solidFill>
                <a:srgbClr val="1B1C1D"/>
              </a:solidFill>
            </a:endParaRPr>
          </a:p>
          <a:p>
            <a:pPr marL="0" lvl="0" indent="0" algn="l" rtl="0">
              <a:lnSpc>
                <a:spcPct val="115000"/>
              </a:lnSpc>
              <a:spcBef>
                <a:spcPts val="1200"/>
              </a:spcBef>
              <a:spcAft>
                <a:spcPts val="1200"/>
              </a:spcAft>
              <a:buClr>
                <a:schemeClr val="dk1"/>
              </a:buClr>
              <a:buSzPts val="1100"/>
              <a:buFont typeface="Arial"/>
              <a:buNone/>
            </a:pPr>
            <a:endParaRPr b="1" dirty="0">
              <a:solidFill>
                <a:srgbClr val="1B1C1D"/>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f3b4343e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4f3b4343e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solidFill>
                  <a:srgbClr val="1B1C1D"/>
                </a:solidFill>
              </a:rPr>
              <a:t>What was done:</a:t>
            </a:r>
            <a:endParaRPr b="1"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We analyzed how frequently the </a:t>
            </a:r>
            <a:r>
              <a:rPr lang="en" b="1" dirty="0">
                <a:solidFill>
                  <a:srgbClr val="1B1C1D"/>
                </a:solidFill>
              </a:rPr>
              <a:t>non-financial companies</a:t>
            </a:r>
            <a:r>
              <a:rPr lang="en" dirty="0">
                <a:solidFill>
                  <a:srgbClr val="1B1C1D"/>
                </a:solidFill>
              </a:rPr>
              <a:t> in our dataset conduct </a:t>
            </a:r>
            <a:r>
              <a:rPr lang="en" b="1" dirty="0">
                <a:solidFill>
                  <a:srgbClr val="1B1C1D"/>
                </a:solidFill>
              </a:rPr>
              <a:t>external board evaluations</a:t>
            </a:r>
            <a:r>
              <a:rPr lang="en" dirty="0">
                <a:solidFill>
                  <a:srgbClr val="1B1C1D"/>
                </a:solidFill>
              </a:rPr>
              <a:t>. Based on the information provided, we grouped the companies by their reported frequency: </a:t>
            </a:r>
            <a:r>
              <a:rPr lang="en" b="1" dirty="0">
                <a:solidFill>
                  <a:srgbClr val="1B1C1D"/>
                </a:solidFill>
              </a:rPr>
              <a:t>every three years</a:t>
            </a:r>
            <a:r>
              <a:rPr lang="en" dirty="0">
                <a:solidFill>
                  <a:srgbClr val="1B1C1D"/>
                </a:solidFill>
              </a:rPr>
              <a:t>, </a:t>
            </a:r>
            <a:r>
              <a:rPr lang="en" b="1" dirty="0">
                <a:solidFill>
                  <a:srgbClr val="1B1C1D"/>
                </a:solidFill>
              </a:rPr>
              <a:t>annually</a:t>
            </a:r>
            <a:r>
              <a:rPr lang="en" dirty="0">
                <a:solidFill>
                  <a:srgbClr val="1B1C1D"/>
                </a:solidFill>
              </a:rPr>
              <a:t>, </a:t>
            </a:r>
            <a:r>
              <a:rPr lang="en" b="1" dirty="0">
                <a:solidFill>
                  <a:srgbClr val="1B1C1D"/>
                </a:solidFill>
              </a:rPr>
              <a:t>every two years</a:t>
            </a:r>
            <a:r>
              <a:rPr lang="en" dirty="0">
                <a:solidFill>
                  <a:srgbClr val="1B1C1D"/>
                </a:solidFill>
              </a:rPr>
              <a:t>, or if the frequency was </a:t>
            </a:r>
            <a:r>
              <a:rPr lang="en" b="1" dirty="0">
                <a:solidFill>
                  <a:srgbClr val="1B1C1D"/>
                </a:solidFill>
              </a:rPr>
              <a:t>not disclosed (N/A)</a:t>
            </a:r>
            <a:r>
              <a:rPr lang="en" dirty="0">
                <a:solidFill>
                  <a:srgbClr val="1B1C1D"/>
                </a:solidFill>
              </a:rPr>
              <a:t>.</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rgbClr val="1B1C1D"/>
                </a:solidFill>
              </a:rPr>
              <a:t>Sample used:</a:t>
            </a:r>
            <a:endParaRPr b="1"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We examined our dataset of </a:t>
            </a:r>
            <a:r>
              <a:rPr lang="en" b="1" dirty="0">
                <a:solidFill>
                  <a:srgbClr val="1B1C1D"/>
                </a:solidFill>
              </a:rPr>
              <a:t>60 non-financial companies</a:t>
            </a:r>
            <a:r>
              <a:rPr lang="en" dirty="0">
                <a:solidFill>
                  <a:srgbClr val="1B1C1D"/>
                </a:solidFill>
              </a:rPr>
              <a:t>. We found that </a:t>
            </a:r>
            <a:r>
              <a:rPr lang="en" b="1" dirty="0">
                <a:solidFill>
                  <a:srgbClr val="1B1C1D"/>
                </a:solidFill>
              </a:rPr>
              <a:t>30 companies</a:t>
            </a:r>
            <a:r>
              <a:rPr lang="en" dirty="0">
                <a:solidFill>
                  <a:srgbClr val="1B1C1D"/>
                </a:solidFill>
              </a:rPr>
              <a:t> reported conducting external evaluations </a:t>
            </a:r>
            <a:r>
              <a:rPr lang="en" b="1" dirty="0">
                <a:solidFill>
                  <a:srgbClr val="1B1C1D"/>
                </a:solidFill>
              </a:rPr>
              <a:t>every three years</a:t>
            </a:r>
            <a:r>
              <a:rPr lang="en" dirty="0">
                <a:solidFill>
                  <a:srgbClr val="1B1C1D"/>
                </a:solidFill>
              </a:rPr>
              <a:t>, </a:t>
            </a:r>
            <a:r>
              <a:rPr lang="en" b="1" dirty="0">
                <a:solidFill>
                  <a:srgbClr val="1B1C1D"/>
                </a:solidFill>
              </a:rPr>
              <a:t>3 companies</a:t>
            </a:r>
            <a:r>
              <a:rPr lang="en" dirty="0">
                <a:solidFill>
                  <a:srgbClr val="1B1C1D"/>
                </a:solidFill>
              </a:rPr>
              <a:t> reported doing so </a:t>
            </a:r>
            <a:r>
              <a:rPr lang="en" b="1" dirty="0">
                <a:solidFill>
                  <a:srgbClr val="1B1C1D"/>
                </a:solidFill>
              </a:rPr>
              <a:t>annually</a:t>
            </a:r>
            <a:r>
              <a:rPr lang="en" dirty="0">
                <a:solidFill>
                  <a:srgbClr val="1B1C1D"/>
                </a:solidFill>
              </a:rPr>
              <a:t>, and </a:t>
            </a:r>
            <a:r>
              <a:rPr lang="en" b="1" dirty="0">
                <a:solidFill>
                  <a:srgbClr val="1B1C1D"/>
                </a:solidFill>
              </a:rPr>
              <a:t>1 company</a:t>
            </a:r>
            <a:r>
              <a:rPr lang="en" dirty="0">
                <a:solidFill>
                  <a:srgbClr val="1B1C1D"/>
                </a:solidFill>
              </a:rPr>
              <a:t> reported a frequency of </a:t>
            </a:r>
            <a:r>
              <a:rPr lang="en" b="1" dirty="0">
                <a:solidFill>
                  <a:srgbClr val="1B1C1D"/>
                </a:solidFill>
              </a:rPr>
              <a:t>every two years</a:t>
            </a:r>
            <a:r>
              <a:rPr lang="en" dirty="0">
                <a:solidFill>
                  <a:srgbClr val="1B1C1D"/>
                </a:solidFill>
              </a:rPr>
              <a:t>. A significant number</a:t>
            </a:r>
            <a:r>
              <a:rPr lang="en">
                <a:solidFill>
                  <a:srgbClr val="1B1C1D"/>
                </a:solidFill>
              </a:rPr>
              <a:t>, </a:t>
            </a:r>
            <a:r>
              <a:rPr lang="en" b="1">
                <a:solidFill>
                  <a:srgbClr val="1B1C1D"/>
                </a:solidFill>
              </a:rPr>
              <a:t>2 </a:t>
            </a:r>
            <a:r>
              <a:rPr lang="en" b="1" dirty="0">
                <a:solidFill>
                  <a:srgbClr val="1B1C1D"/>
                </a:solidFill>
              </a:rPr>
              <a:t>companies</a:t>
            </a:r>
            <a:r>
              <a:rPr lang="en" dirty="0">
                <a:solidFill>
                  <a:srgbClr val="1B1C1D"/>
                </a:solidFill>
              </a:rPr>
              <a:t>, </a:t>
            </a:r>
            <a:r>
              <a:rPr lang="en" b="1" dirty="0">
                <a:solidFill>
                  <a:srgbClr val="1B1C1D"/>
                </a:solidFill>
              </a:rPr>
              <a:t>did not disclose the frequency</a:t>
            </a:r>
            <a:r>
              <a:rPr lang="en" dirty="0">
                <a:solidFill>
                  <a:srgbClr val="1B1C1D"/>
                </a:solidFill>
              </a:rPr>
              <a:t> of their external evaluations and were categorized as </a:t>
            </a:r>
            <a:r>
              <a:rPr lang="en" b="1" dirty="0">
                <a:solidFill>
                  <a:srgbClr val="1B1C1D"/>
                </a:solidFill>
              </a:rPr>
              <a:t>N/A</a:t>
            </a:r>
            <a:r>
              <a:rPr lang="en" dirty="0">
                <a:solidFill>
                  <a:srgbClr val="1B1C1D"/>
                </a:solidFill>
              </a:rPr>
              <a:t>.</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rgbClr val="1B1C1D"/>
                </a:solidFill>
              </a:rPr>
              <a:t>Assumptions made:</a:t>
            </a:r>
            <a:endParaRPr b="1"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It was assumed that the information provided by the companies </a:t>
            </a:r>
            <a:r>
              <a:rPr lang="en" b="1" dirty="0">
                <a:solidFill>
                  <a:srgbClr val="1B1C1D"/>
                </a:solidFill>
              </a:rPr>
              <a:t>accurately reflects their practices</a:t>
            </a:r>
            <a:r>
              <a:rPr lang="en" dirty="0">
                <a:solidFill>
                  <a:srgbClr val="1B1C1D"/>
                </a:solidFill>
              </a:rPr>
              <a:t> regarding the frequency of external board evaluations.</a:t>
            </a:r>
            <a:endParaRPr dirty="0">
              <a:solidFill>
                <a:srgbClr val="1B1C1D"/>
              </a:solidFill>
            </a:endParaRPr>
          </a:p>
          <a:p>
            <a:pPr marL="0" lvl="0" indent="0" algn="l" rtl="0">
              <a:lnSpc>
                <a:spcPct val="115000"/>
              </a:lnSpc>
              <a:spcBef>
                <a:spcPts val="1200"/>
              </a:spcBef>
              <a:spcAft>
                <a:spcPts val="0"/>
              </a:spcAft>
              <a:buClr>
                <a:schemeClr val="dk1"/>
              </a:buClr>
              <a:buSzPts val="1100"/>
              <a:buFont typeface="Arial"/>
              <a:buNone/>
            </a:pPr>
            <a:r>
              <a:rPr lang="en" dirty="0">
                <a:solidFill>
                  <a:srgbClr val="1B1C1D"/>
                </a:solidFill>
              </a:rPr>
              <a:t>For the </a:t>
            </a:r>
            <a:r>
              <a:rPr lang="en" b="1" dirty="0">
                <a:solidFill>
                  <a:srgbClr val="1B1C1D"/>
                </a:solidFill>
              </a:rPr>
              <a:t>companies that did not disclose their evaluation frequency (categorized as N/A)</a:t>
            </a:r>
            <a:r>
              <a:rPr lang="en" dirty="0">
                <a:solidFill>
                  <a:srgbClr val="1B1C1D"/>
                </a:solidFill>
              </a:rPr>
              <a:t>, we assumed they either </a:t>
            </a:r>
            <a:r>
              <a:rPr lang="en" b="1" dirty="0">
                <a:solidFill>
                  <a:srgbClr val="1B1C1D"/>
                </a:solidFill>
              </a:rPr>
              <a:t>do not conduct external evaluations on a fixed schedule or chose not to report this information</a:t>
            </a:r>
            <a:r>
              <a:rPr lang="en" dirty="0">
                <a:solidFill>
                  <a:srgbClr val="1B1C1D"/>
                </a:solidFill>
              </a:rPr>
              <a:t>. We did not make any further inferences about their specific practices.</a:t>
            </a:r>
            <a:endParaRPr dirty="0">
              <a:solidFill>
                <a:srgbClr val="1B1C1D"/>
              </a:solidFill>
            </a:endParaRPr>
          </a:p>
          <a:p>
            <a:pPr marL="0" lvl="0" indent="0" algn="l" rtl="0">
              <a:lnSpc>
                <a:spcPct val="115000"/>
              </a:lnSpc>
              <a:spcBef>
                <a:spcPts val="1200"/>
              </a:spcBef>
              <a:spcAft>
                <a:spcPts val="1200"/>
              </a:spcAft>
              <a:buClr>
                <a:schemeClr val="dk1"/>
              </a:buClr>
              <a:buSzPts val="1100"/>
              <a:buFont typeface="Arial"/>
              <a:buNone/>
            </a:pPr>
            <a:endParaRPr b="1" dirty="0">
              <a:solidFill>
                <a:srgbClr val="1B1C1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717925" y="509975"/>
            <a:ext cx="4186800" cy="38481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3400" b="1">
                <a:solidFill>
                  <a:schemeClr val="dk1"/>
                </a:solidFill>
                <a:latin typeface="Tahoma"/>
                <a:ea typeface="Tahoma"/>
                <a:cs typeface="Tahoma"/>
                <a:sym typeface="Tahoma"/>
              </a:rPr>
              <a:t>Corporate Governance Evaluation: Data Reporting &amp; Analysis Of Companies Across Europe</a:t>
            </a:r>
            <a:endParaRPr sz="3400">
              <a:solidFill>
                <a:schemeClr val="dk1"/>
              </a:solidFill>
              <a:latin typeface="Tahoma"/>
              <a:ea typeface="Tahoma"/>
              <a:cs typeface="Tahoma"/>
              <a:sym typeface="Tahoma"/>
            </a:endParaRPr>
          </a:p>
        </p:txBody>
      </p:sp>
      <p:pic>
        <p:nvPicPr>
          <p:cNvPr id="55" name="Google Shape;55;p13"/>
          <p:cNvPicPr preferRelativeResize="0"/>
          <p:nvPr/>
        </p:nvPicPr>
        <p:blipFill>
          <a:blip r:embed="rId3">
            <a:alphaModFix/>
          </a:blip>
          <a:stretch>
            <a:fillRect/>
          </a:stretch>
        </p:blipFill>
        <p:spPr>
          <a:xfrm>
            <a:off x="859225" y="1381200"/>
            <a:ext cx="3162300" cy="166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0" y="1377050"/>
            <a:ext cx="9144000" cy="1098300"/>
          </a:xfrm>
          <a:prstGeom prst="rect">
            <a:avLst/>
          </a:prstGeom>
          <a:noFill/>
          <a:ln>
            <a:noFill/>
          </a:ln>
        </p:spPr>
        <p:txBody>
          <a:bodyPr spcFirstLastPara="1" wrap="square" lIns="91425" tIns="91425" rIns="91425" bIns="91425" anchor="ctr" anchorCtr="0">
            <a:noAutofit/>
          </a:bodyPr>
          <a:lstStyle/>
          <a:p>
            <a:pPr marL="12700" lvl="0" indent="0" algn="ctr" rtl="0">
              <a:spcBef>
                <a:spcPts val="0"/>
              </a:spcBef>
              <a:spcAft>
                <a:spcPts val="0"/>
              </a:spcAft>
              <a:buNone/>
            </a:pPr>
            <a:r>
              <a:rPr lang="en" sz="3400" b="1">
                <a:solidFill>
                  <a:schemeClr val="dk1"/>
                </a:solidFill>
                <a:latin typeface="Tahoma"/>
                <a:ea typeface="Tahoma"/>
                <a:cs typeface="Tahoma"/>
                <a:sym typeface="Tahoma"/>
              </a:rPr>
              <a:t>Board Evaluation Analysis</a:t>
            </a:r>
            <a:endParaRPr sz="3400" b="1">
              <a:solidFill>
                <a:schemeClr val="dk1"/>
              </a:solidFill>
              <a:latin typeface="Tahoma"/>
              <a:ea typeface="Tahoma"/>
              <a:cs typeface="Tahoma"/>
              <a:sym typeface="Tahoma"/>
            </a:endParaRPr>
          </a:p>
          <a:p>
            <a:pPr marL="12700" lvl="0" indent="0" algn="ctr" rtl="0">
              <a:spcBef>
                <a:spcPts val="0"/>
              </a:spcBef>
              <a:spcAft>
                <a:spcPts val="0"/>
              </a:spcAft>
              <a:buNone/>
            </a:pPr>
            <a:r>
              <a:rPr lang="en" sz="3400" b="1">
                <a:solidFill>
                  <a:schemeClr val="dk1"/>
                </a:solidFill>
                <a:latin typeface="Tahoma"/>
                <a:ea typeface="Tahoma"/>
                <a:cs typeface="Tahoma"/>
                <a:sym typeface="Tahoma"/>
              </a:rPr>
              <a:t>For Euro Stoxx 50 Companies</a:t>
            </a:r>
            <a:endParaRPr sz="3400" b="1">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p:nvPr/>
        </p:nvSpPr>
        <p:spPr>
          <a:xfrm>
            <a:off x="0" y="0"/>
            <a:ext cx="91440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Tahoma"/>
                <a:ea typeface="Tahoma"/>
                <a:cs typeface="Tahoma"/>
                <a:sym typeface="Tahoma"/>
              </a:rPr>
              <a:t>Board Evaluation Analysis For Euro Stoxx 50 Companies</a:t>
            </a:r>
            <a:endParaRPr sz="1800" b="1">
              <a:solidFill>
                <a:schemeClr val="dk1"/>
              </a:solidFill>
              <a:latin typeface="Tahoma"/>
              <a:ea typeface="Tahoma"/>
              <a:cs typeface="Tahoma"/>
              <a:sym typeface="Tahoma"/>
            </a:endParaRPr>
          </a:p>
        </p:txBody>
      </p:sp>
      <p:pic>
        <p:nvPicPr>
          <p:cNvPr id="113" name="Google Shape;113;p23" title="Chart"/>
          <p:cNvPicPr preferRelativeResize="0"/>
          <p:nvPr/>
        </p:nvPicPr>
        <p:blipFill>
          <a:blip r:embed="rId3">
            <a:alphaModFix/>
          </a:blip>
          <a:stretch>
            <a:fillRect/>
          </a:stretch>
        </p:blipFill>
        <p:spPr>
          <a:xfrm>
            <a:off x="426475" y="582900"/>
            <a:ext cx="8291051" cy="4375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p:nvPr/>
        </p:nvSpPr>
        <p:spPr>
          <a:xfrm>
            <a:off x="0" y="0"/>
            <a:ext cx="91440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Tahoma"/>
                <a:ea typeface="Tahoma"/>
                <a:cs typeface="Tahoma"/>
                <a:sym typeface="Tahoma"/>
              </a:rPr>
              <a:t>Board Evaluation Analysis For Euro Stoxx 50 Companies</a:t>
            </a:r>
            <a:endParaRPr sz="1800" b="1">
              <a:solidFill>
                <a:schemeClr val="dk1"/>
              </a:solidFill>
              <a:latin typeface="Tahoma"/>
              <a:ea typeface="Tahoma"/>
              <a:cs typeface="Tahoma"/>
              <a:sym typeface="Tahoma"/>
            </a:endParaRPr>
          </a:p>
        </p:txBody>
      </p:sp>
      <p:pic>
        <p:nvPicPr>
          <p:cNvPr id="119" name="Google Shape;119;p24" title="Chart"/>
          <p:cNvPicPr preferRelativeResize="0"/>
          <p:nvPr/>
        </p:nvPicPr>
        <p:blipFill>
          <a:blip r:embed="rId3">
            <a:alphaModFix/>
          </a:blip>
          <a:stretch>
            <a:fillRect/>
          </a:stretch>
        </p:blipFill>
        <p:spPr>
          <a:xfrm>
            <a:off x="426475" y="582900"/>
            <a:ext cx="8291050" cy="4375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p:nvPr/>
        </p:nvSpPr>
        <p:spPr>
          <a:xfrm>
            <a:off x="0" y="0"/>
            <a:ext cx="91440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Tahoma"/>
                <a:ea typeface="Tahoma"/>
                <a:cs typeface="Tahoma"/>
                <a:sym typeface="Tahoma"/>
              </a:rPr>
              <a:t>Board Evaluation Analysis For Euro Stoxx 50 Companies</a:t>
            </a:r>
            <a:endParaRPr sz="1800" b="1">
              <a:solidFill>
                <a:schemeClr val="dk1"/>
              </a:solidFill>
              <a:latin typeface="Tahoma"/>
              <a:ea typeface="Tahoma"/>
              <a:cs typeface="Tahoma"/>
              <a:sym typeface="Tahoma"/>
            </a:endParaRPr>
          </a:p>
        </p:txBody>
      </p:sp>
      <p:pic>
        <p:nvPicPr>
          <p:cNvPr id="125" name="Google Shape;125;p25" title="Chart"/>
          <p:cNvPicPr preferRelativeResize="0"/>
          <p:nvPr/>
        </p:nvPicPr>
        <p:blipFill>
          <a:blip r:embed="rId3">
            <a:alphaModFix/>
          </a:blip>
          <a:stretch>
            <a:fillRect/>
          </a:stretch>
        </p:blipFill>
        <p:spPr>
          <a:xfrm>
            <a:off x="426475" y="582900"/>
            <a:ext cx="8291041" cy="4375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p:nvPr/>
        </p:nvSpPr>
        <p:spPr>
          <a:xfrm>
            <a:off x="794900" y="1377050"/>
            <a:ext cx="7679700" cy="708000"/>
          </a:xfrm>
          <a:prstGeom prst="rect">
            <a:avLst/>
          </a:prstGeom>
          <a:noFill/>
          <a:ln>
            <a:noFill/>
          </a:ln>
        </p:spPr>
        <p:txBody>
          <a:bodyPr spcFirstLastPara="1" wrap="square" lIns="91425" tIns="91425" rIns="91425" bIns="91425" anchor="ctr" anchorCtr="0">
            <a:noAutofit/>
          </a:bodyPr>
          <a:lstStyle/>
          <a:p>
            <a:pPr marL="12700" lvl="0" indent="0" algn="ctr" rtl="0">
              <a:spcBef>
                <a:spcPts val="0"/>
              </a:spcBef>
              <a:spcAft>
                <a:spcPts val="0"/>
              </a:spcAft>
              <a:buNone/>
            </a:pPr>
            <a:r>
              <a:rPr lang="en" sz="3400" b="1">
                <a:solidFill>
                  <a:schemeClr val="dk1"/>
                </a:solidFill>
                <a:latin typeface="Tahoma"/>
                <a:ea typeface="Tahoma"/>
                <a:cs typeface="Tahoma"/>
                <a:sym typeface="Tahoma"/>
              </a:rPr>
              <a:t>Board Competencies Analysis</a:t>
            </a:r>
            <a:endParaRPr sz="3400" b="1">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p:nvPr/>
        </p:nvSpPr>
        <p:spPr>
          <a:xfrm>
            <a:off x="102175" y="87800"/>
            <a:ext cx="6807900" cy="27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chemeClr val="dk1"/>
                </a:solidFill>
                <a:latin typeface="Tahoma"/>
                <a:ea typeface="Tahoma"/>
                <a:cs typeface="Tahoma"/>
                <a:sym typeface="Tahoma"/>
              </a:rPr>
              <a:t>Competency Benchmarking </a:t>
            </a:r>
            <a:endParaRPr sz="2100" b="1">
              <a:solidFill>
                <a:schemeClr val="dk1"/>
              </a:solidFill>
              <a:latin typeface="Tahoma"/>
              <a:ea typeface="Tahoma"/>
              <a:cs typeface="Tahoma"/>
              <a:sym typeface="Tahoma"/>
            </a:endParaRPr>
          </a:p>
        </p:txBody>
      </p:sp>
      <p:graphicFrame>
        <p:nvGraphicFramePr>
          <p:cNvPr id="136" name="Google Shape;136;p27"/>
          <p:cNvGraphicFramePr/>
          <p:nvPr/>
        </p:nvGraphicFramePr>
        <p:xfrm>
          <a:off x="102175" y="652700"/>
          <a:ext cx="8768800" cy="3740658"/>
        </p:xfrm>
        <a:graphic>
          <a:graphicData uri="http://schemas.openxmlformats.org/drawingml/2006/table">
            <a:tbl>
              <a:tblPr>
                <a:noFill/>
                <a:tableStyleId>{9C9D415A-0A3F-4C6B-B5D6-73605F8B15E9}</a:tableStyleId>
              </a:tblPr>
              <a:tblGrid>
                <a:gridCol w="685050">
                  <a:extLst>
                    <a:ext uri="{9D8B030D-6E8A-4147-A177-3AD203B41FA5}">
                      <a16:colId xmlns:a16="http://schemas.microsoft.com/office/drawing/2014/main" val="20000"/>
                    </a:ext>
                  </a:extLst>
                </a:gridCol>
                <a:gridCol w="895150">
                  <a:extLst>
                    <a:ext uri="{9D8B030D-6E8A-4147-A177-3AD203B41FA5}">
                      <a16:colId xmlns:a16="http://schemas.microsoft.com/office/drawing/2014/main" val="20001"/>
                    </a:ext>
                  </a:extLst>
                </a:gridCol>
                <a:gridCol w="794675">
                  <a:extLst>
                    <a:ext uri="{9D8B030D-6E8A-4147-A177-3AD203B41FA5}">
                      <a16:colId xmlns:a16="http://schemas.microsoft.com/office/drawing/2014/main" val="20002"/>
                    </a:ext>
                  </a:extLst>
                </a:gridCol>
                <a:gridCol w="608925">
                  <a:extLst>
                    <a:ext uri="{9D8B030D-6E8A-4147-A177-3AD203B41FA5}">
                      <a16:colId xmlns:a16="http://schemas.microsoft.com/office/drawing/2014/main" val="20003"/>
                    </a:ext>
                  </a:extLst>
                </a:gridCol>
                <a:gridCol w="662425">
                  <a:extLst>
                    <a:ext uri="{9D8B030D-6E8A-4147-A177-3AD203B41FA5}">
                      <a16:colId xmlns:a16="http://schemas.microsoft.com/office/drawing/2014/main" val="20004"/>
                    </a:ext>
                  </a:extLst>
                </a:gridCol>
                <a:gridCol w="712100">
                  <a:extLst>
                    <a:ext uri="{9D8B030D-6E8A-4147-A177-3AD203B41FA5}">
                      <a16:colId xmlns:a16="http://schemas.microsoft.com/office/drawing/2014/main" val="20005"/>
                    </a:ext>
                  </a:extLst>
                </a:gridCol>
                <a:gridCol w="711125">
                  <a:extLst>
                    <a:ext uri="{9D8B030D-6E8A-4147-A177-3AD203B41FA5}">
                      <a16:colId xmlns:a16="http://schemas.microsoft.com/office/drawing/2014/main" val="20006"/>
                    </a:ext>
                  </a:extLst>
                </a:gridCol>
                <a:gridCol w="703325">
                  <a:extLst>
                    <a:ext uri="{9D8B030D-6E8A-4147-A177-3AD203B41FA5}">
                      <a16:colId xmlns:a16="http://schemas.microsoft.com/office/drawing/2014/main" val="20007"/>
                    </a:ext>
                  </a:extLst>
                </a:gridCol>
                <a:gridCol w="557450">
                  <a:extLst>
                    <a:ext uri="{9D8B030D-6E8A-4147-A177-3AD203B41FA5}">
                      <a16:colId xmlns:a16="http://schemas.microsoft.com/office/drawing/2014/main" val="20008"/>
                    </a:ext>
                  </a:extLst>
                </a:gridCol>
                <a:gridCol w="525775">
                  <a:extLst>
                    <a:ext uri="{9D8B030D-6E8A-4147-A177-3AD203B41FA5}">
                      <a16:colId xmlns:a16="http://schemas.microsoft.com/office/drawing/2014/main" val="20009"/>
                    </a:ext>
                  </a:extLst>
                </a:gridCol>
                <a:gridCol w="692975">
                  <a:extLst>
                    <a:ext uri="{9D8B030D-6E8A-4147-A177-3AD203B41FA5}">
                      <a16:colId xmlns:a16="http://schemas.microsoft.com/office/drawing/2014/main" val="20010"/>
                    </a:ext>
                  </a:extLst>
                </a:gridCol>
                <a:gridCol w="655350">
                  <a:extLst>
                    <a:ext uri="{9D8B030D-6E8A-4147-A177-3AD203B41FA5}">
                      <a16:colId xmlns:a16="http://schemas.microsoft.com/office/drawing/2014/main" val="20011"/>
                    </a:ext>
                  </a:extLst>
                </a:gridCol>
                <a:gridCol w="564475">
                  <a:extLst>
                    <a:ext uri="{9D8B030D-6E8A-4147-A177-3AD203B41FA5}">
                      <a16:colId xmlns:a16="http://schemas.microsoft.com/office/drawing/2014/main" val="20012"/>
                    </a:ext>
                  </a:extLst>
                </a:gridCol>
              </a:tblGrid>
              <a:tr h="200025">
                <a:tc>
                  <a:txBody>
                    <a:bodyPr/>
                    <a:lstStyle/>
                    <a:p>
                      <a:pPr marL="0" lvl="0" indent="0" algn="ctr" rtl="0">
                        <a:lnSpc>
                          <a:spcPct val="115000"/>
                        </a:lnSpc>
                        <a:spcBef>
                          <a:spcPts val="0"/>
                        </a:spcBef>
                        <a:spcAft>
                          <a:spcPts val="0"/>
                        </a:spcAft>
                        <a:buNone/>
                      </a:pPr>
                      <a:r>
                        <a:rPr lang="en" sz="800" b="1"/>
                        <a:t>Leadership &amp; Governance</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Finance &amp; Accounting</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Strategy &amp; M&amp;A</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Technology &amp; Digital</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Legal &amp; Compliance</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Sustainability &amp; ESG</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HR &amp; People</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Industry Expertise</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Innovation &amp; R&amp;D</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Marketing &amp; Sales</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International &amp; Operations</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Risk &amp; Audit</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800" b="1"/>
                        <a:t>Others</a:t>
                      </a:r>
                      <a:endParaRPr sz="8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a:t>Leadership experience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Finance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Strategy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Digitalization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Legal</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Sustainability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Human resources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Automotive industry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Innovation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Marketing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International experience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Risk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Public affairs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a:t>Governance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Accounting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M&amp;A</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Compliance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ESG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Talent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Energy industry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R&amp;D</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Sales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Global market experience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Audit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Academia</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a:t>Boardroom experience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Financial reporting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Corporate strategy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AI</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Corporate governance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Climate change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HR/Diversity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FMCG/Food &amp; Beverage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Product development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Customer experience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Overseas experience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Internal control</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Remuneration systems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800"/>
                        <a:t>P&amp;L responsibility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Capital markets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Transformation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Cybersecurity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Regulatory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Environmental responsibility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Leadership development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Telecoms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Research</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Brand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Business operations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Financial controls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Communications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800"/>
                        <a:t>CEO experience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Investment banking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Business transformation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Information security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Law</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Social sustainability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People &amp; culture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Pharmaceuticals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Innovation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Customer-consumer focus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Procurement/supply chain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Governance controls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Ethics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800"/>
                        <a:t>General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Controlling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Capital allocation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Technology strategy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Public policy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CSR</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Employee matters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Construction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Engineering innovation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Business development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Company knowledge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Financial expert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Media</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800"/>
                        <a:t>Corporate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Financial strategy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Corporate transactions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Software</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Statutory reporting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Social responsibility</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Human capital</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Mining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Tech innovation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Communications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International business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Auditing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Education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800"/>
                        <a:t>Senior executive roles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Portfolio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Change management</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Digital business models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Risk &amp; regulation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Decarbonisation</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HR systems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Retail</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Material sciences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Digital marketing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International markets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Crisis handling</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Geopolitics</a:t>
                      </a:r>
                      <a:endParaRPr sz="8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Competencies</a:t>
            </a:r>
            <a:endParaRPr sz="2500" b="1">
              <a:solidFill>
                <a:schemeClr val="dk1"/>
              </a:solidFill>
              <a:latin typeface="Tahoma"/>
              <a:ea typeface="Tahoma"/>
              <a:cs typeface="Tahoma"/>
              <a:sym typeface="Tahoma"/>
            </a:endParaRPr>
          </a:p>
        </p:txBody>
      </p:sp>
      <p:sp>
        <p:nvSpPr>
          <p:cNvPr id="142" name="Google Shape;142;p28"/>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143" name="Google Shape;143;p28"/>
          <p:cNvSpPr txBox="1"/>
          <p:nvPr/>
        </p:nvSpPr>
        <p:spPr>
          <a:xfrm>
            <a:off x="234400" y="722225"/>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Financial Competencies</a:t>
            </a:r>
            <a:endParaRPr sz="1800" b="1">
              <a:solidFill>
                <a:schemeClr val="dk1"/>
              </a:solidFill>
              <a:latin typeface="Lato"/>
              <a:ea typeface="Lato"/>
              <a:cs typeface="Lato"/>
              <a:sym typeface="Lato"/>
            </a:endParaRPr>
          </a:p>
        </p:txBody>
      </p:sp>
      <p:pic>
        <p:nvPicPr>
          <p:cNvPr id="2" name="Picture 1" descr="A graph with red and blue bars&#10;&#10;AI-generated content may be incorrect.">
            <a:extLst>
              <a:ext uri="{FF2B5EF4-FFF2-40B4-BE49-F238E27FC236}">
                <a16:creationId xmlns:a16="http://schemas.microsoft.com/office/drawing/2014/main" id="{A6AABE01-7CD0-7A00-5381-944DAA02BE30}"/>
              </a:ext>
            </a:extLst>
          </p:cNvPr>
          <p:cNvPicPr>
            <a:picLocks noChangeAspect="1"/>
          </p:cNvPicPr>
          <p:nvPr/>
        </p:nvPicPr>
        <p:blipFill>
          <a:blip r:embed="rId3"/>
          <a:stretch>
            <a:fillRect/>
          </a:stretch>
        </p:blipFill>
        <p:spPr>
          <a:xfrm>
            <a:off x="590844" y="1143000"/>
            <a:ext cx="7447026" cy="36725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Competencies</a:t>
            </a:r>
            <a:endParaRPr sz="2500" b="1">
              <a:solidFill>
                <a:schemeClr val="dk1"/>
              </a:solidFill>
              <a:latin typeface="Tahoma"/>
              <a:ea typeface="Tahoma"/>
              <a:cs typeface="Tahoma"/>
              <a:sym typeface="Tahoma"/>
            </a:endParaRPr>
          </a:p>
        </p:txBody>
      </p:sp>
      <p:sp>
        <p:nvSpPr>
          <p:cNvPr id="150" name="Google Shape;150;p29"/>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151" name="Google Shape;151;p29"/>
          <p:cNvSpPr txBox="1"/>
          <p:nvPr/>
        </p:nvSpPr>
        <p:spPr>
          <a:xfrm>
            <a:off x="234400" y="722225"/>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Financial Competencies</a:t>
            </a:r>
            <a:endParaRPr sz="1800" b="1">
              <a:solidFill>
                <a:schemeClr val="dk1"/>
              </a:solidFill>
              <a:latin typeface="Lato"/>
              <a:ea typeface="Lato"/>
              <a:cs typeface="Lato"/>
              <a:sym typeface="Lato"/>
            </a:endParaRPr>
          </a:p>
        </p:txBody>
      </p:sp>
      <p:pic>
        <p:nvPicPr>
          <p:cNvPr id="3" name="Picture 2" descr="A graph of numbers and letters">
            <a:extLst>
              <a:ext uri="{FF2B5EF4-FFF2-40B4-BE49-F238E27FC236}">
                <a16:creationId xmlns:a16="http://schemas.microsoft.com/office/drawing/2014/main" id="{B2C4EE66-1E13-2C84-D757-F3A22C4537F0}"/>
              </a:ext>
            </a:extLst>
          </p:cNvPr>
          <p:cNvPicPr>
            <a:picLocks noChangeAspect="1"/>
          </p:cNvPicPr>
          <p:nvPr/>
        </p:nvPicPr>
        <p:blipFill>
          <a:blip r:embed="rId3"/>
          <a:stretch>
            <a:fillRect/>
          </a:stretch>
        </p:blipFill>
        <p:spPr>
          <a:xfrm>
            <a:off x="300410" y="1278845"/>
            <a:ext cx="8674344" cy="37147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Competencies</a:t>
            </a:r>
            <a:endParaRPr sz="2500" b="1">
              <a:solidFill>
                <a:schemeClr val="dk1"/>
              </a:solidFill>
              <a:latin typeface="Tahoma"/>
              <a:ea typeface="Tahoma"/>
              <a:cs typeface="Tahoma"/>
              <a:sym typeface="Tahoma"/>
            </a:endParaRPr>
          </a:p>
        </p:txBody>
      </p:sp>
      <p:sp>
        <p:nvSpPr>
          <p:cNvPr id="158" name="Google Shape;158;p30"/>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159" name="Google Shape;159;p30"/>
          <p:cNvSpPr txBox="1"/>
          <p:nvPr/>
        </p:nvSpPr>
        <p:spPr>
          <a:xfrm>
            <a:off x="234400" y="722225"/>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All Non Financial Competencies</a:t>
            </a:r>
            <a:endParaRPr sz="1800" b="1">
              <a:solidFill>
                <a:schemeClr val="dk1"/>
              </a:solidFill>
              <a:latin typeface="Lato"/>
              <a:ea typeface="Lato"/>
              <a:cs typeface="Lato"/>
              <a:sym typeface="Lato"/>
            </a:endParaRPr>
          </a:p>
        </p:txBody>
      </p:sp>
      <p:graphicFrame>
        <p:nvGraphicFramePr>
          <p:cNvPr id="2" name="Chart 1"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142626931"/>
              </p:ext>
            </p:extLst>
          </p:nvPr>
        </p:nvGraphicFramePr>
        <p:xfrm>
          <a:off x="359859" y="1371688"/>
          <a:ext cx="8784141" cy="37718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Competencies</a:t>
            </a:r>
            <a:endParaRPr sz="2500" b="1">
              <a:solidFill>
                <a:schemeClr val="dk1"/>
              </a:solidFill>
              <a:latin typeface="Tahoma"/>
              <a:ea typeface="Tahoma"/>
              <a:cs typeface="Tahoma"/>
              <a:sym typeface="Tahoma"/>
            </a:endParaRPr>
          </a:p>
        </p:txBody>
      </p:sp>
      <p:sp>
        <p:nvSpPr>
          <p:cNvPr id="166" name="Google Shape;166;p31"/>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167" name="Google Shape;167;p31"/>
          <p:cNvSpPr txBox="1"/>
          <p:nvPr/>
        </p:nvSpPr>
        <p:spPr>
          <a:xfrm>
            <a:off x="234400" y="722225"/>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All Non Financial Competencies</a:t>
            </a:r>
            <a:endParaRPr sz="1800" b="1">
              <a:solidFill>
                <a:schemeClr val="dk1"/>
              </a:solidFill>
              <a:latin typeface="Lato"/>
              <a:ea typeface="Lato"/>
              <a:cs typeface="Lato"/>
              <a:sym typeface="Lato"/>
            </a:endParaRPr>
          </a:p>
        </p:txBody>
      </p:sp>
      <p:graphicFrame>
        <p:nvGraphicFramePr>
          <p:cNvPr id="2" name="Chart 1" title="Chart">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722142519"/>
              </p:ext>
            </p:extLst>
          </p:nvPr>
        </p:nvGraphicFramePr>
        <p:xfrm>
          <a:off x="-133815" y="1449659"/>
          <a:ext cx="9210908" cy="3202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0" y="1377050"/>
            <a:ext cx="9144000" cy="1194600"/>
          </a:xfrm>
          <a:prstGeom prst="rect">
            <a:avLst/>
          </a:prstGeom>
          <a:noFill/>
          <a:ln>
            <a:noFill/>
          </a:ln>
        </p:spPr>
        <p:txBody>
          <a:bodyPr spcFirstLastPara="1" wrap="square" lIns="91425" tIns="91425" rIns="91425" bIns="91425" anchor="ctr" anchorCtr="0">
            <a:noAutofit/>
          </a:bodyPr>
          <a:lstStyle/>
          <a:p>
            <a:pPr marL="12700" lvl="0" indent="0" algn="ctr" rtl="0">
              <a:spcBef>
                <a:spcPts val="0"/>
              </a:spcBef>
              <a:spcAft>
                <a:spcPts val="0"/>
              </a:spcAft>
              <a:buNone/>
            </a:pPr>
            <a:r>
              <a:rPr lang="en" sz="3400" b="1">
                <a:solidFill>
                  <a:schemeClr val="dk1"/>
                </a:solidFill>
                <a:latin typeface="Tahoma"/>
                <a:ea typeface="Tahoma"/>
                <a:cs typeface="Tahoma"/>
                <a:sym typeface="Tahoma"/>
              </a:rPr>
              <a:t>Board Evaluation Analysis</a:t>
            </a:r>
            <a:endParaRPr sz="3400" b="1">
              <a:solidFill>
                <a:schemeClr val="dk1"/>
              </a:solidFill>
              <a:latin typeface="Tahoma"/>
              <a:ea typeface="Tahoma"/>
              <a:cs typeface="Tahoma"/>
              <a:sym typeface="Tahoma"/>
            </a:endParaRPr>
          </a:p>
          <a:p>
            <a:pPr marL="12700" lvl="0" indent="0" algn="ctr" rtl="0">
              <a:spcBef>
                <a:spcPts val="0"/>
              </a:spcBef>
              <a:spcAft>
                <a:spcPts val="0"/>
              </a:spcAft>
              <a:buNone/>
            </a:pPr>
            <a:r>
              <a:rPr lang="en" sz="3400" b="1">
                <a:solidFill>
                  <a:schemeClr val="dk1"/>
                </a:solidFill>
                <a:latin typeface="Tahoma"/>
                <a:ea typeface="Tahoma"/>
                <a:cs typeface="Tahoma"/>
                <a:sym typeface="Tahoma"/>
              </a:rPr>
              <a:t>For Financial Companies</a:t>
            </a:r>
            <a:endParaRPr sz="3400" b="1">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Competencies</a:t>
            </a:r>
            <a:endParaRPr sz="2500" b="1">
              <a:solidFill>
                <a:schemeClr val="dk1"/>
              </a:solidFill>
              <a:latin typeface="Tahoma"/>
              <a:ea typeface="Tahoma"/>
              <a:cs typeface="Tahoma"/>
              <a:sym typeface="Tahoma"/>
            </a:endParaRPr>
          </a:p>
        </p:txBody>
      </p:sp>
      <p:sp>
        <p:nvSpPr>
          <p:cNvPr id="174" name="Google Shape;174;p32"/>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175" name="Google Shape;175;p32"/>
          <p:cNvSpPr txBox="1"/>
          <p:nvPr/>
        </p:nvSpPr>
        <p:spPr>
          <a:xfrm>
            <a:off x="234400" y="722225"/>
            <a:ext cx="44163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Euro 50 Companies Competencies</a:t>
            </a:r>
            <a:endParaRPr sz="1800" b="1">
              <a:solidFill>
                <a:schemeClr val="dk1"/>
              </a:solidFill>
              <a:latin typeface="Lato"/>
              <a:ea typeface="Lato"/>
              <a:cs typeface="Lato"/>
              <a:sym typeface="Lato"/>
            </a:endParaRPr>
          </a:p>
        </p:txBody>
      </p:sp>
      <p:pic>
        <p:nvPicPr>
          <p:cNvPr id="176" name="Google Shape;176;p32" title="Chart"/>
          <p:cNvPicPr preferRelativeResize="0"/>
          <p:nvPr/>
        </p:nvPicPr>
        <p:blipFill>
          <a:blip r:embed="rId3">
            <a:alphaModFix/>
          </a:blip>
          <a:stretch>
            <a:fillRect/>
          </a:stretch>
        </p:blipFill>
        <p:spPr>
          <a:xfrm>
            <a:off x="152400" y="1293725"/>
            <a:ext cx="8474273" cy="37693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p:nvPr/>
        </p:nvSpPr>
        <p:spPr>
          <a:xfrm>
            <a:off x="0" y="0"/>
            <a:ext cx="9144000" cy="615523"/>
          </a:xfrm>
          <a:prstGeom prst="rect">
            <a:avLst/>
          </a:prstGeom>
          <a:noFill/>
          <a:ln>
            <a:noFill/>
          </a:ln>
        </p:spPr>
        <p:txBody>
          <a:bodyPr spcFirstLastPara="1" wrap="square" lIns="91425" tIns="91425" rIns="91425" bIns="91425" anchor="t" anchorCtr="0">
            <a:spAutoFit/>
          </a:bodyPr>
          <a:lstStyle/>
          <a:p>
            <a:pPr marL="12700"/>
            <a:r>
              <a:rPr lang="en-IN" sz="2800" b="1" dirty="0">
                <a:solidFill>
                  <a:schemeClr val="dk1"/>
                </a:solidFill>
                <a:latin typeface="Lato"/>
                <a:ea typeface="Lato"/>
                <a:cs typeface="Lato"/>
                <a:sym typeface="Lato"/>
              </a:rPr>
              <a:t>Euro 50 Companies Country</a:t>
            </a:r>
          </a:p>
        </p:txBody>
      </p:sp>
      <p:sp>
        <p:nvSpPr>
          <p:cNvPr id="182" name="Google Shape;182;p33"/>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183" name="Google Shape;183;p33"/>
          <p:cNvSpPr txBox="1"/>
          <p:nvPr/>
        </p:nvSpPr>
        <p:spPr>
          <a:xfrm>
            <a:off x="256150" y="569400"/>
            <a:ext cx="44163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dirty="0">
              <a:solidFill>
                <a:schemeClr val="dk1"/>
              </a:solidFill>
              <a:latin typeface="Lato"/>
              <a:ea typeface="Lato"/>
              <a:cs typeface="Lato"/>
              <a:sym typeface="Lato"/>
            </a:endParaRPr>
          </a:p>
        </p:txBody>
      </p:sp>
      <p:pic>
        <p:nvPicPr>
          <p:cNvPr id="184" name="Google Shape;184;p33" title="Chart"/>
          <p:cNvPicPr preferRelativeResize="0"/>
          <p:nvPr/>
        </p:nvPicPr>
        <p:blipFill rotWithShape="1">
          <a:blip r:embed="rId3">
            <a:alphaModFix/>
          </a:blip>
          <a:srcRect t="11504"/>
          <a:stretch/>
        </p:blipFill>
        <p:spPr>
          <a:xfrm>
            <a:off x="1609125" y="1189400"/>
            <a:ext cx="5925750" cy="3377551"/>
          </a:xfrm>
          <a:prstGeom prst="rect">
            <a:avLst/>
          </a:prstGeom>
          <a:noFill/>
          <a:ln w="9525" cap="flat" cmpd="sng">
            <a:solidFill>
              <a:schemeClr val="dk1"/>
            </a:solidFill>
            <a:prstDash val="solid"/>
            <a:round/>
            <a:headEnd type="none" w="sm" len="sm"/>
            <a:tailEnd type="none" w="sm" len="sm"/>
          </a:ln>
        </p:spPr>
      </p:pic>
      <p:sp>
        <p:nvSpPr>
          <p:cNvPr id="185" name="Google Shape;185;p33"/>
          <p:cNvSpPr txBox="1"/>
          <p:nvPr/>
        </p:nvSpPr>
        <p:spPr>
          <a:xfrm>
            <a:off x="169300" y="4669125"/>
            <a:ext cx="62487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Country with 10+ Company: France, Germany</a:t>
            </a:r>
            <a:endParaRPr sz="1800" b="1">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p:nvPr/>
        </p:nvSpPr>
        <p:spPr>
          <a:xfrm>
            <a:off x="794900" y="1377050"/>
            <a:ext cx="7679700" cy="708000"/>
          </a:xfrm>
          <a:prstGeom prst="rect">
            <a:avLst/>
          </a:prstGeom>
          <a:noFill/>
          <a:ln>
            <a:noFill/>
          </a:ln>
        </p:spPr>
        <p:txBody>
          <a:bodyPr spcFirstLastPara="1" wrap="square" lIns="91425" tIns="91425" rIns="91425" bIns="91425" anchor="ctr" anchorCtr="0">
            <a:noAutofit/>
          </a:bodyPr>
          <a:lstStyle/>
          <a:p>
            <a:pPr marL="12700" lvl="0" indent="0" algn="ctr" rtl="0">
              <a:spcBef>
                <a:spcPts val="0"/>
              </a:spcBef>
              <a:spcAft>
                <a:spcPts val="0"/>
              </a:spcAft>
              <a:buNone/>
            </a:pPr>
            <a:r>
              <a:rPr lang="en" sz="3400" b="1">
                <a:solidFill>
                  <a:schemeClr val="dk1"/>
                </a:solidFill>
                <a:latin typeface="Tahoma"/>
                <a:ea typeface="Tahoma"/>
                <a:cs typeface="Tahoma"/>
                <a:sym typeface="Tahoma"/>
              </a:rPr>
              <a:t>Board Committees Analysis</a:t>
            </a:r>
            <a:endParaRPr sz="3400" b="1">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p:nvPr/>
        </p:nvSpPr>
        <p:spPr>
          <a:xfrm>
            <a:off x="102175" y="87800"/>
            <a:ext cx="9306300" cy="27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dk1"/>
                </a:solidFill>
                <a:latin typeface="Tahoma"/>
                <a:ea typeface="Tahoma"/>
                <a:cs typeface="Tahoma"/>
                <a:sym typeface="Tahoma"/>
              </a:rPr>
              <a:t>Committee Benchmarking of Financial &amp; Non Financial Companies</a:t>
            </a:r>
            <a:endParaRPr sz="1600" b="1">
              <a:solidFill>
                <a:schemeClr val="dk1"/>
              </a:solidFill>
              <a:latin typeface="Tahoma"/>
              <a:ea typeface="Tahoma"/>
              <a:cs typeface="Tahoma"/>
              <a:sym typeface="Tahoma"/>
            </a:endParaRPr>
          </a:p>
        </p:txBody>
      </p:sp>
      <p:graphicFrame>
        <p:nvGraphicFramePr>
          <p:cNvPr id="196" name="Google Shape;196;p35"/>
          <p:cNvGraphicFramePr/>
          <p:nvPr/>
        </p:nvGraphicFramePr>
        <p:xfrm>
          <a:off x="164275" y="638175"/>
          <a:ext cx="8736375" cy="4303397"/>
        </p:xfrm>
        <a:graphic>
          <a:graphicData uri="http://schemas.openxmlformats.org/drawingml/2006/table">
            <a:tbl>
              <a:tblPr>
                <a:noFill/>
                <a:tableStyleId>{9C9D415A-0A3F-4C6B-B5D6-73605F8B15E9}</a:tableStyleId>
              </a:tblPr>
              <a:tblGrid>
                <a:gridCol w="697825">
                  <a:extLst>
                    <a:ext uri="{9D8B030D-6E8A-4147-A177-3AD203B41FA5}">
                      <a16:colId xmlns:a16="http://schemas.microsoft.com/office/drawing/2014/main" val="20000"/>
                    </a:ext>
                  </a:extLst>
                </a:gridCol>
                <a:gridCol w="697825">
                  <a:extLst>
                    <a:ext uri="{9D8B030D-6E8A-4147-A177-3AD203B41FA5}">
                      <a16:colId xmlns:a16="http://schemas.microsoft.com/office/drawing/2014/main" val="20001"/>
                    </a:ext>
                  </a:extLst>
                </a:gridCol>
                <a:gridCol w="697825">
                  <a:extLst>
                    <a:ext uri="{9D8B030D-6E8A-4147-A177-3AD203B41FA5}">
                      <a16:colId xmlns:a16="http://schemas.microsoft.com/office/drawing/2014/main" val="20002"/>
                    </a:ext>
                  </a:extLst>
                </a:gridCol>
                <a:gridCol w="697825">
                  <a:extLst>
                    <a:ext uri="{9D8B030D-6E8A-4147-A177-3AD203B41FA5}">
                      <a16:colId xmlns:a16="http://schemas.microsoft.com/office/drawing/2014/main" val="20003"/>
                    </a:ext>
                  </a:extLst>
                </a:gridCol>
                <a:gridCol w="697825">
                  <a:extLst>
                    <a:ext uri="{9D8B030D-6E8A-4147-A177-3AD203B41FA5}">
                      <a16:colId xmlns:a16="http://schemas.microsoft.com/office/drawing/2014/main" val="20004"/>
                    </a:ext>
                  </a:extLst>
                </a:gridCol>
                <a:gridCol w="697825">
                  <a:extLst>
                    <a:ext uri="{9D8B030D-6E8A-4147-A177-3AD203B41FA5}">
                      <a16:colId xmlns:a16="http://schemas.microsoft.com/office/drawing/2014/main" val="20005"/>
                    </a:ext>
                  </a:extLst>
                </a:gridCol>
                <a:gridCol w="697825">
                  <a:extLst>
                    <a:ext uri="{9D8B030D-6E8A-4147-A177-3AD203B41FA5}">
                      <a16:colId xmlns:a16="http://schemas.microsoft.com/office/drawing/2014/main" val="20006"/>
                    </a:ext>
                  </a:extLst>
                </a:gridCol>
                <a:gridCol w="697825">
                  <a:extLst>
                    <a:ext uri="{9D8B030D-6E8A-4147-A177-3AD203B41FA5}">
                      <a16:colId xmlns:a16="http://schemas.microsoft.com/office/drawing/2014/main" val="20007"/>
                    </a:ext>
                  </a:extLst>
                </a:gridCol>
                <a:gridCol w="697825">
                  <a:extLst>
                    <a:ext uri="{9D8B030D-6E8A-4147-A177-3AD203B41FA5}">
                      <a16:colId xmlns:a16="http://schemas.microsoft.com/office/drawing/2014/main" val="20008"/>
                    </a:ext>
                  </a:extLst>
                </a:gridCol>
                <a:gridCol w="697825">
                  <a:extLst>
                    <a:ext uri="{9D8B030D-6E8A-4147-A177-3AD203B41FA5}">
                      <a16:colId xmlns:a16="http://schemas.microsoft.com/office/drawing/2014/main" val="20009"/>
                    </a:ext>
                  </a:extLst>
                </a:gridCol>
                <a:gridCol w="667150">
                  <a:extLst>
                    <a:ext uri="{9D8B030D-6E8A-4147-A177-3AD203B41FA5}">
                      <a16:colId xmlns:a16="http://schemas.microsoft.com/office/drawing/2014/main" val="20010"/>
                    </a:ext>
                  </a:extLst>
                </a:gridCol>
                <a:gridCol w="1090975">
                  <a:extLst>
                    <a:ext uri="{9D8B030D-6E8A-4147-A177-3AD203B41FA5}">
                      <a16:colId xmlns:a16="http://schemas.microsoft.com/office/drawing/2014/main" val="20011"/>
                    </a:ext>
                  </a:extLst>
                </a:gridCol>
              </a:tblGrid>
              <a:tr h="200025">
                <a:tc>
                  <a:txBody>
                    <a:bodyPr/>
                    <a:lstStyle/>
                    <a:p>
                      <a:pPr marL="0" lvl="0" indent="0" algn="ctr" rtl="0">
                        <a:lnSpc>
                          <a:spcPct val="115000"/>
                        </a:lnSpc>
                        <a:spcBef>
                          <a:spcPts val="0"/>
                        </a:spcBef>
                        <a:spcAft>
                          <a:spcPts val="0"/>
                        </a:spcAft>
                        <a:buNone/>
                      </a:pPr>
                      <a:r>
                        <a:rPr lang="en" sz="600" b="1"/>
                        <a:t>Audit</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Nomination</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Compensation</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Sustainability</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Strategy</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Governance</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Risk</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Technology/Innovation</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Personnel/HR</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Executive</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Finance</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tc>
                  <a:txBody>
                    <a:bodyPr/>
                    <a:lstStyle/>
                    <a:p>
                      <a:pPr marL="0" lvl="0" indent="0" algn="ctr" rtl="0">
                        <a:lnSpc>
                          <a:spcPct val="115000"/>
                        </a:lnSpc>
                        <a:spcBef>
                          <a:spcPts val="0"/>
                        </a:spcBef>
                        <a:spcAft>
                          <a:spcPts val="0"/>
                        </a:spcAft>
                        <a:buNone/>
                      </a:pPr>
                      <a:r>
                        <a:rPr lang="en" sz="600" b="1"/>
                        <a:t>Other</a:t>
                      </a:r>
                      <a:endParaRPr sz="600" b="1"/>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r h="352425">
                <a:tc>
                  <a:txBody>
                    <a:bodyPr/>
                    <a:lstStyle/>
                    <a:p>
                      <a:pPr marL="0" lvl="0" indent="0" algn="l" rtl="0">
                        <a:lnSpc>
                          <a:spcPct val="115000"/>
                        </a:lnSpc>
                        <a:spcBef>
                          <a:spcPts val="0"/>
                        </a:spcBef>
                        <a:spcAft>
                          <a:spcPts val="0"/>
                        </a:spcAft>
                        <a:buNone/>
                      </a:pPr>
                      <a:r>
                        <a:rPr lang="en" sz="600"/>
                        <a:t>Audit</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Nomination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Compensation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Sustainability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Strategy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Corporate Governance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Risk</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Technology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Personnel</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Executive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Finance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Mediation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2425">
                <a:tc>
                  <a:txBody>
                    <a:bodyPr/>
                    <a:lstStyle/>
                    <a:p>
                      <a:pPr marL="0" lvl="0" indent="0" algn="l" rtl="0">
                        <a:lnSpc>
                          <a:spcPct val="115000"/>
                        </a:lnSpc>
                        <a:spcBef>
                          <a:spcPts val="0"/>
                        </a:spcBef>
                        <a:spcAft>
                          <a:spcPts val="0"/>
                        </a:spcAft>
                        <a:buNone/>
                      </a:pPr>
                      <a:r>
                        <a:rPr lang="en" sz="600"/>
                        <a:t>Audit &amp; Risk</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Appointments</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Remuneration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ESG</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Strategy &amp; Sustainability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Governance &amp; Ethics</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Control and Risk</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Innovation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Staff</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Presidential</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Finance and Investment</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Conciliation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4825">
                <a:tc>
                  <a:txBody>
                    <a:bodyPr/>
                    <a:lstStyle/>
                    <a:p>
                      <a:pPr marL="0" lvl="0" indent="0" algn="l" rtl="0">
                        <a:lnSpc>
                          <a:spcPct val="115000"/>
                        </a:lnSpc>
                        <a:spcBef>
                          <a:spcPts val="0"/>
                        </a:spcBef>
                        <a:spcAft>
                          <a:spcPts val="0"/>
                        </a:spcAft>
                        <a:buNone/>
                      </a:pPr>
                      <a:r>
                        <a:rPr lang="en" sz="600"/>
                        <a:t>Audit and Compliance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Nomination and Compensation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HR and Remuneration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CSR</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Strategy &amp; CSR</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Nomination and Governance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Risk Management</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Innovation &amp; Finance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People and Governance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General</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Chairman’s</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4825">
                <a:tc>
                  <a:txBody>
                    <a:bodyPr/>
                    <a:lstStyle/>
                    <a:p>
                      <a:pPr marL="0" lvl="0" indent="0" algn="l" rtl="0">
                        <a:lnSpc>
                          <a:spcPct val="115000"/>
                        </a:lnSpc>
                        <a:spcBef>
                          <a:spcPts val="0"/>
                        </a:spcBef>
                        <a:spcAft>
                          <a:spcPts val="0"/>
                        </a:spcAft>
                        <a:buNone/>
                      </a:pPr>
                      <a:r>
                        <a:rPr lang="en" sz="600"/>
                        <a:t>Finance &amp; Audit</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Nomination &amp; Remuneration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Human Capital &amp; Remuneration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Sustainability &amp; Governance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Strategic</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Governance Nomination &amp; Sustainability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Legal Risk</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Innovation Technology &amp; Climate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Human Resources and Compensation</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Chair’s and Corporate Governance</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2425">
                <a:tc>
                  <a:txBody>
                    <a:bodyPr/>
                    <a:lstStyle/>
                    <a:p>
                      <a:pPr marL="0" lvl="0" indent="0" algn="l" rtl="0">
                        <a:lnSpc>
                          <a:spcPct val="115000"/>
                        </a:lnSpc>
                        <a:spcBef>
                          <a:spcPts val="0"/>
                        </a:spcBef>
                        <a:spcAft>
                          <a:spcPts val="0"/>
                        </a:spcAft>
                        <a:buNone/>
                      </a:pPr>
                      <a:r>
                        <a:rPr lang="en" sz="600"/>
                        <a:t>Performance Audit</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Selection &amp; Remuneration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Appointment &amp; Compensation</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Corporate Responsibility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Strategy and Sustainability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APPOINTMENTS AND CORPORATE GOVERNANCE</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Technology and Digitalization</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Chairman's/Nomination</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600"/>
                        <a:t>Audit and Risk</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Nomination and Succession</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Safety and Sustainability</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Nominations &amp; Corporate Governance</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Product and Technology</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Related Parties</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HEALTH, SAFETY &amp; SUSTAINABILITY</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Science</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Stakeholders Relationship</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00025">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CRSEC</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Government Security</a:t>
                      </a:r>
                      <a:endParaRPr sz="600"/>
                    </a:p>
                  </a:txBody>
                  <a:tcPr marL="91425" marR="9142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00025">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Legal Affairs</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00025">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Supervisory</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Investment</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00025">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Digital</a:t>
                      </a:r>
                      <a:endParaRPr sz="600"/>
                    </a:p>
                  </a:txBody>
                  <a:tcPr marL="28575" marR="28575" marT="19050" marB="19050" anchor="b">
                    <a:lnL w="7625" cap="flat" cmpd="sng">
                      <a:solidFill>
                        <a:schemeClr val="dk1"/>
                      </a:solidFill>
                      <a:prstDash val="solid"/>
                      <a:round/>
                      <a:headEnd type="none" w="sm" len="sm"/>
                      <a:tailEnd type="none" w="sm" len="sm"/>
                    </a:lnL>
                    <a:lnR w="7625" cap="flat" cmpd="sng">
                      <a:solidFill>
                        <a:schemeClr val="dk1"/>
                      </a:solidFill>
                      <a:prstDash val="solid"/>
                      <a:round/>
                      <a:headEnd type="none" w="sm" len="sm"/>
                      <a:tailEnd type="none" w="sm" len="sm"/>
                    </a:lnR>
                    <a:lnT w="7625" cap="flat" cmpd="sng">
                      <a:solidFill>
                        <a:schemeClr val="dk1"/>
                      </a:solidFill>
                      <a:prstDash val="solid"/>
                      <a:round/>
                      <a:headEnd type="none" w="sm" len="sm"/>
                      <a:tailEnd type="none" w="sm" len="sm"/>
                    </a:lnT>
                    <a:lnB w="762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Committees</a:t>
            </a:r>
            <a:endParaRPr sz="2500" b="1">
              <a:solidFill>
                <a:schemeClr val="dk1"/>
              </a:solidFill>
              <a:latin typeface="Tahoma"/>
              <a:ea typeface="Tahoma"/>
              <a:cs typeface="Tahoma"/>
              <a:sym typeface="Tahoma"/>
            </a:endParaRPr>
          </a:p>
        </p:txBody>
      </p:sp>
      <p:sp>
        <p:nvSpPr>
          <p:cNvPr id="202" name="Google Shape;202;p36"/>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203" name="Google Shape;203;p36"/>
          <p:cNvSpPr txBox="1"/>
          <p:nvPr/>
        </p:nvSpPr>
        <p:spPr>
          <a:xfrm>
            <a:off x="3128903" y="56349"/>
            <a:ext cx="44001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Lato"/>
                <a:ea typeface="Lato"/>
                <a:cs typeface="Lato"/>
                <a:sym typeface="Lato"/>
              </a:rPr>
              <a:t>Non Financial Companies Committees</a:t>
            </a:r>
            <a:endParaRPr sz="1800" b="1" dirty="0">
              <a:solidFill>
                <a:schemeClr val="tx1"/>
              </a:solidFill>
              <a:latin typeface="Lato"/>
              <a:ea typeface="Lato"/>
              <a:cs typeface="Lato"/>
              <a:sym typeface="Lato"/>
            </a:endParaRPr>
          </a:p>
        </p:txBody>
      </p:sp>
      <p:pic>
        <p:nvPicPr>
          <p:cNvPr id="4100" name="Picture 4">
            <a:extLst>
              <a:ext uri="{FF2B5EF4-FFF2-40B4-BE49-F238E27FC236}">
                <a16:creationId xmlns:a16="http://schemas.microsoft.com/office/drawing/2014/main" id="{3D9CA7AA-FDD2-F192-B932-0BB5E97C1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382" y="625749"/>
            <a:ext cx="7181236" cy="4461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ahoma"/>
                <a:ea typeface="Tahoma"/>
                <a:cs typeface="Tahoma"/>
                <a:sym typeface="Tahoma"/>
              </a:rPr>
              <a:t>13 HR Committees List</a:t>
            </a:r>
            <a:endParaRPr>
              <a:latin typeface="Tahoma"/>
              <a:ea typeface="Tahoma"/>
              <a:cs typeface="Tahoma"/>
              <a:sym typeface="Tahoma"/>
            </a:endParaRPr>
          </a:p>
        </p:txBody>
      </p:sp>
      <p:sp>
        <p:nvSpPr>
          <p:cNvPr id="210" name="Google Shape;21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Clr>
                <a:srgbClr val="000000"/>
              </a:buClr>
              <a:buSzPts val="1000"/>
              <a:buAutoNum type="arabicPeriod"/>
            </a:pPr>
            <a:r>
              <a:rPr lang="en" sz="1000">
                <a:solidFill>
                  <a:srgbClr val="000000"/>
                </a:solidFill>
              </a:rPr>
              <a:t>BASF</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BMW</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Deutsche Telekom</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DHL Group</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Nokia</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Prosus</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SAP</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BP</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BHP</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Imperial Brands</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The Navigator Company</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CNH Industrial</a:t>
            </a:r>
            <a:endParaRPr sz="1000">
              <a:solidFill>
                <a:srgbClr val="000000"/>
              </a:solidFill>
            </a:endParaRPr>
          </a:p>
          <a:p>
            <a:pPr marL="457200" lvl="0" indent="-292100" algn="l" rtl="0">
              <a:spcBef>
                <a:spcPts val="0"/>
              </a:spcBef>
              <a:spcAft>
                <a:spcPts val="0"/>
              </a:spcAft>
              <a:buClr>
                <a:srgbClr val="000000"/>
              </a:buClr>
              <a:buSzPts val="1000"/>
              <a:buAutoNum type="arabicPeriod"/>
            </a:pPr>
            <a:r>
              <a:rPr lang="en" sz="1000">
                <a:solidFill>
                  <a:srgbClr val="000000"/>
                </a:solidFill>
              </a:rPr>
              <a:t>National Grid</a:t>
            </a:r>
            <a:endParaRPr sz="1000">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Committees</a:t>
            </a:r>
            <a:endParaRPr sz="2500" b="1">
              <a:solidFill>
                <a:schemeClr val="dk1"/>
              </a:solidFill>
              <a:latin typeface="Tahoma"/>
              <a:ea typeface="Tahoma"/>
              <a:cs typeface="Tahoma"/>
              <a:sym typeface="Tahoma"/>
            </a:endParaRPr>
          </a:p>
        </p:txBody>
      </p:sp>
      <p:sp>
        <p:nvSpPr>
          <p:cNvPr id="216" name="Google Shape;216;p38"/>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217" name="Google Shape;217;p38"/>
          <p:cNvSpPr txBox="1"/>
          <p:nvPr/>
        </p:nvSpPr>
        <p:spPr>
          <a:xfrm>
            <a:off x="224900" y="465525"/>
            <a:ext cx="42465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Non Financial Companies Committees</a:t>
            </a:r>
            <a:endParaRPr sz="1800" b="1">
              <a:solidFill>
                <a:schemeClr val="dk1"/>
              </a:solidFill>
              <a:latin typeface="Lato"/>
              <a:ea typeface="Lato"/>
              <a:cs typeface="Lato"/>
              <a:sym typeface="Lato"/>
            </a:endParaRPr>
          </a:p>
        </p:txBody>
      </p:sp>
      <p:graphicFrame>
        <p:nvGraphicFramePr>
          <p:cNvPr id="2" name="Chart 1" title="Chart">
            <a:extLst>
              <a:ext uri="{FF2B5EF4-FFF2-40B4-BE49-F238E27FC236}">
                <a16:creationId xmlns:a16="http://schemas.microsoft.com/office/drawing/2014/main" id="{00000000-0008-0000-0A00-00000C000000}"/>
              </a:ext>
            </a:extLst>
          </p:cNvPr>
          <p:cNvGraphicFramePr>
            <a:graphicFrameLocks/>
          </p:cNvGraphicFramePr>
          <p:nvPr>
            <p:extLst>
              <p:ext uri="{D42A27DB-BD31-4B8C-83A1-F6EECF244321}">
                <p14:modId xmlns:p14="http://schemas.microsoft.com/office/powerpoint/2010/main" val="262648249"/>
              </p:ext>
            </p:extLst>
          </p:nvPr>
        </p:nvGraphicFramePr>
        <p:xfrm>
          <a:off x="-46776" y="1350150"/>
          <a:ext cx="9036351" cy="33632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Committees</a:t>
            </a:r>
            <a:endParaRPr sz="2500" b="1">
              <a:solidFill>
                <a:schemeClr val="dk1"/>
              </a:solidFill>
              <a:latin typeface="Tahoma"/>
              <a:ea typeface="Tahoma"/>
              <a:cs typeface="Tahoma"/>
              <a:sym typeface="Tahoma"/>
            </a:endParaRPr>
          </a:p>
        </p:txBody>
      </p:sp>
      <p:sp>
        <p:nvSpPr>
          <p:cNvPr id="224" name="Google Shape;224;p39"/>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225" name="Google Shape;225;p39"/>
          <p:cNvSpPr txBox="1"/>
          <p:nvPr/>
        </p:nvSpPr>
        <p:spPr>
          <a:xfrm>
            <a:off x="234400" y="722225"/>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Financial Companies Committees</a:t>
            </a:r>
            <a:endParaRPr sz="1800" b="1">
              <a:solidFill>
                <a:schemeClr val="dk1"/>
              </a:solidFill>
              <a:latin typeface="Lato"/>
              <a:ea typeface="Lato"/>
              <a:cs typeface="Lato"/>
              <a:sym typeface="Lato"/>
            </a:endParaRPr>
          </a:p>
        </p:txBody>
      </p:sp>
      <p:pic>
        <p:nvPicPr>
          <p:cNvPr id="2" name="Picture 1" descr="A graph of a number of companies">
            <a:extLst>
              <a:ext uri="{FF2B5EF4-FFF2-40B4-BE49-F238E27FC236}">
                <a16:creationId xmlns:a16="http://schemas.microsoft.com/office/drawing/2014/main" id="{4D52EED6-65D5-B7C9-A54C-C222FD11ABC4}"/>
              </a:ext>
            </a:extLst>
          </p:cNvPr>
          <p:cNvPicPr>
            <a:picLocks noChangeAspect="1"/>
          </p:cNvPicPr>
          <p:nvPr/>
        </p:nvPicPr>
        <p:blipFill>
          <a:blip r:embed="rId3"/>
          <a:stretch>
            <a:fillRect/>
          </a:stretch>
        </p:blipFill>
        <p:spPr>
          <a:xfrm>
            <a:off x="497156" y="1142999"/>
            <a:ext cx="8018526" cy="3813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Board Committees</a:t>
            </a:r>
            <a:endParaRPr sz="2500" b="1">
              <a:solidFill>
                <a:schemeClr val="dk1"/>
              </a:solidFill>
              <a:latin typeface="Tahoma"/>
              <a:ea typeface="Tahoma"/>
              <a:cs typeface="Tahoma"/>
              <a:sym typeface="Tahoma"/>
            </a:endParaRPr>
          </a:p>
        </p:txBody>
      </p:sp>
      <p:sp>
        <p:nvSpPr>
          <p:cNvPr id="232" name="Google Shape;232;p40"/>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233" name="Google Shape;233;p40"/>
          <p:cNvSpPr txBox="1"/>
          <p:nvPr/>
        </p:nvSpPr>
        <p:spPr>
          <a:xfrm>
            <a:off x="234400" y="605250"/>
            <a:ext cx="39327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Lato"/>
                <a:ea typeface="Lato"/>
                <a:cs typeface="Lato"/>
                <a:sym typeface="Lato"/>
              </a:rPr>
              <a:t>Financial  Companies Committees</a:t>
            </a:r>
            <a:endParaRPr sz="1800" b="1">
              <a:solidFill>
                <a:schemeClr val="dk1"/>
              </a:solidFill>
              <a:latin typeface="Lato"/>
              <a:ea typeface="Lato"/>
              <a:cs typeface="Lato"/>
              <a:sym typeface="Lato"/>
            </a:endParaRPr>
          </a:p>
        </p:txBody>
      </p:sp>
      <p:pic>
        <p:nvPicPr>
          <p:cNvPr id="2" name="Picture 1" descr="A graph of red and blue bars&#10;&#10;AI-generated content may be incorrect.">
            <a:extLst>
              <a:ext uri="{FF2B5EF4-FFF2-40B4-BE49-F238E27FC236}">
                <a16:creationId xmlns:a16="http://schemas.microsoft.com/office/drawing/2014/main" id="{CD7EADCF-706D-B733-67B2-2C3D7F7039FD}"/>
              </a:ext>
            </a:extLst>
          </p:cNvPr>
          <p:cNvPicPr>
            <a:picLocks noChangeAspect="1"/>
          </p:cNvPicPr>
          <p:nvPr/>
        </p:nvPicPr>
        <p:blipFill>
          <a:blip r:embed="rId3"/>
          <a:stretch>
            <a:fillRect/>
          </a:stretch>
        </p:blipFill>
        <p:spPr>
          <a:xfrm>
            <a:off x="628319" y="1025889"/>
            <a:ext cx="7887362" cy="3897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Industry Category of 100 Non Financials Institutions </a:t>
            </a:r>
            <a:endParaRPr sz="2500" b="1">
              <a:solidFill>
                <a:schemeClr val="dk1"/>
              </a:solidFill>
              <a:latin typeface="Tahoma"/>
              <a:ea typeface="Tahoma"/>
              <a:cs typeface="Tahoma"/>
              <a:sym typeface="Tahoma"/>
            </a:endParaRPr>
          </a:p>
        </p:txBody>
      </p:sp>
      <p:sp>
        <p:nvSpPr>
          <p:cNvPr id="240" name="Google Shape;240;p41"/>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pic>
        <p:nvPicPr>
          <p:cNvPr id="241" name="Google Shape;241;p41" title="Chart"/>
          <p:cNvPicPr preferRelativeResize="0"/>
          <p:nvPr/>
        </p:nvPicPr>
        <p:blipFill>
          <a:blip r:embed="rId3">
            <a:alphaModFix/>
          </a:blip>
          <a:stretch>
            <a:fillRect/>
          </a:stretch>
        </p:blipFill>
        <p:spPr>
          <a:xfrm>
            <a:off x="1458625" y="1108200"/>
            <a:ext cx="6226737" cy="3850199"/>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0" y="0"/>
            <a:ext cx="9144000" cy="5484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Clr>
                <a:schemeClr val="dk1"/>
              </a:buClr>
              <a:buSzPts val="1100"/>
              <a:buFont typeface="Arial"/>
              <a:buNone/>
            </a:pPr>
            <a:r>
              <a:rPr lang="en" sz="1800" b="1">
                <a:solidFill>
                  <a:schemeClr val="dk1"/>
                </a:solidFill>
                <a:latin typeface="Tahoma"/>
                <a:ea typeface="Tahoma"/>
                <a:cs typeface="Tahoma"/>
                <a:sym typeface="Tahoma"/>
              </a:rPr>
              <a:t>Board Evaluation Analysis For Financial Companies</a:t>
            </a:r>
            <a:endParaRPr sz="1800" b="1">
              <a:solidFill>
                <a:schemeClr val="dk1"/>
              </a:solidFill>
              <a:latin typeface="Tahoma"/>
              <a:ea typeface="Tahoma"/>
              <a:cs typeface="Tahoma"/>
              <a:sym typeface="Tahoma"/>
            </a:endParaRPr>
          </a:p>
        </p:txBody>
      </p:sp>
      <p:pic>
        <p:nvPicPr>
          <p:cNvPr id="66" name="Google Shape;66;p15" title="Chart"/>
          <p:cNvPicPr preferRelativeResize="0"/>
          <p:nvPr/>
        </p:nvPicPr>
        <p:blipFill>
          <a:blip r:embed="rId3">
            <a:alphaModFix/>
          </a:blip>
          <a:stretch>
            <a:fillRect/>
          </a:stretch>
        </p:blipFill>
        <p:spPr>
          <a:xfrm>
            <a:off x="426475" y="582900"/>
            <a:ext cx="8291049" cy="4375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txBox="1"/>
          <p:nvPr/>
        </p:nvSpPr>
        <p:spPr>
          <a:xfrm>
            <a:off x="0" y="0"/>
            <a:ext cx="9144000" cy="569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 sz="2500" b="1">
                <a:solidFill>
                  <a:schemeClr val="dk1"/>
                </a:solidFill>
                <a:latin typeface="Tahoma"/>
                <a:ea typeface="Tahoma"/>
                <a:cs typeface="Tahoma"/>
                <a:sym typeface="Tahoma"/>
              </a:rPr>
              <a:t>Country (Both financials &amp; Non Financials Combined) </a:t>
            </a:r>
            <a:endParaRPr sz="2500" b="1">
              <a:solidFill>
                <a:schemeClr val="dk1"/>
              </a:solidFill>
              <a:latin typeface="Tahoma"/>
              <a:ea typeface="Tahoma"/>
              <a:cs typeface="Tahoma"/>
              <a:sym typeface="Tahoma"/>
            </a:endParaRPr>
          </a:p>
        </p:txBody>
      </p:sp>
      <p:sp>
        <p:nvSpPr>
          <p:cNvPr id="247" name="Google Shape;247;p42"/>
          <p:cNvSpPr txBox="1"/>
          <p:nvPr/>
        </p:nvSpPr>
        <p:spPr>
          <a:xfrm>
            <a:off x="107650" y="569400"/>
            <a:ext cx="36006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Lato"/>
              <a:ea typeface="Lato"/>
              <a:cs typeface="Lato"/>
              <a:sym typeface="Lato"/>
            </a:endParaRPr>
          </a:p>
        </p:txBody>
      </p:sp>
      <p:sp>
        <p:nvSpPr>
          <p:cNvPr id="248" name="Google Shape;248;p42"/>
          <p:cNvSpPr txBox="1"/>
          <p:nvPr/>
        </p:nvSpPr>
        <p:spPr>
          <a:xfrm>
            <a:off x="2261050" y="3252975"/>
            <a:ext cx="358800" cy="387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49" name="Google Shape;249;p42"/>
          <p:cNvSpPr txBox="1"/>
          <p:nvPr/>
        </p:nvSpPr>
        <p:spPr>
          <a:xfrm rot="-2410842">
            <a:off x="2066815" y="3847098"/>
            <a:ext cx="598419" cy="219256"/>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
              <a:solidFill>
                <a:schemeClr val="dk2"/>
              </a:solidFill>
            </a:endParaRPr>
          </a:p>
        </p:txBody>
      </p:sp>
      <p:sp>
        <p:nvSpPr>
          <p:cNvPr id="250" name="Google Shape;250;p42"/>
          <p:cNvSpPr txBox="1"/>
          <p:nvPr/>
        </p:nvSpPr>
        <p:spPr>
          <a:xfrm>
            <a:off x="328400" y="4462775"/>
            <a:ext cx="8481900" cy="4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Countries with 10+ Companies in sample: France, Spain, Italy, Germany,UK</a:t>
            </a:r>
            <a:endParaRPr sz="1800" b="1">
              <a:solidFill>
                <a:schemeClr val="dk2"/>
              </a:solidFill>
            </a:endParaRPr>
          </a:p>
        </p:txBody>
      </p:sp>
      <p:pic>
        <p:nvPicPr>
          <p:cNvPr id="251" name="Google Shape;251;p42" title="Chart"/>
          <p:cNvPicPr preferRelativeResize="0"/>
          <p:nvPr/>
        </p:nvPicPr>
        <p:blipFill>
          <a:blip r:embed="rId3">
            <a:alphaModFix/>
          </a:blip>
          <a:stretch>
            <a:fillRect/>
          </a:stretch>
        </p:blipFill>
        <p:spPr>
          <a:xfrm>
            <a:off x="1958774" y="1064000"/>
            <a:ext cx="5125836" cy="31694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699975" y="4755850"/>
            <a:ext cx="3211800" cy="3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72" name="Google Shape;72;p16"/>
          <p:cNvSpPr txBox="1"/>
          <p:nvPr/>
        </p:nvSpPr>
        <p:spPr>
          <a:xfrm>
            <a:off x="0" y="0"/>
            <a:ext cx="9144000" cy="5484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 sz="1800" b="1">
                <a:solidFill>
                  <a:schemeClr val="dk1"/>
                </a:solidFill>
                <a:latin typeface="Tahoma"/>
                <a:ea typeface="Tahoma"/>
                <a:cs typeface="Tahoma"/>
                <a:sym typeface="Tahoma"/>
              </a:rPr>
              <a:t>Board Evaluation Analysis For Financial Companies</a:t>
            </a:r>
            <a:endParaRPr sz="1800" b="1">
              <a:solidFill>
                <a:schemeClr val="dk1"/>
              </a:solidFill>
              <a:latin typeface="Tahoma"/>
              <a:ea typeface="Tahoma"/>
              <a:cs typeface="Tahoma"/>
              <a:sym typeface="Tahoma"/>
            </a:endParaRPr>
          </a:p>
        </p:txBody>
      </p:sp>
      <p:pic>
        <p:nvPicPr>
          <p:cNvPr id="73" name="Google Shape;73;p16" title="Chart"/>
          <p:cNvPicPr preferRelativeResize="0"/>
          <p:nvPr/>
        </p:nvPicPr>
        <p:blipFill>
          <a:blip r:embed="rId3">
            <a:alphaModFix/>
          </a:blip>
          <a:stretch>
            <a:fillRect/>
          </a:stretch>
        </p:blipFill>
        <p:spPr>
          <a:xfrm>
            <a:off x="426475" y="582900"/>
            <a:ext cx="8291050" cy="4375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0" y="0"/>
            <a:ext cx="9144000" cy="5484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 sz="1800" b="1">
                <a:solidFill>
                  <a:schemeClr val="dk1"/>
                </a:solidFill>
                <a:latin typeface="Tahoma"/>
                <a:ea typeface="Tahoma"/>
                <a:cs typeface="Tahoma"/>
                <a:sym typeface="Tahoma"/>
              </a:rPr>
              <a:t>Board Evaluation Analysis For Financial Companies</a:t>
            </a:r>
            <a:endParaRPr sz="1800" b="1">
              <a:solidFill>
                <a:schemeClr val="dk1"/>
              </a:solidFill>
              <a:latin typeface="Tahoma"/>
              <a:ea typeface="Tahoma"/>
              <a:cs typeface="Tahoma"/>
              <a:sym typeface="Tahoma"/>
            </a:endParaRPr>
          </a:p>
        </p:txBody>
      </p:sp>
      <p:pic>
        <p:nvPicPr>
          <p:cNvPr id="79" name="Google Shape;79;p17" title="Chart"/>
          <p:cNvPicPr preferRelativeResize="0"/>
          <p:nvPr/>
        </p:nvPicPr>
        <p:blipFill>
          <a:blip r:embed="rId3">
            <a:alphaModFix/>
          </a:blip>
          <a:stretch>
            <a:fillRect/>
          </a:stretch>
        </p:blipFill>
        <p:spPr>
          <a:xfrm>
            <a:off x="426475" y="582900"/>
            <a:ext cx="8291050" cy="4375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0" y="1377050"/>
            <a:ext cx="9144000" cy="1098300"/>
          </a:xfrm>
          <a:prstGeom prst="rect">
            <a:avLst/>
          </a:prstGeom>
          <a:noFill/>
          <a:ln>
            <a:noFill/>
          </a:ln>
        </p:spPr>
        <p:txBody>
          <a:bodyPr spcFirstLastPara="1" wrap="square" lIns="91425" tIns="91425" rIns="91425" bIns="91425" anchor="ctr" anchorCtr="0">
            <a:noAutofit/>
          </a:bodyPr>
          <a:lstStyle/>
          <a:p>
            <a:pPr marL="12700" lvl="0" indent="0" algn="ctr" rtl="0">
              <a:spcBef>
                <a:spcPts val="0"/>
              </a:spcBef>
              <a:spcAft>
                <a:spcPts val="0"/>
              </a:spcAft>
              <a:buNone/>
            </a:pPr>
            <a:r>
              <a:rPr lang="en" sz="3400" b="1">
                <a:solidFill>
                  <a:schemeClr val="dk1"/>
                </a:solidFill>
                <a:latin typeface="Tahoma"/>
                <a:ea typeface="Tahoma"/>
                <a:cs typeface="Tahoma"/>
                <a:sym typeface="Tahoma"/>
              </a:rPr>
              <a:t>Board Evaluation Analysis</a:t>
            </a:r>
            <a:endParaRPr sz="3400" b="1">
              <a:solidFill>
                <a:schemeClr val="dk1"/>
              </a:solidFill>
              <a:latin typeface="Tahoma"/>
              <a:ea typeface="Tahoma"/>
              <a:cs typeface="Tahoma"/>
              <a:sym typeface="Tahoma"/>
            </a:endParaRPr>
          </a:p>
          <a:p>
            <a:pPr marL="12700" lvl="0" indent="0" algn="ctr" rtl="0">
              <a:spcBef>
                <a:spcPts val="0"/>
              </a:spcBef>
              <a:spcAft>
                <a:spcPts val="0"/>
              </a:spcAft>
              <a:buNone/>
            </a:pPr>
            <a:r>
              <a:rPr lang="en" sz="3400" b="1">
                <a:solidFill>
                  <a:schemeClr val="dk1"/>
                </a:solidFill>
                <a:latin typeface="Tahoma"/>
                <a:ea typeface="Tahoma"/>
                <a:cs typeface="Tahoma"/>
                <a:sym typeface="Tahoma"/>
              </a:rPr>
              <a:t>For Non-Financial Companies</a:t>
            </a:r>
            <a:endParaRPr sz="3400" b="1">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0" y="0"/>
            <a:ext cx="9144000" cy="5484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 sz="1800" b="1">
                <a:solidFill>
                  <a:schemeClr val="dk1"/>
                </a:solidFill>
                <a:latin typeface="Tahoma"/>
                <a:ea typeface="Tahoma"/>
                <a:cs typeface="Tahoma"/>
                <a:sym typeface="Tahoma"/>
              </a:rPr>
              <a:t>Board Evaluation Analysis For Non - Financial Companies</a:t>
            </a:r>
            <a:endParaRPr sz="1800" b="1">
              <a:solidFill>
                <a:schemeClr val="dk1"/>
              </a:solidFill>
              <a:latin typeface="Tahoma"/>
              <a:ea typeface="Tahoma"/>
              <a:cs typeface="Tahoma"/>
              <a:sym typeface="Tahoma"/>
            </a:endParaRPr>
          </a:p>
        </p:txBody>
      </p:sp>
      <p:pic>
        <p:nvPicPr>
          <p:cNvPr id="1026" name="Picture 2">
            <a:extLst>
              <a:ext uri="{FF2B5EF4-FFF2-40B4-BE49-F238E27FC236}">
                <a16:creationId xmlns:a16="http://schemas.microsoft.com/office/drawing/2014/main" id="{5C5F8A11-C389-D8A8-282C-62D3EDB71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3" y="469452"/>
            <a:ext cx="9005853" cy="43903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p:nvPr/>
        </p:nvSpPr>
        <p:spPr>
          <a:xfrm>
            <a:off x="0" y="0"/>
            <a:ext cx="9144000" cy="5484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 sz="1800" b="1">
                <a:solidFill>
                  <a:schemeClr val="dk1"/>
                </a:solidFill>
                <a:latin typeface="Tahoma"/>
                <a:ea typeface="Tahoma"/>
                <a:cs typeface="Tahoma"/>
                <a:sym typeface="Tahoma"/>
              </a:rPr>
              <a:t>Board Evaluation Analysis For Non - Financial Companies</a:t>
            </a:r>
            <a:endParaRPr sz="1800" b="1">
              <a:solidFill>
                <a:schemeClr val="dk1"/>
              </a:solidFill>
              <a:latin typeface="Tahoma"/>
              <a:ea typeface="Tahoma"/>
              <a:cs typeface="Tahoma"/>
              <a:sym typeface="Tahoma"/>
            </a:endParaRPr>
          </a:p>
        </p:txBody>
      </p:sp>
      <p:pic>
        <p:nvPicPr>
          <p:cNvPr id="2050" name="Picture 2">
            <a:extLst>
              <a:ext uri="{FF2B5EF4-FFF2-40B4-BE49-F238E27FC236}">
                <a16:creationId xmlns:a16="http://schemas.microsoft.com/office/drawing/2014/main" id="{B316B686-28E4-7CD9-B7C5-050B05B04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98" y="495249"/>
            <a:ext cx="9051902" cy="4543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0" y="0"/>
            <a:ext cx="9144000" cy="5484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 sz="1800" b="1">
                <a:solidFill>
                  <a:schemeClr val="dk1"/>
                </a:solidFill>
                <a:latin typeface="Tahoma"/>
                <a:ea typeface="Tahoma"/>
                <a:cs typeface="Tahoma"/>
                <a:sym typeface="Tahoma"/>
              </a:rPr>
              <a:t>Board Evaluation Analysis For Non - Financial Companies</a:t>
            </a:r>
            <a:endParaRPr sz="1800" b="1">
              <a:solidFill>
                <a:schemeClr val="dk1"/>
              </a:solidFill>
              <a:latin typeface="Tahoma"/>
              <a:ea typeface="Tahoma"/>
              <a:cs typeface="Tahoma"/>
              <a:sym typeface="Tahoma"/>
            </a:endParaRPr>
          </a:p>
        </p:txBody>
      </p:sp>
      <p:pic>
        <p:nvPicPr>
          <p:cNvPr id="3074" name="Picture 2">
            <a:extLst>
              <a:ext uri="{FF2B5EF4-FFF2-40B4-BE49-F238E27FC236}">
                <a16:creationId xmlns:a16="http://schemas.microsoft.com/office/drawing/2014/main" id="{239C3162-459C-36C2-C0C5-5C3A264D2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92" y="410194"/>
            <a:ext cx="8989407" cy="4682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5801</Words>
  <Application>Microsoft Office PowerPoint</Application>
  <PresentationFormat>On-screen Show (16:9)</PresentationFormat>
  <Paragraphs>421</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Lato</vt:lpstr>
      <vt:lpstr>Tahoma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HR Committees List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Nakshtra Roshal</cp:lastModifiedBy>
  <cp:revision>30</cp:revision>
  <dcterms:modified xsi:type="dcterms:W3CDTF">2025-06-18T17:33:55Z</dcterms:modified>
</cp:coreProperties>
</file>