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213C07B-D678-4CB4-B573-DAD81E41C4BB}">
  <a:tblStyle styleId="{C213C07B-D678-4CB4-B573-DAD81E41C4B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969be426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969be426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969be426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969be426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969be426e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969be426e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969be426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969be426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969be426e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969be426e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969be426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969be426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969be426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969be426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969be426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969be426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969be426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5969be426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969be426e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969be426e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969be42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969be42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8757f967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8757f967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8757f967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8757f967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8757f967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8757f967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8757f967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8757f967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8757f967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8757f967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58757f967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58757f967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8757f967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8757f967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877374d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877374d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877374da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877374da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t>Interpretation &amp; Significance:</a:t>
            </a:r>
            <a:endParaRPr b="1" sz="1300"/>
          </a:p>
          <a:p>
            <a:pPr indent="0" lvl="0" marL="0" rtl="0" algn="l">
              <a:spcBef>
                <a:spcPts val="0"/>
              </a:spcBef>
              <a:spcAft>
                <a:spcPts val="0"/>
              </a:spcAft>
              <a:buNone/>
            </a:pPr>
            <a:r>
              <a:rPr lang="en"/>
              <a:t>Equally robust (r = 0.63, p &lt; 0.001): deeper familiarity with revenues &amp; expenses co‑varies strongly with understanding of how they flow into assets and liabilities. Integrating P&amp;L and balance‑sheet teaching is likely to compound learning gains.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877374da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877374da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Interpretation &amp; Significance:</a:t>
            </a:r>
            <a:endParaRPr b="1" sz="13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weak‑to‑moderate correlation (r = 0.35, p &lt; 0.001). Simply increasing the number of P&amp;L training sessions has only a modest impact on self‑rated P&amp;L comprehension. Quality, interactivity, and contextual application of training probably matter more than count.</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969be426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969be42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877374da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877374da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Interpretation &amp; Significance:</a:t>
            </a:r>
            <a:endParaRPr b="1" sz="13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strong, highly significant link (r = 0.67, p &lt; 0.001) showing that as managers’ self‑rated balance‑sheet knowledge increases, so does their grasp of cash‑flow mechanics. These statements are conceptually intertwined, so learning one boosts the other.</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5877374da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5877374da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300">
                <a:solidFill>
                  <a:schemeClr val="dk1"/>
                </a:solidFill>
              </a:rPr>
              <a:t>Interpretation &amp; Significance:</a:t>
            </a:r>
            <a:endParaRPr b="1" sz="1300">
              <a:solidFill>
                <a:schemeClr val="dk1"/>
              </a:solidFill>
            </a:endParaRPr>
          </a:p>
          <a:p>
            <a:pPr indent="0" lvl="0" marL="0" rtl="0" algn="l">
              <a:spcBef>
                <a:spcPts val="0"/>
              </a:spcBef>
              <a:spcAft>
                <a:spcPts val="0"/>
              </a:spcAft>
              <a:buNone/>
            </a:pPr>
            <a:r>
              <a:rPr lang="en">
                <a:solidFill>
                  <a:schemeClr val="dk1"/>
                </a:solidFill>
              </a:rPr>
              <a:t>A moderate but significant relationship (r = 0.39, p &lt; 0.001). Knowing the income statement does translate into confidence in using financials, but only modestly—indicating that conceptual knowledge alone isn’t enough to fully build self‑efficacy.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877374da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5877374da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Interpretation &amp; Significance:</a:t>
            </a:r>
            <a:endParaRPr b="1" sz="13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Also a modest link (r = 0.33, p &lt; 0.001). Even when cash‑flow concepts are understood, many managers still don’t feel fully confident—underscoring the need for hands‑on practice (e.g. live modeling, real‑data exercises) to bridge the gap from “know” to “do.”</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877374da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5877374da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5877374da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5877374da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969be426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969be426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969be426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969be426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969be426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969be426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969be426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969be426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969be426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969be426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969be426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969be426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Analysis of Each Category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ctrTitle"/>
          </p:nvPr>
        </p:nvSpPr>
        <p:spPr>
          <a:xfrm>
            <a:off x="0" y="0"/>
            <a:ext cx="8520600" cy="65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Does Financial Literacy Help Managers Evaluate Long-Term Investments?</a:t>
            </a:r>
            <a:endParaRPr b="1" sz="1600"/>
          </a:p>
          <a:p>
            <a:pPr indent="0" lvl="0" marL="0" rtl="0" algn="l">
              <a:spcBef>
                <a:spcPts val="0"/>
              </a:spcBef>
              <a:spcAft>
                <a:spcPts val="0"/>
              </a:spcAft>
              <a:buNone/>
            </a:pPr>
            <a:r>
              <a:t/>
            </a:r>
            <a:endParaRPr/>
          </a:p>
        </p:txBody>
      </p:sp>
      <p:pic>
        <p:nvPicPr>
          <p:cNvPr id="108" name="Google Shape;108;p22"/>
          <p:cNvPicPr preferRelativeResize="0"/>
          <p:nvPr/>
        </p:nvPicPr>
        <p:blipFill>
          <a:blip r:embed="rId3">
            <a:alphaModFix/>
          </a:blip>
          <a:stretch>
            <a:fillRect/>
          </a:stretch>
        </p:blipFill>
        <p:spPr>
          <a:xfrm>
            <a:off x="1341225" y="570500"/>
            <a:ext cx="6461556" cy="41868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3"/>
          <p:cNvSpPr txBox="1"/>
          <p:nvPr>
            <p:ph type="ctrTitle"/>
          </p:nvPr>
        </p:nvSpPr>
        <p:spPr>
          <a:xfrm>
            <a:off x="0" y="0"/>
            <a:ext cx="9144000" cy="576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1800"/>
              <a:t>Have You Seen Poor Decisions from Non-Financial Teams Due to Low Financial Awareness?</a:t>
            </a:r>
            <a:endParaRPr b="1" sz="1800"/>
          </a:p>
          <a:p>
            <a:pPr indent="0" lvl="0" marL="0" rtl="0" algn="ctr">
              <a:spcBef>
                <a:spcPts val="0"/>
              </a:spcBef>
              <a:spcAft>
                <a:spcPts val="0"/>
              </a:spcAft>
              <a:buNone/>
            </a:pPr>
            <a:r>
              <a:t/>
            </a:r>
            <a:endParaRPr sz="1400"/>
          </a:p>
        </p:txBody>
      </p:sp>
      <p:pic>
        <p:nvPicPr>
          <p:cNvPr id="114" name="Google Shape;114;p23"/>
          <p:cNvPicPr preferRelativeResize="0"/>
          <p:nvPr/>
        </p:nvPicPr>
        <p:blipFill>
          <a:blip r:embed="rId3">
            <a:alphaModFix/>
          </a:blip>
          <a:stretch>
            <a:fillRect/>
          </a:stretch>
        </p:blipFill>
        <p:spPr>
          <a:xfrm>
            <a:off x="1682975" y="615625"/>
            <a:ext cx="5778054" cy="42621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4"/>
          <p:cNvSpPr txBox="1"/>
          <p:nvPr>
            <p:ph type="ctrTitle"/>
          </p:nvPr>
        </p:nvSpPr>
        <p:spPr>
          <a:xfrm>
            <a:off x="0" y="0"/>
            <a:ext cx="9144000" cy="5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640"/>
              <a:t>What Are the Most Common Financial Mistakes Managers Make?</a:t>
            </a:r>
            <a:endParaRPr b="1" sz="1640"/>
          </a:p>
          <a:p>
            <a:pPr indent="0" lvl="0" marL="0" rtl="0" algn="ctr">
              <a:spcBef>
                <a:spcPts val="0"/>
              </a:spcBef>
              <a:spcAft>
                <a:spcPts val="0"/>
              </a:spcAft>
              <a:buSzPts val="990"/>
              <a:buNone/>
            </a:pPr>
            <a:r>
              <a:t/>
            </a:r>
            <a:endParaRPr sz="4680"/>
          </a:p>
        </p:txBody>
      </p:sp>
      <p:pic>
        <p:nvPicPr>
          <p:cNvPr id="120" name="Google Shape;120;p24"/>
          <p:cNvPicPr preferRelativeResize="0"/>
          <p:nvPr/>
        </p:nvPicPr>
        <p:blipFill>
          <a:blip r:embed="rId3">
            <a:alphaModFix/>
          </a:blip>
          <a:stretch>
            <a:fillRect/>
          </a:stretch>
        </p:blipFill>
        <p:spPr>
          <a:xfrm>
            <a:off x="152400" y="672300"/>
            <a:ext cx="8839204" cy="388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ctrTitle"/>
          </p:nvPr>
        </p:nvSpPr>
        <p:spPr>
          <a:xfrm>
            <a:off x="0" y="0"/>
            <a:ext cx="8520600" cy="66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1640"/>
              <a:t>Do Managers Understand Cash Flows Well?</a:t>
            </a:r>
            <a:endParaRPr b="1" sz="1640"/>
          </a:p>
          <a:p>
            <a:pPr indent="0" lvl="0" marL="0" rtl="0" algn="ctr">
              <a:spcBef>
                <a:spcPts val="0"/>
              </a:spcBef>
              <a:spcAft>
                <a:spcPts val="0"/>
              </a:spcAft>
              <a:buSzPts val="990"/>
              <a:buNone/>
            </a:pPr>
            <a:r>
              <a:t/>
            </a:r>
            <a:endParaRPr sz="1695"/>
          </a:p>
        </p:txBody>
      </p:sp>
      <p:pic>
        <p:nvPicPr>
          <p:cNvPr id="126" name="Google Shape;126;p25"/>
          <p:cNvPicPr preferRelativeResize="0"/>
          <p:nvPr/>
        </p:nvPicPr>
        <p:blipFill>
          <a:blip r:embed="rId3">
            <a:alphaModFix/>
          </a:blip>
          <a:stretch>
            <a:fillRect/>
          </a:stretch>
        </p:blipFill>
        <p:spPr>
          <a:xfrm>
            <a:off x="1231350" y="749050"/>
            <a:ext cx="6681304" cy="41712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ctrTitle"/>
          </p:nvPr>
        </p:nvSpPr>
        <p:spPr>
          <a:xfrm>
            <a:off x="0" y="0"/>
            <a:ext cx="8520600" cy="61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1640"/>
              <a:t>Do Managers Understand the Balance Sheet, Capital, and Funding?</a:t>
            </a:r>
            <a:endParaRPr b="1" sz="1640"/>
          </a:p>
          <a:p>
            <a:pPr indent="0" lvl="0" marL="0" rtl="0" algn="ctr">
              <a:spcBef>
                <a:spcPts val="0"/>
              </a:spcBef>
              <a:spcAft>
                <a:spcPts val="0"/>
              </a:spcAft>
              <a:buSzPts val="990"/>
              <a:buNone/>
            </a:pPr>
            <a:r>
              <a:t/>
            </a:r>
            <a:endParaRPr sz="1440"/>
          </a:p>
        </p:txBody>
      </p:sp>
      <p:pic>
        <p:nvPicPr>
          <p:cNvPr id="132" name="Google Shape;132;p26"/>
          <p:cNvPicPr preferRelativeResize="0"/>
          <p:nvPr/>
        </p:nvPicPr>
        <p:blipFill>
          <a:blip r:embed="rId3">
            <a:alphaModFix/>
          </a:blip>
          <a:stretch>
            <a:fillRect/>
          </a:stretch>
        </p:blipFill>
        <p:spPr>
          <a:xfrm>
            <a:off x="1144025" y="544775"/>
            <a:ext cx="6855946" cy="4226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ctrTitle"/>
          </p:nvPr>
        </p:nvSpPr>
        <p:spPr>
          <a:xfrm>
            <a:off x="0" y="0"/>
            <a:ext cx="9144000" cy="661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b="1" lang="en" sz="1822"/>
              <a:t>Do Managers in Your Organization Have a Strong Understanding of the P&amp;L Statement?</a:t>
            </a:r>
            <a:endParaRPr b="1" sz="1822"/>
          </a:p>
          <a:p>
            <a:pPr indent="0" lvl="0" marL="0" rtl="0" algn="ctr">
              <a:spcBef>
                <a:spcPts val="0"/>
              </a:spcBef>
              <a:spcAft>
                <a:spcPts val="0"/>
              </a:spcAft>
              <a:buNone/>
            </a:pPr>
            <a:r>
              <a:t/>
            </a:r>
            <a:endParaRPr sz="1600"/>
          </a:p>
        </p:txBody>
      </p:sp>
      <p:pic>
        <p:nvPicPr>
          <p:cNvPr id="138" name="Google Shape;138;p27"/>
          <p:cNvPicPr preferRelativeResize="0"/>
          <p:nvPr/>
        </p:nvPicPr>
        <p:blipFill>
          <a:blip r:embed="rId3">
            <a:alphaModFix/>
          </a:blip>
          <a:stretch>
            <a:fillRect/>
          </a:stretch>
        </p:blipFill>
        <p:spPr>
          <a:xfrm>
            <a:off x="1309375" y="622925"/>
            <a:ext cx="6525246" cy="417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ctrTitle"/>
          </p:nvPr>
        </p:nvSpPr>
        <p:spPr>
          <a:xfrm>
            <a:off x="0" y="0"/>
            <a:ext cx="9144000" cy="612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en" sz="1600"/>
              <a:t>Which Financial Metrics Are Most Important for Managers to Understand?</a:t>
            </a:r>
            <a:endParaRPr b="1" sz="1600"/>
          </a:p>
          <a:p>
            <a:pPr indent="0" lvl="0" marL="0" rtl="0" algn="ctr">
              <a:spcBef>
                <a:spcPts val="0"/>
              </a:spcBef>
              <a:spcAft>
                <a:spcPts val="0"/>
              </a:spcAft>
              <a:buSzPts val="990"/>
              <a:buNone/>
            </a:pPr>
            <a:r>
              <a:t/>
            </a:r>
            <a:endParaRPr sz="1260"/>
          </a:p>
        </p:txBody>
      </p:sp>
      <p:pic>
        <p:nvPicPr>
          <p:cNvPr id="144" name="Google Shape;144;p28"/>
          <p:cNvPicPr preferRelativeResize="0"/>
          <p:nvPr/>
        </p:nvPicPr>
        <p:blipFill>
          <a:blip r:embed="rId3">
            <a:alphaModFix/>
          </a:blip>
          <a:stretch>
            <a:fillRect/>
          </a:stretch>
        </p:blipFill>
        <p:spPr>
          <a:xfrm>
            <a:off x="877450" y="679375"/>
            <a:ext cx="7389092" cy="422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9"/>
          <p:cNvSpPr txBox="1"/>
          <p:nvPr>
            <p:ph type="ctrTitle"/>
          </p:nvPr>
        </p:nvSpPr>
        <p:spPr>
          <a:xfrm>
            <a:off x="36850" y="0"/>
            <a:ext cx="9107100" cy="70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1640"/>
              <a:t>Do Non-Financial Managers Feel Confident Evaluating Financial Implications?</a:t>
            </a:r>
            <a:endParaRPr b="1" sz="1640"/>
          </a:p>
          <a:p>
            <a:pPr indent="0" lvl="0" marL="0" rtl="0" algn="ctr">
              <a:spcBef>
                <a:spcPts val="0"/>
              </a:spcBef>
              <a:spcAft>
                <a:spcPts val="0"/>
              </a:spcAft>
              <a:buSzPts val="990"/>
              <a:buNone/>
            </a:pPr>
            <a:r>
              <a:t/>
            </a:r>
            <a:endParaRPr sz="4680"/>
          </a:p>
        </p:txBody>
      </p:sp>
      <p:pic>
        <p:nvPicPr>
          <p:cNvPr id="150" name="Google Shape;150;p29"/>
          <p:cNvPicPr preferRelativeResize="0"/>
          <p:nvPr/>
        </p:nvPicPr>
        <p:blipFill>
          <a:blip r:embed="rId3">
            <a:alphaModFix/>
          </a:blip>
          <a:stretch>
            <a:fillRect/>
          </a:stretch>
        </p:blipFill>
        <p:spPr>
          <a:xfrm>
            <a:off x="1376875" y="594375"/>
            <a:ext cx="6390242" cy="413459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0"/>
          <p:cNvSpPr txBox="1"/>
          <p:nvPr>
            <p:ph type="ctrTitle"/>
          </p:nvPr>
        </p:nvSpPr>
        <p:spPr>
          <a:xfrm>
            <a:off x="0" y="0"/>
            <a:ext cx="8866200" cy="74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t>Is financial literacy important?</a:t>
            </a:r>
            <a:endParaRPr b="1" sz="1600"/>
          </a:p>
          <a:p>
            <a:pPr indent="0" lvl="0" marL="0" rtl="0" algn="l">
              <a:spcBef>
                <a:spcPts val="0"/>
              </a:spcBef>
              <a:spcAft>
                <a:spcPts val="0"/>
              </a:spcAft>
              <a:buNone/>
            </a:pPr>
            <a:r>
              <a:t/>
            </a:r>
            <a:endParaRPr sz="1800"/>
          </a:p>
        </p:txBody>
      </p:sp>
      <p:pic>
        <p:nvPicPr>
          <p:cNvPr id="156" name="Google Shape;156;p30"/>
          <p:cNvPicPr preferRelativeResize="0"/>
          <p:nvPr/>
        </p:nvPicPr>
        <p:blipFill>
          <a:blip r:embed="rId3">
            <a:alphaModFix/>
          </a:blip>
          <a:stretch>
            <a:fillRect/>
          </a:stretch>
        </p:blipFill>
        <p:spPr>
          <a:xfrm>
            <a:off x="1461250" y="885000"/>
            <a:ext cx="6221512" cy="3681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1"/>
          <p:cNvSpPr txBox="1"/>
          <p:nvPr>
            <p:ph type="ctrTitle"/>
          </p:nvPr>
        </p:nvSpPr>
        <p:spPr>
          <a:xfrm>
            <a:off x="0" y="0"/>
            <a:ext cx="8520600" cy="71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800"/>
              <a:t>Is Financial Literacy Important for Managers in Your Organization?</a:t>
            </a:r>
            <a:endParaRPr b="1" sz="1800"/>
          </a:p>
          <a:p>
            <a:pPr indent="0" lvl="0" marL="0" rtl="0" algn="ctr">
              <a:spcBef>
                <a:spcPts val="0"/>
              </a:spcBef>
              <a:spcAft>
                <a:spcPts val="0"/>
              </a:spcAft>
              <a:buNone/>
            </a:pPr>
            <a:r>
              <a:t/>
            </a:r>
            <a:endParaRPr sz="1600"/>
          </a:p>
        </p:txBody>
      </p:sp>
      <p:pic>
        <p:nvPicPr>
          <p:cNvPr id="162" name="Google Shape;162;p31"/>
          <p:cNvPicPr preferRelativeResize="0"/>
          <p:nvPr/>
        </p:nvPicPr>
        <p:blipFill>
          <a:blip r:embed="rId3">
            <a:alphaModFix/>
          </a:blip>
          <a:stretch>
            <a:fillRect/>
          </a:stretch>
        </p:blipFill>
        <p:spPr>
          <a:xfrm>
            <a:off x="1377663" y="615850"/>
            <a:ext cx="6388685" cy="41202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nvSpPr>
        <p:spPr>
          <a:xfrm>
            <a:off x="0" y="0"/>
            <a:ext cx="8461500" cy="52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Capital Status of Company</a:t>
            </a:r>
            <a:endParaRPr b="1" sz="1600">
              <a:solidFill>
                <a:schemeClr val="dk2"/>
              </a:solidFill>
            </a:endParaRPr>
          </a:p>
        </p:txBody>
      </p:sp>
      <p:pic>
        <p:nvPicPr>
          <p:cNvPr id="60" name="Google Shape;60;p14" title="Chart"/>
          <p:cNvPicPr preferRelativeResize="0"/>
          <p:nvPr/>
        </p:nvPicPr>
        <p:blipFill>
          <a:blip r:embed="rId3">
            <a:alphaModFix/>
          </a:blip>
          <a:stretch>
            <a:fillRect/>
          </a:stretch>
        </p:blipFill>
        <p:spPr>
          <a:xfrm>
            <a:off x="598975" y="675025"/>
            <a:ext cx="7457175" cy="4373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Sub Sample Group Analysis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aphicFrame>
        <p:nvGraphicFramePr>
          <p:cNvPr id="172" name="Google Shape;172;p33"/>
          <p:cNvGraphicFramePr/>
          <p:nvPr/>
        </p:nvGraphicFramePr>
        <p:xfrm>
          <a:off x="870100" y="1000575"/>
          <a:ext cx="3000000" cy="3000000"/>
        </p:xfrm>
        <a:graphic>
          <a:graphicData uri="http://schemas.openxmlformats.org/drawingml/2006/table">
            <a:tbl>
              <a:tblPr>
                <a:noFill/>
                <a:tableStyleId>{C213C07B-D678-4CB4-B573-DAD81E41C4BB}</a:tableStyleId>
              </a:tblPr>
              <a:tblGrid>
                <a:gridCol w="1498400"/>
                <a:gridCol w="1498400"/>
                <a:gridCol w="1498400"/>
                <a:gridCol w="1498400"/>
                <a:gridCol w="1498400"/>
              </a:tblGrid>
              <a:tr h="190500">
                <a:tc>
                  <a:txBody>
                    <a:bodyPr/>
                    <a:lstStyle/>
                    <a:p>
                      <a:pPr indent="0" lvl="0" marL="0" rtl="0" algn="ctr">
                        <a:lnSpc>
                          <a:spcPct val="115000"/>
                        </a:lnSpc>
                        <a:spcBef>
                          <a:spcPts val="0"/>
                        </a:spcBef>
                        <a:spcAft>
                          <a:spcPts val="0"/>
                        </a:spcAft>
                        <a:buNone/>
                      </a:pPr>
                      <a:r>
                        <a:rPr b="1" lang="en" sz="1100"/>
                        <a:t>Category</a:t>
                      </a:r>
                      <a:endParaRPr b="1" sz="1100"/>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Group 1</a:t>
                      </a:r>
                      <a:endParaRPr b="1" sz="1100"/>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a:t>
                      </a:r>
                      <a:endParaRPr b="1" sz="1100"/>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Group 2</a:t>
                      </a:r>
                      <a:endParaRPr b="1" sz="1100"/>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100"/>
                        <a:t>%</a:t>
                      </a:r>
                      <a:endParaRPr b="1" sz="1100"/>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42900">
                <a:tc>
                  <a:txBody>
                    <a:bodyPr/>
                    <a:lstStyle/>
                    <a:p>
                      <a:pPr indent="0" lvl="0" marL="0" rtl="0" algn="l">
                        <a:lnSpc>
                          <a:spcPct val="115000"/>
                        </a:lnSpc>
                        <a:spcBef>
                          <a:spcPts val="0"/>
                        </a:spcBef>
                        <a:spcAft>
                          <a:spcPts val="0"/>
                        </a:spcAft>
                        <a:buNone/>
                      </a:pPr>
                      <a:r>
                        <a:rPr lang="en"/>
                        <a:t>Industry Category</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Non-Finance</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82.92%</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Finance</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17.08%</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42900">
                <a:tc>
                  <a:txBody>
                    <a:bodyPr/>
                    <a:lstStyle/>
                    <a:p>
                      <a:pPr indent="0" lvl="0" marL="0" rtl="0" algn="l">
                        <a:lnSpc>
                          <a:spcPct val="115000"/>
                        </a:lnSpc>
                        <a:spcBef>
                          <a:spcPts val="0"/>
                        </a:spcBef>
                        <a:spcAft>
                          <a:spcPts val="0"/>
                        </a:spcAft>
                        <a:buNone/>
                      </a:pPr>
                      <a:r>
                        <a:rPr lang="en"/>
                        <a:t>Company Size Category</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Large</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65.42%</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SME</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34.58%</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lang="en"/>
                        <a:t>Role Category</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Non-Executive</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55.42%</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Executive</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44.58%</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42900">
                <a:tc>
                  <a:txBody>
                    <a:bodyPr/>
                    <a:lstStyle/>
                    <a:p>
                      <a:pPr indent="0" lvl="0" marL="0" rtl="0" algn="l">
                        <a:lnSpc>
                          <a:spcPct val="115000"/>
                        </a:lnSpc>
                        <a:spcBef>
                          <a:spcPts val="0"/>
                        </a:spcBef>
                        <a:spcAft>
                          <a:spcPts val="0"/>
                        </a:spcAft>
                        <a:buNone/>
                      </a:pPr>
                      <a:r>
                        <a:rPr lang="en"/>
                        <a:t>Department Category</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Non-Finance</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70.83%</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Finance</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29.17%</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42900">
                <a:tc>
                  <a:txBody>
                    <a:bodyPr/>
                    <a:lstStyle/>
                    <a:p>
                      <a:pPr indent="0" lvl="0" marL="0" rtl="0" algn="l">
                        <a:lnSpc>
                          <a:spcPct val="115000"/>
                        </a:lnSpc>
                        <a:spcBef>
                          <a:spcPts val="0"/>
                        </a:spcBef>
                        <a:spcAft>
                          <a:spcPts val="0"/>
                        </a:spcAft>
                        <a:buNone/>
                      </a:pPr>
                      <a:r>
                        <a:rPr lang="en"/>
                        <a:t>Capital Status Category</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Private</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60.00%</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t>Public</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t>40.00%</a:t>
                      </a:r>
                      <a:endParaRPr/>
                    </a:p>
                  </a:txBody>
                  <a:tcPr marT="91425" marB="91425"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graphicFrame>
        <p:nvGraphicFramePr>
          <p:cNvPr id="177" name="Google Shape;177;p34"/>
          <p:cNvGraphicFramePr/>
          <p:nvPr/>
        </p:nvGraphicFramePr>
        <p:xfrm>
          <a:off x="957075" y="1283325"/>
          <a:ext cx="3000000" cy="3000000"/>
        </p:xfrm>
        <a:graphic>
          <a:graphicData uri="http://schemas.openxmlformats.org/drawingml/2006/table">
            <a:tbl>
              <a:tblPr>
                <a:noFill/>
                <a:tableStyleId>{C213C07B-D678-4CB4-B573-DAD81E41C4BB}</a:tableStyleId>
              </a:tblPr>
              <a:tblGrid>
                <a:gridCol w="1474475"/>
                <a:gridCol w="1474475"/>
              </a:tblGrid>
              <a:tr h="429475">
                <a:tc>
                  <a:txBody>
                    <a:bodyPr/>
                    <a:lstStyle/>
                    <a:p>
                      <a:pPr indent="0" lvl="0" marL="0" marR="0" rtl="0" algn="ctr">
                        <a:lnSpc>
                          <a:spcPct val="115000"/>
                        </a:lnSpc>
                        <a:spcBef>
                          <a:spcPts val="0"/>
                        </a:spcBef>
                        <a:spcAft>
                          <a:spcPts val="0"/>
                        </a:spcAft>
                        <a:buNone/>
                      </a:pPr>
                      <a:r>
                        <a:rPr b="1" lang="en" sz="1000"/>
                        <a:t>Industry Category</a:t>
                      </a:r>
                      <a:endParaRPr b="1" sz="1000"/>
                    </a:p>
                  </a:txBody>
                  <a:tcPr marT="19050" marB="19050" marR="91425" marL="9142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Percentage</a:t>
                      </a:r>
                      <a:endParaRPr b="1"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429475">
                <a:tc>
                  <a:txBody>
                    <a:bodyPr/>
                    <a:lstStyle/>
                    <a:p>
                      <a:pPr indent="0" lvl="0" marL="0" rtl="0" algn="l">
                        <a:lnSpc>
                          <a:spcPct val="115000"/>
                        </a:lnSpc>
                        <a:spcBef>
                          <a:spcPts val="0"/>
                        </a:spcBef>
                        <a:spcAft>
                          <a:spcPts val="0"/>
                        </a:spcAft>
                        <a:buNone/>
                      </a:pPr>
                      <a:r>
                        <a:rPr lang="en" sz="1000"/>
                        <a:t>Non-Finance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82.92</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429475">
                <a:tc>
                  <a:txBody>
                    <a:bodyPr/>
                    <a:lstStyle/>
                    <a:p>
                      <a:pPr indent="0" lvl="0" marL="0" rtl="0" algn="l">
                        <a:lnSpc>
                          <a:spcPct val="115000"/>
                        </a:lnSpc>
                        <a:spcBef>
                          <a:spcPts val="0"/>
                        </a:spcBef>
                        <a:spcAft>
                          <a:spcPts val="0"/>
                        </a:spcAft>
                        <a:buNone/>
                      </a:pPr>
                      <a:r>
                        <a:rPr lang="en" sz="1000"/>
                        <a:t>Finance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17.08</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sp>
        <p:nvSpPr>
          <p:cNvPr id="178" name="Google Shape;178;p34"/>
          <p:cNvSpPr txBox="1"/>
          <p:nvPr/>
        </p:nvSpPr>
        <p:spPr>
          <a:xfrm>
            <a:off x="524125" y="156600"/>
            <a:ext cx="58611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Group By Sector</a:t>
            </a:r>
            <a:endParaRPr b="1" sz="1800">
              <a:solidFill>
                <a:schemeClr val="dk2"/>
              </a:solidFill>
            </a:endParaRPr>
          </a:p>
        </p:txBody>
      </p:sp>
      <p:pic>
        <p:nvPicPr>
          <p:cNvPr id="179" name="Google Shape;179;p34" title="Chart"/>
          <p:cNvPicPr preferRelativeResize="0"/>
          <p:nvPr/>
        </p:nvPicPr>
        <p:blipFill>
          <a:blip r:embed="rId3">
            <a:alphaModFix/>
          </a:blip>
          <a:stretch>
            <a:fillRect/>
          </a:stretch>
        </p:blipFill>
        <p:spPr>
          <a:xfrm>
            <a:off x="4514975" y="1283325"/>
            <a:ext cx="3827725" cy="2547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nvSpPr>
        <p:spPr>
          <a:xfrm>
            <a:off x="524125" y="156600"/>
            <a:ext cx="58611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Group By Company Size</a:t>
            </a:r>
            <a:endParaRPr b="1" sz="1800">
              <a:solidFill>
                <a:schemeClr val="dk2"/>
              </a:solidFill>
            </a:endParaRPr>
          </a:p>
        </p:txBody>
      </p:sp>
      <p:graphicFrame>
        <p:nvGraphicFramePr>
          <p:cNvPr id="185" name="Google Shape;185;p35"/>
          <p:cNvGraphicFramePr/>
          <p:nvPr/>
        </p:nvGraphicFramePr>
        <p:xfrm>
          <a:off x="261125" y="1696525"/>
          <a:ext cx="3000000" cy="3000000"/>
        </p:xfrm>
        <a:graphic>
          <a:graphicData uri="http://schemas.openxmlformats.org/drawingml/2006/table">
            <a:tbl>
              <a:tblPr>
                <a:noFill/>
                <a:tableStyleId>{C213C07B-D678-4CB4-B573-DAD81E41C4BB}</a:tableStyleId>
              </a:tblPr>
              <a:tblGrid>
                <a:gridCol w="1025000"/>
                <a:gridCol w="1025000"/>
                <a:gridCol w="1025000"/>
              </a:tblGrid>
              <a:tr h="372675">
                <a:tc>
                  <a:txBody>
                    <a:bodyPr/>
                    <a:lstStyle/>
                    <a:p>
                      <a:pPr indent="0" lvl="0" marL="0" rtl="0" algn="l">
                        <a:lnSpc>
                          <a:spcPct val="115000"/>
                        </a:lnSpc>
                        <a:spcBef>
                          <a:spcPts val="0"/>
                        </a:spcBef>
                        <a:spcAft>
                          <a:spcPts val="0"/>
                        </a:spcAft>
                        <a:buNone/>
                      </a:pPr>
                      <a:r>
                        <a:rPr lang="en" sz="1000"/>
                        <a:t>Company Size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Large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SME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72675">
                <a:tc>
                  <a:txBody>
                    <a:bodyPr/>
                    <a:lstStyle/>
                    <a:p>
                      <a:pPr indent="0" lvl="0" marL="0" rtl="0" algn="l">
                        <a:lnSpc>
                          <a:spcPct val="115000"/>
                        </a:lnSpc>
                        <a:spcBef>
                          <a:spcPts val="0"/>
                        </a:spcBef>
                        <a:spcAft>
                          <a:spcPts val="0"/>
                        </a:spcAft>
                        <a:buNone/>
                      </a:pPr>
                      <a:r>
                        <a:rPr lang="en" sz="1000"/>
                        <a:t>Percentage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65.42</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34.58</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pic>
        <p:nvPicPr>
          <p:cNvPr id="186" name="Google Shape;186;p35" title="Chart"/>
          <p:cNvPicPr preferRelativeResize="0"/>
          <p:nvPr/>
        </p:nvPicPr>
        <p:blipFill>
          <a:blip r:embed="rId3">
            <a:alphaModFix/>
          </a:blip>
          <a:stretch>
            <a:fillRect/>
          </a:stretch>
        </p:blipFill>
        <p:spPr>
          <a:xfrm>
            <a:off x="3488525" y="754800"/>
            <a:ext cx="5503074" cy="34027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6"/>
          <p:cNvSpPr txBox="1"/>
          <p:nvPr/>
        </p:nvSpPr>
        <p:spPr>
          <a:xfrm>
            <a:off x="524125" y="156600"/>
            <a:ext cx="58611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Group By Role</a:t>
            </a:r>
            <a:endParaRPr b="1" sz="1800">
              <a:solidFill>
                <a:schemeClr val="dk2"/>
              </a:solidFill>
            </a:endParaRPr>
          </a:p>
        </p:txBody>
      </p:sp>
      <p:graphicFrame>
        <p:nvGraphicFramePr>
          <p:cNvPr id="192" name="Google Shape;192;p36"/>
          <p:cNvGraphicFramePr/>
          <p:nvPr/>
        </p:nvGraphicFramePr>
        <p:xfrm>
          <a:off x="206775" y="1555175"/>
          <a:ext cx="3000000" cy="3000000"/>
        </p:xfrm>
        <a:graphic>
          <a:graphicData uri="http://schemas.openxmlformats.org/drawingml/2006/table">
            <a:tbl>
              <a:tblPr>
                <a:noFill/>
                <a:tableStyleId>{C213C07B-D678-4CB4-B573-DAD81E41C4BB}</a:tableStyleId>
              </a:tblPr>
              <a:tblGrid>
                <a:gridCol w="1054000"/>
                <a:gridCol w="1054000"/>
                <a:gridCol w="1054000"/>
              </a:tblGrid>
              <a:tr h="318300">
                <a:tc>
                  <a:txBody>
                    <a:bodyPr/>
                    <a:lstStyle/>
                    <a:p>
                      <a:pPr indent="0" lvl="0" marL="0" rtl="0" algn="l">
                        <a:lnSpc>
                          <a:spcPct val="115000"/>
                        </a:lnSpc>
                        <a:spcBef>
                          <a:spcPts val="0"/>
                        </a:spcBef>
                        <a:spcAft>
                          <a:spcPts val="0"/>
                        </a:spcAft>
                        <a:buNone/>
                      </a:pPr>
                      <a:r>
                        <a:rPr lang="en" sz="1000"/>
                        <a:t>Role Category</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Non Executive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Executive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318300">
                <a:tc>
                  <a:txBody>
                    <a:bodyPr/>
                    <a:lstStyle/>
                    <a:p>
                      <a:pPr indent="0" lvl="0" marL="0" rtl="0" algn="l">
                        <a:lnSpc>
                          <a:spcPct val="115000"/>
                        </a:lnSpc>
                        <a:spcBef>
                          <a:spcPts val="0"/>
                        </a:spcBef>
                        <a:spcAft>
                          <a:spcPts val="0"/>
                        </a:spcAft>
                        <a:buNone/>
                      </a:pPr>
                      <a:r>
                        <a:rPr lang="en" sz="1000"/>
                        <a:t>Percentage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55.42</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44.58</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pic>
        <p:nvPicPr>
          <p:cNvPr id="193" name="Google Shape;193;p36" title="Chart"/>
          <p:cNvPicPr preferRelativeResize="0"/>
          <p:nvPr/>
        </p:nvPicPr>
        <p:blipFill>
          <a:blip r:embed="rId3">
            <a:alphaModFix/>
          </a:blip>
          <a:stretch>
            <a:fillRect/>
          </a:stretch>
        </p:blipFill>
        <p:spPr>
          <a:xfrm>
            <a:off x="4376275" y="1233250"/>
            <a:ext cx="4102500" cy="253452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7"/>
          <p:cNvSpPr txBox="1"/>
          <p:nvPr/>
        </p:nvSpPr>
        <p:spPr>
          <a:xfrm>
            <a:off x="524125" y="156600"/>
            <a:ext cx="58611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Group By Department</a:t>
            </a:r>
            <a:endParaRPr b="1" sz="1800">
              <a:solidFill>
                <a:schemeClr val="dk2"/>
              </a:solidFill>
            </a:endParaRPr>
          </a:p>
        </p:txBody>
      </p:sp>
      <p:graphicFrame>
        <p:nvGraphicFramePr>
          <p:cNvPr id="199" name="Google Shape;199;p37"/>
          <p:cNvGraphicFramePr/>
          <p:nvPr/>
        </p:nvGraphicFramePr>
        <p:xfrm>
          <a:off x="337275" y="1109325"/>
          <a:ext cx="3000000" cy="3000000"/>
        </p:xfrm>
        <a:graphic>
          <a:graphicData uri="http://schemas.openxmlformats.org/drawingml/2006/table">
            <a:tbl>
              <a:tblPr>
                <a:noFill/>
                <a:tableStyleId>{C213C07B-D678-4CB4-B573-DAD81E41C4BB}</a:tableStyleId>
              </a:tblPr>
              <a:tblGrid>
                <a:gridCol w="952500"/>
                <a:gridCol w="952500"/>
                <a:gridCol w="952500"/>
              </a:tblGrid>
              <a:tr h="200025">
                <a:tc>
                  <a:txBody>
                    <a:bodyPr/>
                    <a:lstStyle/>
                    <a:p>
                      <a:pPr indent="0" lvl="0" marL="0" rtl="0" algn="l">
                        <a:lnSpc>
                          <a:spcPct val="115000"/>
                        </a:lnSpc>
                        <a:spcBef>
                          <a:spcPts val="0"/>
                        </a:spcBef>
                        <a:spcAft>
                          <a:spcPts val="0"/>
                        </a:spcAft>
                        <a:buNone/>
                      </a:pPr>
                      <a:r>
                        <a:rPr lang="en" sz="1000"/>
                        <a:t>department</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Finance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Non Finance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count</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70</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170</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Percentage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70.83</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29.17</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pic>
        <p:nvPicPr>
          <p:cNvPr id="200" name="Google Shape;200;p37" title="Chart"/>
          <p:cNvPicPr preferRelativeResize="0"/>
          <p:nvPr/>
        </p:nvPicPr>
        <p:blipFill>
          <a:blip r:embed="rId3">
            <a:alphaModFix/>
          </a:blip>
          <a:stretch>
            <a:fillRect/>
          </a:stretch>
        </p:blipFill>
        <p:spPr>
          <a:xfrm>
            <a:off x="4224025" y="1109325"/>
            <a:ext cx="4419600" cy="273277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8"/>
          <p:cNvSpPr txBox="1"/>
          <p:nvPr/>
        </p:nvSpPr>
        <p:spPr>
          <a:xfrm>
            <a:off x="524125" y="156600"/>
            <a:ext cx="58611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Group By Capital Status</a:t>
            </a:r>
            <a:endParaRPr b="1" sz="1800">
              <a:solidFill>
                <a:schemeClr val="dk2"/>
              </a:solidFill>
            </a:endParaRPr>
          </a:p>
        </p:txBody>
      </p:sp>
      <p:graphicFrame>
        <p:nvGraphicFramePr>
          <p:cNvPr id="206" name="Google Shape;206;p38"/>
          <p:cNvGraphicFramePr/>
          <p:nvPr/>
        </p:nvGraphicFramePr>
        <p:xfrm>
          <a:off x="348150" y="1990150"/>
          <a:ext cx="3000000" cy="3000000"/>
        </p:xfrm>
        <a:graphic>
          <a:graphicData uri="http://schemas.openxmlformats.org/drawingml/2006/table">
            <a:tbl>
              <a:tblPr>
                <a:noFill/>
                <a:tableStyleId>{C213C07B-D678-4CB4-B573-DAD81E41C4BB}</a:tableStyleId>
              </a:tblPr>
              <a:tblGrid>
                <a:gridCol w="952500"/>
                <a:gridCol w="952500"/>
                <a:gridCol w="952500"/>
              </a:tblGrid>
              <a:tr h="200025">
                <a:tc>
                  <a:txBody>
                    <a:bodyPr/>
                    <a:lstStyle/>
                    <a:p>
                      <a:pPr indent="0" lvl="0" marL="0" rtl="0" algn="l">
                        <a:lnSpc>
                          <a:spcPct val="115000"/>
                        </a:lnSpc>
                        <a:spcBef>
                          <a:spcPts val="0"/>
                        </a:spcBef>
                        <a:spcAft>
                          <a:spcPts val="0"/>
                        </a:spcAft>
                        <a:buNone/>
                      </a:pPr>
                      <a:r>
                        <a:rPr lang="en" sz="1000"/>
                        <a:t>Capital Status</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Public</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t>Private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Count</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96</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144</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r h="200025">
                <a:tc>
                  <a:txBody>
                    <a:bodyPr/>
                    <a:lstStyle/>
                    <a:p>
                      <a:pPr indent="0" lvl="0" marL="0" rtl="0" algn="l">
                        <a:lnSpc>
                          <a:spcPct val="115000"/>
                        </a:lnSpc>
                        <a:spcBef>
                          <a:spcPts val="0"/>
                        </a:spcBef>
                        <a:spcAft>
                          <a:spcPts val="0"/>
                        </a:spcAft>
                        <a:buNone/>
                      </a:pPr>
                      <a:r>
                        <a:rPr lang="en" sz="1000"/>
                        <a:t>Percentage</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60</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40</a:t>
                      </a:r>
                      <a:endParaRPr sz="1000"/>
                    </a:p>
                  </a:txBody>
                  <a:tcPr marT="19050" marB="19050" marR="28575" marL="28575" anchor="b">
                    <a:lnL cap="flat" cmpd="sng" w="7625">
                      <a:solidFill>
                        <a:srgbClr val="CCCCCC"/>
                      </a:solidFill>
                      <a:prstDash val="solid"/>
                      <a:round/>
                      <a:headEnd len="sm" w="sm" type="none"/>
                      <a:tailEnd len="sm" w="sm" type="none"/>
                    </a:lnL>
                    <a:lnR cap="flat" cmpd="sng" w="7625">
                      <a:solidFill>
                        <a:srgbClr val="CCCCCC"/>
                      </a:solidFill>
                      <a:prstDash val="solid"/>
                      <a:round/>
                      <a:headEnd len="sm" w="sm" type="none"/>
                      <a:tailEnd len="sm" w="sm" type="none"/>
                    </a:lnR>
                    <a:lnT cap="flat" cmpd="sng" w="7625">
                      <a:solidFill>
                        <a:srgbClr val="CCCCCC"/>
                      </a:solidFill>
                      <a:prstDash val="solid"/>
                      <a:round/>
                      <a:headEnd len="sm" w="sm" type="none"/>
                      <a:tailEnd len="sm" w="sm" type="none"/>
                    </a:lnT>
                    <a:lnB cap="flat" cmpd="sng" w="7625">
                      <a:solidFill>
                        <a:srgbClr val="CCCCCC"/>
                      </a:solidFill>
                      <a:prstDash val="solid"/>
                      <a:round/>
                      <a:headEnd len="sm" w="sm" type="none"/>
                      <a:tailEnd len="sm" w="sm" type="none"/>
                    </a:lnB>
                  </a:tcPr>
                </a:tc>
              </a:tr>
            </a:tbl>
          </a:graphicData>
        </a:graphic>
      </p:graphicFrame>
      <p:pic>
        <p:nvPicPr>
          <p:cNvPr id="207" name="Google Shape;207;p38" title="Chart"/>
          <p:cNvPicPr preferRelativeResize="0"/>
          <p:nvPr/>
        </p:nvPicPr>
        <p:blipFill>
          <a:blip r:embed="rId3">
            <a:alphaModFix/>
          </a:blip>
          <a:stretch>
            <a:fillRect/>
          </a:stretch>
        </p:blipFill>
        <p:spPr>
          <a:xfrm>
            <a:off x="3358050" y="754800"/>
            <a:ext cx="5633550" cy="348341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Correlation Analysis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Correlation #1: P&amp;L vs Balance Sheet Understanding</a:t>
            </a:r>
            <a:endParaRPr b="1" sz="1600"/>
          </a:p>
        </p:txBody>
      </p:sp>
      <p:pic>
        <p:nvPicPr>
          <p:cNvPr id="218" name="Google Shape;218;p40" title="1f1d5bb6-9888-40bc-818c-9c68fb02cac1.png"/>
          <p:cNvPicPr preferRelativeResize="0"/>
          <p:nvPr/>
        </p:nvPicPr>
        <p:blipFill>
          <a:blip r:embed="rId3">
            <a:alphaModFix/>
          </a:blip>
          <a:stretch>
            <a:fillRect/>
          </a:stretch>
        </p:blipFill>
        <p:spPr>
          <a:xfrm>
            <a:off x="313650" y="738225"/>
            <a:ext cx="4088876" cy="4041249"/>
          </a:xfrm>
          <a:prstGeom prst="rect">
            <a:avLst/>
          </a:prstGeom>
          <a:noFill/>
          <a:ln>
            <a:noFill/>
          </a:ln>
        </p:spPr>
      </p:pic>
      <p:graphicFrame>
        <p:nvGraphicFramePr>
          <p:cNvPr id="219" name="Google Shape;219;p40"/>
          <p:cNvGraphicFramePr/>
          <p:nvPr/>
        </p:nvGraphicFramePr>
        <p:xfrm>
          <a:off x="4908675" y="1616500"/>
          <a:ext cx="3000000" cy="3000000"/>
        </p:xfrm>
        <a:graphic>
          <a:graphicData uri="http://schemas.openxmlformats.org/drawingml/2006/table">
            <a:tbl>
              <a:tblPr>
                <a:noFill/>
                <a:tableStyleId>{C213C07B-D678-4CB4-B573-DAD81E41C4BB}</a:tableStyleId>
              </a:tblPr>
              <a:tblGrid>
                <a:gridCol w="1490925"/>
                <a:gridCol w="690375"/>
                <a:gridCol w="959575"/>
                <a:gridCol w="992975"/>
              </a:tblGrid>
              <a:tr h="200025">
                <a:tc>
                  <a:txBody>
                    <a:bodyPr/>
                    <a:lstStyle/>
                    <a:p>
                      <a:pPr indent="0" lvl="0" marL="0" rtl="0" algn="ctr">
                        <a:lnSpc>
                          <a:spcPct val="115000"/>
                        </a:lnSpc>
                        <a:spcBef>
                          <a:spcPts val="0"/>
                        </a:spcBef>
                        <a:spcAft>
                          <a:spcPts val="0"/>
                        </a:spcAft>
                        <a:buNone/>
                      </a:pPr>
                      <a:r>
                        <a:rPr b="1" lang="en" sz="1000"/>
                        <a:t>Pair</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r</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p‑value</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Strength</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504825">
                <a:tc>
                  <a:txBody>
                    <a:bodyPr/>
                    <a:lstStyle/>
                    <a:p>
                      <a:pPr indent="0" lvl="0" marL="0" rtl="0" algn="ctr">
                        <a:lnSpc>
                          <a:spcPct val="115000"/>
                        </a:lnSpc>
                        <a:spcBef>
                          <a:spcPts val="0"/>
                        </a:spcBef>
                        <a:spcAft>
                          <a:spcPts val="0"/>
                        </a:spcAft>
                        <a:buNone/>
                      </a:pPr>
                      <a:r>
                        <a:rPr lang="en" sz="1000"/>
                        <a:t>P&amp;L vs Balance‑Sheet Understanding</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0.63</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1.16 × 10⁻²⁷</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Strong</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Correlation #2: P&amp;L Understanding vs Training Frequency</a:t>
            </a:r>
            <a:endParaRPr b="1" sz="1600"/>
          </a:p>
        </p:txBody>
      </p:sp>
      <p:pic>
        <p:nvPicPr>
          <p:cNvPr id="225" name="Google Shape;225;p41" title="4d1b4669-52e6-4166-aadd-139efd87a98d.png"/>
          <p:cNvPicPr preferRelativeResize="0"/>
          <p:nvPr/>
        </p:nvPicPr>
        <p:blipFill>
          <a:blip r:embed="rId3">
            <a:alphaModFix/>
          </a:blip>
          <a:stretch>
            <a:fillRect/>
          </a:stretch>
        </p:blipFill>
        <p:spPr>
          <a:xfrm>
            <a:off x="152400" y="725100"/>
            <a:ext cx="3864599" cy="4265999"/>
          </a:xfrm>
          <a:prstGeom prst="rect">
            <a:avLst/>
          </a:prstGeom>
          <a:noFill/>
          <a:ln>
            <a:noFill/>
          </a:ln>
        </p:spPr>
      </p:pic>
      <p:graphicFrame>
        <p:nvGraphicFramePr>
          <p:cNvPr id="226" name="Google Shape;226;p41"/>
          <p:cNvGraphicFramePr/>
          <p:nvPr/>
        </p:nvGraphicFramePr>
        <p:xfrm>
          <a:off x="4675250" y="1515850"/>
          <a:ext cx="3000000" cy="3000000"/>
        </p:xfrm>
        <a:graphic>
          <a:graphicData uri="http://schemas.openxmlformats.org/drawingml/2006/table">
            <a:tbl>
              <a:tblPr>
                <a:noFill/>
                <a:tableStyleId>{C213C07B-D678-4CB4-B573-DAD81E41C4BB}</a:tableStyleId>
              </a:tblPr>
              <a:tblGrid>
                <a:gridCol w="1608475"/>
                <a:gridCol w="602350"/>
                <a:gridCol w="997250"/>
                <a:gridCol w="1160900"/>
              </a:tblGrid>
              <a:tr h="200025">
                <a:tc>
                  <a:txBody>
                    <a:bodyPr/>
                    <a:lstStyle/>
                    <a:p>
                      <a:pPr indent="0" lvl="0" marL="0" rtl="0" algn="ctr">
                        <a:lnSpc>
                          <a:spcPct val="115000"/>
                        </a:lnSpc>
                        <a:spcBef>
                          <a:spcPts val="0"/>
                        </a:spcBef>
                        <a:spcAft>
                          <a:spcPts val="0"/>
                        </a:spcAft>
                        <a:buNone/>
                      </a:pPr>
                      <a:r>
                        <a:rPr b="1" lang="en" sz="1000"/>
                        <a:t>Pair</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r</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p‑value</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Strength</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657225">
                <a:tc>
                  <a:txBody>
                    <a:bodyPr/>
                    <a:lstStyle/>
                    <a:p>
                      <a:pPr indent="0" lvl="0" marL="0" rtl="0" algn="ctr">
                        <a:lnSpc>
                          <a:spcPct val="115000"/>
                        </a:lnSpc>
                        <a:spcBef>
                          <a:spcPts val="0"/>
                        </a:spcBef>
                        <a:spcAft>
                          <a:spcPts val="0"/>
                        </a:spcAft>
                        <a:buNone/>
                      </a:pPr>
                      <a:r>
                        <a:rPr lang="en" sz="1000"/>
                        <a:t>P&amp;L Understanding vs Training Frequency</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0.35</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2.67 × 10⁻⁸</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Moderate–Weak</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nvSpPr>
        <p:spPr>
          <a:xfrm>
            <a:off x="0" y="0"/>
            <a:ext cx="85092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Department that the Respondent Belongs to</a:t>
            </a:r>
            <a:endParaRPr b="1" sz="1600">
              <a:solidFill>
                <a:schemeClr val="dk1"/>
              </a:solidFill>
            </a:endParaRPr>
          </a:p>
        </p:txBody>
      </p:sp>
      <p:pic>
        <p:nvPicPr>
          <p:cNvPr id="66" name="Google Shape;66;p15" title="Chart"/>
          <p:cNvPicPr preferRelativeResize="0"/>
          <p:nvPr/>
        </p:nvPicPr>
        <p:blipFill>
          <a:blip r:embed="rId3">
            <a:alphaModFix/>
          </a:blip>
          <a:stretch>
            <a:fillRect/>
          </a:stretch>
        </p:blipFill>
        <p:spPr>
          <a:xfrm>
            <a:off x="570450" y="627650"/>
            <a:ext cx="7937724" cy="43159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type="title"/>
          </p:nvPr>
        </p:nvSpPr>
        <p:spPr>
          <a:xfrm>
            <a:off x="0" y="0"/>
            <a:ext cx="91440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Correlation #3: Balance Sheet vs Cash Flow Understanding</a:t>
            </a:r>
            <a:endParaRPr b="1" sz="1600"/>
          </a:p>
        </p:txBody>
      </p:sp>
      <p:pic>
        <p:nvPicPr>
          <p:cNvPr id="232" name="Google Shape;232;p42" title="4383ae65-ce66-41d3-8dff-30aa791b1437.png"/>
          <p:cNvPicPr preferRelativeResize="0"/>
          <p:nvPr/>
        </p:nvPicPr>
        <p:blipFill>
          <a:blip r:embed="rId3">
            <a:alphaModFix/>
          </a:blip>
          <a:stretch>
            <a:fillRect/>
          </a:stretch>
        </p:blipFill>
        <p:spPr>
          <a:xfrm>
            <a:off x="152400" y="725100"/>
            <a:ext cx="4133850" cy="4265999"/>
          </a:xfrm>
          <a:prstGeom prst="rect">
            <a:avLst/>
          </a:prstGeom>
          <a:noFill/>
          <a:ln>
            <a:noFill/>
          </a:ln>
        </p:spPr>
      </p:pic>
      <p:graphicFrame>
        <p:nvGraphicFramePr>
          <p:cNvPr id="233" name="Google Shape;233;p42"/>
          <p:cNvGraphicFramePr/>
          <p:nvPr/>
        </p:nvGraphicFramePr>
        <p:xfrm>
          <a:off x="4788125" y="1703925"/>
          <a:ext cx="3000000" cy="3000000"/>
        </p:xfrm>
        <a:graphic>
          <a:graphicData uri="http://schemas.openxmlformats.org/drawingml/2006/table">
            <a:tbl>
              <a:tblPr>
                <a:noFill/>
                <a:tableStyleId>{C213C07B-D678-4CB4-B573-DAD81E41C4BB}</a:tableStyleId>
              </a:tblPr>
              <a:tblGrid>
                <a:gridCol w="1204175"/>
                <a:gridCol w="865650"/>
                <a:gridCol w="1119550"/>
                <a:gridCol w="1057325"/>
              </a:tblGrid>
              <a:tr h="200025">
                <a:tc>
                  <a:txBody>
                    <a:bodyPr/>
                    <a:lstStyle/>
                    <a:p>
                      <a:pPr indent="0" lvl="0" marL="0" rtl="0" algn="ctr">
                        <a:lnSpc>
                          <a:spcPct val="115000"/>
                        </a:lnSpc>
                        <a:spcBef>
                          <a:spcPts val="0"/>
                        </a:spcBef>
                        <a:spcAft>
                          <a:spcPts val="0"/>
                        </a:spcAft>
                        <a:buNone/>
                      </a:pPr>
                      <a:r>
                        <a:rPr b="1" lang="en" sz="1000"/>
                        <a:t>Pair</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r</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p‑value</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Strength</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504825">
                <a:tc>
                  <a:txBody>
                    <a:bodyPr/>
                    <a:lstStyle/>
                    <a:p>
                      <a:pPr indent="0" lvl="0" marL="0" rtl="0" algn="ctr">
                        <a:lnSpc>
                          <a:spcPct val="115000"/>
                        </a:lnSpc>
                        <a:spcBef>
                          <a:spcPts val="0"/>
                        </a:spcBef>
                        <a:spcAft>
                          <a:spcPts val="0"/>
                        </a:spcAft>
                        <a:buNone/>
                      </a:pPr>
                      <a:r>
                        <a:rPr lang="en" sz="1000"/>
                        <a:t>Balance‑Sheet vs Cash‑Flow Understanding</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0.67</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1.78 × 10⁻³²</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Strong</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t>Correlation #4: P&amp;L Understanding vs Confidence</a:t>
            </a:r>
            <a:endParaRPr b="1" sz="1600"/>
          </a:p>
        </p:txBody>
      </p:sp>
      <p:pic>
        <p:nvPicPr>
          <p:cNvPr id="239" name="Google Shape;239;p43" title="ec807fe7-158f-4ac8-b641-8a3b61bdc35c.png"/>
          <p:cNvPicPr preferRelativeResize="0"/>
          <p:nvPr/>
        </p:nvPicPr>
        <p:blipFill>
          <a:blip r:embed="rId3">
            <a:alphaModFix/>
          </a:blip>
          <a:stretch>
            <a:fillRect/>
          </a:stretch>
        </p:blipFill>
        <p:spPr>
          <a:xfrm>
            <a:off x="152400" y="725100"/>
            <a:ext cx="3949225" cy="4265999"/>
          </a:xfrm>
          <a:prstGeom prst="rect">
            <a:avLst/>
          </a:prstGeom>
          <a:noFill/>
          <a:ln>
            <a:noFill/>
          </a:ln>
        </p:spPr>
      </p:pic>
      <p:graphicFrame>
        <p:nvGraphicFramePr>
          <p:cNvPr id="240" name="Google Shape;240;p43"/>
          <p:cNvGraphicFramePr/>
          <p:nvPr/>
        </p:nvGraphicFramePr>
        <p:xfrm>
          <a:off x="4910525" y="1657550"/>
          <a:ext cx="3000000" cy="3000000"/>
        </p:xfrm>
        <a:graphic>
          <a:graphicData uri="http://schemas.openxmlformats.org/drawingml/2006/table">
            <a:tbl>
              <a:tblPr>
                <a:noFill/>
                <a:tableStyleId>{C213C07B-D678-4CB4-B573-DAD81E41C4BB}</a:tableStyleId>
              </a:tblPr>
              <a:tblGrid>
                <a:gridCol w="1234600"/>
                <a:gridCol w="670400"/>
                <a:gridCol w="952500"/>
                <a:gridCol w="1276350"/>
              </a:tblGrid>
              <a:tr h="248050">
                <a:tc>
                  <a:txBody>
                    <a:bodyPr/>
                    <a:lstStyle/>
                    <a:p>
                      <a:pPr indent="0" lvl="0" marL="0" rtl="0" algn="ctr">
                        <a:lnSpc>
                          <a:spcPct val="115000"/>
                        </a:lnSpc>
                        <a:spcBef>
                          <a:spcPts val="0"/>
                        </a:spcBef>
                        <a:spcAft>
                          <a:spcPts val="0"/>
                        </a:spcAft>
                        <a:buNone/>
                      </a:pPr>
                      <a:r>
                        <a:rPr b="1" lang="en" sz="1000"/>
                        <a:t>Pair</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r</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p‑value</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Strength</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479025">
                <a:tc>
                  <a:txBody>
                    <a:bodyPr/>
                    <a:lstStyle/>
                    <a:p>
                      <a:pPr indent="0" lvl="0" marL="0" rtl="0" algn="ctr">
                        <a:lnSpc>
                          <a:spcPct val="115000"/>
                        </a:lnSpc>
                        <a:spcBef>
                          <a:spcPts val="0"/>
                        </a:spcBef>
                        <a:spcAft>
                          <a:spcPts val="0"/>
                        </a:spcAft>
                        <a:buNone/>
                      </a:pPr>
                      <a:r>
                        <a:rPr lang="en" sz="1000"/>
                        <a:t>P&amp;L Understanding vs Confidence</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0.39</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4.48 × 10⁻¹⁰</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Moderate</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4"/>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620"/>
              <a:t>Correlation #5: Cash Flow Understanding vs Confidence</a:t>
            </a:r>
            <a:endParaRPr b="1" sz="1620"/>
          </a:p>
        </p:txBody>
      </p:sp>
      <p:pic>
        <p:nvPicPr>
          <p:cNvPr id="246" name="Google Shape;246;p44" title="f05e695d-4f8e-40aa-bbb7-d0dfbea0e6d1.png"/>
          <p:cNvPicPr preferRelativeResize="0"/>
          <p:nvPr/>
        </p:nvPicPr>
        <p:blipFill>
          <a:blip r:embed="rId3">
            <a:alphaModFix/>
          </a:blip>
          <a:stretch>
            <a:fillRect/>
          </a:stretch>
        </p:blipFill>
        <p:spPr>
          <a:xfrm>
            <a:off x="152400" y="725100"/>
            <a:ext cx="3864599" cy="4265999"/>
          </a:xfrm>
          <a:prstGeom prst="rect">
            <a:avLst/>
          </a:prstGeom>
          <a:noFill/>
          <a:ln>
            <a:noFill/>
          </a:ln>
        </p:spPr>
      </p:pic>
      <p:graphicFrame>
        <p:nvGraphicFramePr>
          <p:cNvPr id="247" name="Google Shape;247;p44"/>
          <p:cNvGraphicFramePr/>
          <p:nvPr/>
        </p:nvGraphicFramePr>
        <p:xfrm>
          <a:off x="4734650" y="1965075"/>
          <a:ext cx="3000000" cy="3000000"/>
        </p:xfrm>
        <a:graphic>
          <a:graphicData uri="http://schemas.openxmlformats.org/drawingml/2006/table">
            <a:tbl>
              <a:tblPr>
                <a:noFill/>
                <a:tableStyleId>{C213C07B-D678-4CB4-B573-DAD81E41C4BB}</a:tableStyleId>
              </a:tblPr>
              <a:tblGrid>
                <a:gridCol w="1217175"/>
                <a:gridCol w="765825"/>
                <a:gridCol w="991500"/>
                <a:gridCol w="1328600"/>
              </a:tblGrid>
              <a:tr h="200025">
                <a:tc>
                  <a:txBody>
                    <a:bodyPr/>
                    <a:lstStyle/>
                    <a:p>
                      <a:pPr indent="0" lvl="0" marL="0" rtl="0" algn="ctr">
                        <a:lnSpc>
                          <a:spcPct val="115000"/>
                        </a:lnSpc>
                        <a:spcBef>
                          <a:spcPts val="0"/>
                        </a:spcBef>
                        <a:spcAft>
                          <a:spcPts val="0"/>
                        </a:spcAft>
                        <a:buNone/>
                      </a:pPr>
                      <a:r>
                        <a:rPr b="1" lang="en" sz="1000"/>
                        <a:t>Pair</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r</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p‑value</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Strength</a:t>
                      </a:r>
                      <a:endParaRPr b="1"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r h="504825">
                <a:tc>
                  <a:txBody>
                    <a:bodyPr/>
                    <a:lstStyle/>
                    <a:p>
                      <a:pPr indent="0" lvl="0" marL="0" rtl="0" algn="ctr">
                        <a:lnSpc>
                          <a:spcPct val="115000"/>
                        </a:lnSpc>
                        <a:spcBef>
                          <a:spcPts val="0"/>
                        </a:spcBef>
                        <a:spcAft>
                          <a:spcPts val="0"/>
                        </a:spcAft>
                        <a:buNone/>
                      </a:pPr>
                      <a:r>
                        <a:rPr lang="en" sz="1000"/>
                        <a:t>Cash‑Flow Understanding vs Confidence</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0.33</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1.10 × 10⁻⁷</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Moderate–Weak</a:t>
                      </a:r>
                      <a:endParaRPr sz="1000"/>
                    </a:p>
                  </a:txBody>
                  <a:tcPr marT="19050" marB="19050" marR="28575" marL="28575" anchor="ctr">
                    <a:lnL cap="flat" cmpd="sng" w="7625">
                      <a:solidFill>
                        <a:schemeClr val="dk1"/>
                      </a:solidFill>
                      <a:prstDash val="solid"/>
                      <a:round/>
                      <a:headEnd len="sm" w="sm" type="none"/>
                      <a:tailEnd len="sm" w="sm" type="none"/>
                    </a:lnL>
                    <a:lnR cap="flat" cmpd="sng" w="7625">
                      <a:solidFill>
                        <a:schemeClr val="dk1"/>
                      </a:solidFill>
                      <a:prstDash val="solid"/>
                      <a:round/>
                      <a:headEnd len="sm" w="sm" type="none"/>
                      <a:tailEnd len="sm" w="sm" type="none"/>
                    </a:lnR>
                    <a:lnT cap="flat" cmpd="sng" w="7625">
                      <a:solidFill>
                        <a:schemeClr val="dk1"/>
                      </a:solidFill>
                      <a:prstDash val="solid"/>
                      <a:round/>
                      <a:headEnd len="sm" w="sm" type="none"/>
                      <a:tailEnd len="sm" w="sm" type="none"/>
                    </a:lnT>
                    <a:lnB cap="flat" cmpd="sng" w="7625">
                      <a:solidFill>
                        <a:schemeClr val="dk1"/>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620"/>
              <a:t>Correlations performed between various columns </a:t>
            </a:r>
            <a:endParaRPr b="1" sz="1620"/>
          </a:p>
        </p:txBody>
      </p:sp>
      <p:graphicFrame>
        <p:nvGraphicFramePr>
          <p:cNvPr id="253" name="Google Shape;253;p45"/>
          <p:cNvGraphicFramePr/>
          <p:nvPr/>
        </p:nvGraphicFramePr>
        <p:xfrm>
          <a:off x="25" y="605825"/>
          <a:ext cx="3000000" cy="3000000"/>
        </p:xfrm>
        <a:graphic>
          <a:graphicData uri="http://schemas.openxmlformats.org/drawingml/2006/table">
            <a:tbl>
              <a:tblPr>
                <a:noFill/>
                <a:tableStyleId>{C213C07B-D678-4CB4-B573-DAD81E41C4BB}</a:tableStyleId>
              </a:tblPr>
              <a:tblGrid>
                <a:gridCol w="1390650"/>
                <a:gridCol w="1914525"/>
                <a:gridCol w="1943100"/>
                <a:gridCol w="1847850"/>
                <a:gridCol w="2047875"/>
              </a:tblGrid>
              <a:tr h="283075">
                <a:tc>
                  <a:txBody>
                    <a:bodyPr/>
                    <a:lstStyle/>
                    <a:p>
                      <a:pPr indent="0" lvl="0" marL="0" rtl="0" algn="ctr">
                        <a:lnSpc>
                          <a:spcPct val="115000"/>
                        </a:lnSpc>
                        <a:spcBef>
                          <a:spcPts val="0"/>
                        </a:spcBef>
                        <a:spcAft>
                          <a:spcPts val="0"/>
                        </a:spcAft>
                        <a:buNone/>
                      </a:pPr>
                      <a:r>
                        <a:rPr b="1" lang="en" sz="900"/>
                        <a:t>Correlation Pair</a:t>
                      </a:r>
                      <a:endParaRPr b="1" sz="9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Original Column 1 (from Raw Data)</a:t>
                      </a:r>
                      <a:endParaRPr b="1" sz="9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Original Column 2 (from Raw Data)</a:t>
                      </a:r>
                      <a:endParaRPr b="1" sz="9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Variables Involved</a:t>
                      </a:r>
                      <a:endParaRPr b="1" sz="9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900"/>
                        <a:t>Reasoning</a:t>
                      </a:r>
                      <a:endParaRPr b="1" sz="9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41475">
                <a:tc>
                  <a:txBody>
                    <a:bodyPr/>
                    <a:lstStyle/>
                    <a:p>
                      <a:pPr indent="0" lvl="0" marL="0" rtl="0" algn="ctr">
                        <a:lnSpc>
                          <a:spcPct val="115000"/>
                        </a:lnSpc>
                        <a:spcBef>
                          <a:spcPts val="0"/>
                        </a:spcBef>
                        <a:spcAft>
                          <a:spcPts val="0"/>
                        </a:spcAft>
                        <a:buNone/>
                      </a:pPr>
                      <a:r>
                        <a:rPr lang="en" sz="800"/>
                        <a:t>Understanding of Balance Sheet and Understanding of Cash Flows</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Managers in my organization have a strong understanding of the balance sheet, including capital and funding</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Managers in my organization have a strong understanding of cash flows</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Balance Sheet Understanding (Numerical) and Cash Flow Understanding (Numerical)</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800"/>
                        <a:t>A strong understanding of the balance sheet is fundamentally linked to understanding cash flows, as changes in balance sheet items directly impact the statement of cash flows. Proficiency in one often indicates proficiency in the other.</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614175">
                <a:tc>
                  <a:txBody>
                    <a:bodyPr/>
                    <a:lstStyle/>
                    <a:p>
                      <a:pPr indent="0" lvl="0" marL="0" rtl="0" algn="ctr">
                        <a:lnSpc>
                          <a:spcPct val="115000"/>
                        </a:lnSpc>
                        <a:spcBef>
                          <a:spcPts val="0"/>
                        </a:spcBef>
                        <a:spcAft>
                          <a:spcPts val="0"/>
                        </a:spcAft>
                        <a:buNone/>
                      </a:pPr>
                      <a:r>
                        <a:rPr lang="en" sz="800"/>
                        <a:t>Understanding of P&amp;L or Income Statement and Understanding of Balance Sheet</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Managers in my organization have a strong understanding of P&amp;L or income statement.</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Managers in my organization have a strong understanding of the balance sheet, including capital and funding</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P&amp;L Understanding (Numerical) and Balance Sheet Understanding (Numerical)</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800"/>
                        <a:t>The P&amp;L and balance sheet are closely related primary financial statements. The profit or loss impacts the equity section of the balance sheet, making understanding of one beneficial for understanding the other.</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31275">
                <a:tc>
                  <a:txBody>
                    <a:bodyPr/>
                    <a:lstStyle/>
                    <a:p>
                      <a:pPr indent="0" lvl="0" marL="0" rtl="0" algn="ctr">
                        <a:lnSpc>
                          <a:spcPct val="115000"/>
                        </a:lnSpc>
                        <a:spcBef>
                          <a:spcPts val="0"/>
                        </a:spcBef>
                        <a:spcAft>
                          <a:spcPts val="0"/>
                        </a:spcAft>
                        <a:buNone/>
                      </a:pPr>
                      <a:r>
                        <a:rPr lang="en" sz="800"/>
                        <a:t>Understanding of P&amp;L or Income Statement and Confidence in Evaluating Financial Implications</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Managers in my organization have a strong understanding of P&amp;L or income statement.</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Non-financial managers in my organization feel confident when evaluating the financial implications of decisions.</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P&amp;L Understanding (Numerical) and Confidence (Numerical)</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800"/>
                        <a:t>Managers who understand the P&amp;L are better equipped to assess the financial outcomes of their decisions, leading to increased confidence in making those decisions.</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731275">
                <a:tc>
                  <a:txBody>
                    <a:bodyPr/>
                    <a:lstStyle/>
                    <a:p>
                      <a:pPr indent="0" lvl="0" marL="0" rtl="0" algn="ctr">
                        <a:lnSpc>
                          <a:spcPct val="115000"/>
                        </a:lnSpc>
                        <a:spcBef>
                          <a:spcPts val="0"/>
                        </a:spcBef>
                        <a:spcAft>
                          <a:spcPts val="0"/>
                        </a:spcAft>
                        <a:buNone/>
                      </a:pPr>
                      <a:r>
                        <a:rPr lang="en" sz="800"/>
                        <a:t>Understanding of P&amp;L or Income Statement and Frequency of Financial Literacy Training</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Managers in my organization have a strong understanding of P&amp;L or income statement.</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How often does your organization offer training to improve managers financial literacy?</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P&amp;L Understanding (Numerical) and Training Frequency (Numerical)</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800"/>
                        <a:t>This suggests that organizations providing more frequent financial literacy training have managers with a better understanding of the P&amp;L statement, indicating the potential effectiveness of training.</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849250">
                <a:tc>
                  <a:txBody>
                    <a:bodyPr/>
                    <a:lstStyle/>
                    <a:p>
                      <a:pPr indent="0" lvl="0" marL="0" rtl="0" algn="ctr">
                        <a:lnSpc>
                          <a:spcPct val="115000"/>
                        </a:lnSpc>
                        <a:spcBef>
                          <a:spcPts val="0"/>
                        </a:spcBef>
                        <a:spcAft>
                          <a:spcPts val="0"/>
                        </a:spcAft>
                        <a:buNone/>
                      </a:pPr>
                      <a:r>
                        <a:rPr lang="en" sz="800"/>
                        <a:t>Understanding of Cash Flows and Confidence in Evaluating Financial Implications</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Managers in my organization have a strong understanding of cash flows</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Non-financial managers in my organization have a strong understanding of the financial implications of decisions.</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800"/>
                        <a:t>Cash Flow Understanding (Numerical) and Confidence (Numerical)</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lang="en" sz="800"/>
                        <a:t>Understanding cash flow is crucial for evaluating the liquidity and sustainability of decisions. Managers who understand cash flow can better predict financial impact, leading to greater confidence in decision-making.</a:t>
                      </a:r>
                      <a:endParaRPr sz="800"/>
                    </a:p>
                  </a:txBody>
                  <a:tcPr marT="19050" marB="19050" marR="28575" marL="28575" anchor="ctr">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6"/>
          <p:cNvSpPr txBox="1"/>
          <p:nvPr>
            <p:ph type="title"/>
          </p:nvPr>
        </p:nvSpPr>
        <p:spPr>
          <a:xfrm>
            <a:off x="0" y="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1620"/>
              <a:t>Columns recoding key used for correlation analysis</a:t>
            </a:r>
            <a:endParaRPr b="1" sz="1620"/>
          </a:p>
        </p:txBody>
      </p:sp>
      <p:graphicFrame>
        <p:nvGraphicFramePr>
          <p:cNvPr id="259" name="Google Shape;259;p46"/>
          <p:cNvGraphicFramePr/>
          <p:nvPr/>
        </p:nvGraphicFramePr>
        <p:xfrm>
          <a:off x="166550" y="1349725"/>
          <a:ext cx="3000000" cy="3000000"/>
        </p:xfrm>
        <a:graphic>
          <a:graphicData uri="http://schemas.openxmlformats.org/drawingml/2006/table">
            <a:tbl>
              <a:tblPr>
                <a:noFill/>
                <a:tableStyleId>{C213C07B-D678-4CB4-B573-DAD81E41C4BB}</a:tableStyleId>
              </a:tblPr>
              <a:tblGrid>
                <a:gridCol w="5654725"/>
                <a:gridCol w="3137575"/>
              </a:tblGrid>
              <a:tr h="244800">
                <a:tc>
                  <a:txBody>
                    <a:bodyPr/>
                    <a:lstStyle/>
                    <a:p>
                      <a:pPr indent="0" lvl="0" marL="0" rtl="0" algn="ctr">
                        <a:lnSpc>
                          <a:spcPct val="115000"/>
                        </a:lnSpc>
                        <a:spcBef>
                          <a:spcPts val="0"/>
                        </a:spcBef>
                        <a:spcAft>
                          <a:spcPts val="0"/>
                        </a:spcAft>
                        <a:buNone/>
                      </a:pPr>
                      <a:r>
                        <a:rPr b="1" lang="en" sz="1000"/>
                        <a:t>Original Column Name (from Raw Data)</a:t>
                      </a:r>
                      <a:endParaRPr b="1" sz="1000"/>
                    </a:p>
                  </a:txBody>
                  <a:tcPr marT="19050" marB="19050" marR="28575" marL="28575" anchor="b">
                    <a:lnL cap="flat" cmpd="sng" w="22850">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22850">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000"/>
                        <a:t>New Numerical Column Name (used in R script)</a:t>
                      </a:r>
                      <a:endParaRPr b="1" sz="1000"/>
                    </a:p>
                  </a:txBody>
                  <a:tcPr marT="19050" marB="19050" marR="28575" marL="28575" anchor="b">
                    <a:lnL cap="flat" cmpd="sng" w="7625">
                      <a:solidFill>
                        <a:srgbClr val="000000"/>
                      </a:solidFill>
                      <a:prstDash val="solid"/>
                      <a:round/>
                      <a:headEnd len="sm" w="sm" type="none"/>
                      <a:tailEnd len="sm" w="sm" type="none"/>
                    </a:lnL>
                    <a:lnR cap="flat" cmpd="sng" w="22850">
                      <a:solidFill>
                        <a:srgbClr val="000000"/>
                      </a:solidFill>
                      <a:prstDash val="solid"/>
                      <a:round/>
                      <a:headEnd len="sm" w="sm" type="none"/>
                      <a:tailEnd len="sm" w="sm" type="none"/>
                    </a:lnR>
                    <a:lnT cap="flat" cmpd="sng" w="22850">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45075">
                <a:tc>
                  <a:txBody>
                    <a:bodyPr/>
                    <a:lstStyle/>
                    <a:p>
                      <a:pPr indent="0" lvl="0" marL="0" rtl="0" algn="ctr">
                        <a:lnSpc>
                          <a:spcPct val="115000"/>
                        </a:lnSpc>
                        <a:spcBef>
                          <a:spcPts val="0"/>
                        </a:spcBef>
                        <a:spcAft>
                          <a:spcPts val="0"/>
                        </a:spcAft>
                        <a:buNone/>
                      </a:pPr>
                      <a:r>
                        <a:rPr lang="en" sz="1000"/>
                        <a:t>Non-financial managers in my organization feel confident when evaluating the financial implications of decisions.</a:t>
                      </a:r>
                      <a:endParaRPr sz="1000"/>
                    </a:p>
                  </a:txBody>
                  <a:tcPr marT="19050" marB="19050" marR="28575" marL="28575" anchor="ctr">
                    <a:lnL cap="flat" cmpd="sng" w="22850">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Confidence (Numerical)</a:t>
                      </a:r>
                      <a:endParaRPr sz="1000"/>
                    </a:p>
                  </a:txBody>
                  <a:tcPr marT="19050" marB="19050" marR="28575" marL="28575" anchor="ctr">
                    <a:lnL cap="flat" cmpd="sng" w="7625">
                      <a:solidFill>
                        <a:srgbClr val="000000"/>
                      </a:solidFill>
                      <a:prstDash val="solid"/>
                      <a:round/>
                      <a:headEnd len="sm" w="sm" type="none"/>
                      <a:tailEnd len="sm" w="sm" type="none"/>
                    </a:lnL>
                    <a:lnR cap="flat" cmpd="sng" w="22850">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11700">
                <a:tc>
                  <a:txBody>
                    <a:bodyPr/>
                    <a:lstStyle/>
                    <a:p>
                      <a:pPr indent="0" lvl="0" marL="0" rtl="0" algn="ctr">
                        <a:lnSpc>
                          <a:spcPct val="115000"/>
                        </a:lnSpc>
                        <a:spcBef>
                          <a:spcPts val="0"/>
                        </a:spcBef>
                        <a:spcAft>
                          <a:spcPts val="0"/>
                        </a:spcAft>
                        <a:buNone/>
                      </a:pPr>
                      <a:r>
                        <a:rPr lang="en" sz="1000"/>
                        <a:t>Managers in my organization have a strong understanding of P&amp;L or income statement.</a:t>
                      </a:r>
                      <a:endParaRPr sz="1000"/>
                    </a:p>
                  </a:txBody>
                  <a:tcPr marT="19050" marB="19050" marR="28575" marL="28575" anchor="ctr">
                    <a:lnL cap="flat" cmpd="sng" w="22850">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P&amp;L Understanding (Numerical)</a:t>
                      </a:r>
                      <a:endParaRPr sz="1000"/>
                    </a:p>
                  </a:txBody>
                  <a:tcPr marT="19050" marB="19050" marR="28575" marL="28575" anchor="ctr">
                    <a:lnL cap="flat" cmpd="sng" w="7625">
                      <a:solidFill>
                        <a:srgbClr val="000000"/>
                      </a:solidFill>
                      <a:prstDash val="solid"/>
                      <a:round/>
                      <a:headEnd len="sm" w="sm" type="none"/>
                      <a:tailEnd len="sm" w="sm" type="none"/>
                    </a:lnL>
                    <a:lnR cap="flat" cmpd="sng" w="22850">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45075">
                <a:tc>
                  <a:txBody>
                    <a:bodyPr/>
                    <a:lstStyle/>
                    <a:p>
                      <a:pPr indent="0" lvl="0" marL="0" rtl="0" algn="ctr">
                        <a:lnSpc>
                          <a:spcPct val="115000"/>
                        </a:lnSpc>
                        <a:spcBef>
                          <a:spcPts val="0"/>
                        </a:spcBef>
                        <a:spcAft>
                          <a:spcPts val="0"/>
                        </a:spcAft>
                        <a:buNone/>
                      </a:pPr>
                      <a:r>
                        <a:rPr lang="en" sz="1000"/>
                        <a:t>Managers in my organization have a strong understanding of the balance sheet, including capital and funding</a:t>
                      </a:r>
                      <a:endParaRPr sz="1000"/>
                    </a:p>
                  </a:txBody>
                  <a:tcPr marT="19050" marB="19050" marR="28575" marL="28575" anchor="ctr">
                    <a:lnL cap="flat" cmpd="sng" w="22850">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Balance Sheet Understanding (Numerical)</a:t>
                      </a:r>
                      <a:endParaRPr sz="1000"/>
                    </a:p>
                  </a:txBody>
                  <a:tcPr marT="19050" marB="19050" marR="28575" marL="28575" anchor="ctr">
                    <a:lnL cap="flat" cmpd="sng" w="7625">
                      <a:solidFill>
                        <a:srgbClr val="000000"/>
                      </a:solidFill>
                      <a:prstDash val="solid"/>
                      <a:round/>
                      <a:headEnd len="sm" w="sm" type="none"/>
                      <a:tailEnd len="sm" w="sm" type="none"/>
                    </a:lnL>
                    <a:lnR cap="flat" cmpd="sng" w="22850">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244800">
                <a:tc>
                  <a:txBody>
                    <a:bodyPr/>
                    <a:lstStyle/>
                    <a:p>
                      <a:pPr indent="0" lvl="0" marL="0" rtl="0" algn="ctr">
                        <a:lnSpc>
                          <a:spcPct val="115000"/>
                        </a:lnSpc>
                        <a:spcBef>
                          <a:spcPts val="0"/>
                        </a:spcBef>
                        <a:spcAft>
                          <a:spcPts val="0"/>
                        </a:spcAft>
                        <a:buNone/>
                      </a:pPr>
                      <a:r>
                        <a:rPr lang="en" sz="1000"/>
                        <a:t>Managers in my organization have a strong understanding of cash flows</a:t>
                      </a:r>
                      <a:endParaRPr sz="1000"/>
                    </a:p>
                  </a:txBody>
                  <a:tcPr marT="19050" marB="19050" marR="28575" marL="28575" anchor="ctr">
                    <a:lnL cap="flat" cmpd="sng" w="22850">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Cash Flow Understanding (Numerical)</a:t>
                      </a:r>
                      <a:endParaRPr sz="1000"/>
                    </a:p>
                  </a:txBody>
                  <a:tcPr marT="19050" marB="19050" marR="28575" marL="28575" anchor="ctr">
                    <a:lnL cap="flat" cmpd="sng" w="7625">
                      <a:solidFill>
                        <a:srgbClr val="000000"/>
                      </a:solidFill>
                      <a:prstDash val="solid"/>
                      <a:round/>
                      <a:headEnd len="sm" w="sm" type="none"/>
                      <a:tailEnd len="sm" w="sm" type="none"/>
                    </a:lnL>
                    <a:lnR cap="flat" cmpd="sng" w="22850">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422825">
                <a:tc>
                  <a:txBody>
                    <a:bodyPr/>
                    <a:lstStyle/>
                    <a:p>
                      <a:pPr indent="0" lvl="0" marL="0" rtl="0" algn="ctr">
                        <a:lnSpc>
                          <a:spcPct val="115000"/>
                        </a:lnSpc>
                        <a:spcBef>
                          <a:spcPts val="0"/>
                        </a:spcBef>
                        <a:spcAft>
                          <a:spcPts val="0"/>
                        </a:spcAft>
                        <a:buNone/>
                      </a:pPr>
                      <a:r>
                        <a:rPr lang="en" sz="1000"/>
                        <a:t>How often does your organization offer training to improve managers financial literacy?</a:t>
                      </a:r>
                      <a:endParaRPr sz="1000"/>
                    </a:p>
                  </a:txBody>
                  <a:tcPr marT="19050" marB="19050" marR="28575" marL="28575" anchor="ctr">
                    <a:lnL cap="flat" cmpd="sng" w="22850">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22850">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000"/>
                        <a:t>Training Frequency (Numerical)</a:t>
                      </a:r>
                      <a:endParaRPr sz="1000"/>
                    </a:p>
                  </a:txBody>
                  <a:tcPr marT="19050" marB="19050" marR="28575" marL="28575" anchor="ctr">
                    <a:lnL cap="flat" cmpd="sng" w="7625">
                      <a:solidFill>
                        <a:srgbClr val="000000"/>
                      </a:solidFill>
                      <a:prstDash val="solid"/>
                      <a:round/>
                      <a:headEnd len="sm" w="sm" type="none"/>
                      <a:tailEnd len="sm" w="sm" type="none"/>
                    </a:lnL>
                    <a:lnR cap="flat" cmpd="sng" w="22850">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22850">
                      <a:solidFill>
                        <a:srgbClr val="000000"/>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0" y="0"/>
            <a:ext cx="85092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Years of Experience that the Respondent have</a:t>
            </a:r>
            <a:endParaRPr b="1" sz="1600">
              <a:solidFill>
                <a:schemeClr val="dk1"/>
              </a:solidFill>
            </a:endParaRPr>
          </a:p>
        </p:txBody>
      </p:sp>
      <p:pic>
        <p:nvPicPr>
          <p:cNvPr id="72" name="Google Shape;72;p16" title="Chart"/>
          <p:cNvPicPr preferRelativeResize="0"/>
          <p:nvPr/>
        </p:nvPicPr>
        <p:blipFill>
          <a:blip r:embed="rId3">
            <a:alphaModFix/>
          </a:blip>
          <a:stretch>
            <a:fillRect/>
          </a:stretch>
        </p:blipFill>
        <p:spPr>
          <a:xfrm>
            <a:off x="551425" y="675500"/>
            <a:ext cx="7910151" cy="4353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0" y="0"/>
            <a:ext cx="85092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Current Role of the Respondents in their Organisation</a:t>
            </a:r>
            <a:endParaRPr b="1" sz="1600">
              <a:solidFill>
                <a:schemeClr val="dk1"/>
              </a:solidFill>
            </a:endParaRPr>
          </a:p>
        </p:txBody>
      </p:sp>
      <p:pic>
        <p:nvPicPr>
          <p:cNvPr id="78" name="Google Shape;78;p17" title="Chart"/>
          <p:cNvPicPr preferRelativeResize="0"/>
          <p:nvPr/>
        </p:nvPicPr>
        <p:blipFill>
          <a:blip r:embed="rId3">
            <a:alphaModFix/>
          </a:blip>
          <a:stretch>
            <a:fillRect/>
          </a:stretch>
        </p:blipFill>
        <p:spPr>
          <a:xfrm>
            <a:off x="865175" y="627650"/>
            <a:ext cx="7224901" cy="43254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nvSpPr>
        <p:spPr>
          <a:xfrm>
            <a:off x="0" y="0"/>
            <a:ext cx="85092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Number of Employees the Respondents Organization Have</a:t>
            </a:r>
            <a:endParaRPr b="1" sz="1600">
              <a:solidFill>
                <a:schemeClr val="dk1"/>
              </a:solidFill>
            </a:endParaRPr>
          </a:p>
        </p:txBody>
      </p:sp>
      <p:pic>
        <p:nvPicPr>
          <p:cNvPr id="84" name="Google Shape;84;p18" title="Chart"/>
          <p:cNvPicPr preferRelativeResize="0"/>
          <p:nvPr/>
        </p:nvPicPr>
        <p:blipFill>
          <a:blip r:embed="rId3">
            <a:alphaModFix/>
          </a:blip>
          <a:stretch>
            <a:fillRect/>
          </a:stretch>
        </p:blipFill>
        <p:spPr>
          <a:xfrm>
            <a:off x="703350" y="447000"/>
            <a:ext cx="7102479" cy="4391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nvSpPr>
        <p:spPr>
          <a:xfrm>
            <a:off x="0" y="0"/>
            <a:ext cx="85092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 Particular sector that  the Respondents Organisation Work In</a:t>
            </a:r>
            <a:endParaRPr b="1" sz="1600">
              <a:solidFill>
                <a:schemeClr val="dk1"/>
              </a:solidFill>
            </a:endParaRPr>
          </a:p>
        </p:txBody>
      </p:sp>
      <p:pic>
        <p:nvPicPr>
          <p:cNvPr id="90" name="Google Shape;90;p19" title="Chart"/>
          <p:cNvPicPr preferRelativeResize="0"/>
          <p:nvPr/>
        </p:nvPicPr>
        <p:blipFill>
          <a:blip r:embed="rId3">
            <a:alphaModFix/>
          </a:blip>
          <a:stretch>
            <a:fillRect/>
          </a:stretch>
        </p:blipFill>
        <p:spPr>
          <a:xfrm>
            <a:off x="665525" y="504325"/>
            <a:ext cx="7491827" cy="4391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nvSpPr>
        <p:spPr>
          <a:xfrm>
            <a:off x="0" y="0"/>
            <a:ext cx="85092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How Often Does Your Organization Provide Financial Literacy Training for Managers?</a:t>
            </a:r>
            <a:endParaRPr b="1" sz="1600">
              <a:solidFill>
                <a:schemeClr val="dk1"/>
              </a:solidFill>
            </a:endParaRPr>
          </a:p>
        </p:txBody>
      </p:sp>
      <p:pic>
        <p:nvPicPr>
          <p:cNvPr id="96" name="Google Shape;96;p20" title="Chart"/>
          <p:cNvPicPr preferRelativeResize="0"/>
          <p:nvPr/>
        </p:nvPicPr>
        <p:blipFill>
          <a:blip r:embed="rId3">
            <a:alphaModFix/>
          </a:blip>
          <a:stretch>
            <a:fillRect/>
          </a:stretch>
        </p:blipFill>
        <p:spPr>
          <a:xfrm>
            <a:off x="821450" y="589900"/>
            <a:ext cx="7393015" cy="439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nvSpPr>
        <p:spPr>
          <a:xfrm>
            <a:off x="0" y="0"/>
            <a:ext cx="8984400" cy="44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rPr>
              <a:t>Do Non-Finance Managers Understand the Trade-Offs Between Profitability and Growth?</a:t>
            </a:r>
            <a:endParaRPr b="1" sz="1600">
              <a:solidFill>
                <a:schemeClr val="dk1"/>
              </a:solidFill>
            </a:endParaRPr>
          </a:p>
        </p:txBody>
      </p:sp>
      <p:pic>
        <p:nvPicPr>
          <p:cNvPr id="102" name="Google Shape;102;p21" title="Chart"/>
          <p:cNvPicPr preferRelativeResize="0"/>
          <p:nvPr/>
        </p:nvPicPr>
        <p:blipFill>
          <a:blip r:embed="rId3">
            <a:alphaModFix/>
          </a:blip>
          <a:stretch>
            <a:fillRect/>
          </a:stretch>
        </p:blipFill>
        <p:spPr>
          <a:xfrm>
            <a:off x="409850" y="447000"/>
            <a:ext cx="8164708" cy="4391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