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E19F4-9691-4813-9C09-884FCD278F3B}" v="7" dt="2024-08-25T13:41:43.8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22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987eff0d5210c2c/Pictures/Monisha/Employee%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Analysis.xlsx]Table Details!PivotTable1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Rating</a:t>
            </a:r>
            <a:r>
              <a:rPr lang="en-IN" baseline="0" dirty="0"/>
              <a:t> Analysis based on the current employee Rating</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'Table Details'!$B$3:$B$4</c:f>
              <c:strCache>
                <c:ptCount val="1"/>
                <c:pt idx="0">
                  <c:v>Average</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'Table Details'!$A$5:$A$15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'Table Details'!$B$5:$B$15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1-89E3-4DC1-A2A3-8CBB147EE199}"/>
            </c:ext>
          </c:extLst>
        </c:ser>
        <c:ser>
          <c:idx val="1"/>
          <c:order val="1"/>
          <c:tx>
            <c:strRef>
              <c:f>'Table Details'!$C$3:$C$4</c:f>
              <c:strCache>
                <c:ptCount val="1"/>
                <c:pt idx="0">
                  <c:v>Good</c:v>
                </c:pt>
              </c:strCache>
            </c:strRef>
          </c:tx>
          <c:spPr>
            <a:solidFill>
              <a:schemeClr val="accent2"/>
            </a:solidFill>
            <a:ln>
              <a:noFill/>
            </a:ln>
            <a:effectLst/>
          </c:spPr>
          <c:invertIfNegative val="0"/>
          <c:cat>
            <c:strRef>
              <c:f>'Table Details'!$A$5:$A$15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'Table Details'!$C$5:$C$15</c:f>
              <c:numCache>
                <c:formatCode>General</c:formatCode>
                <c:ptCount val="10"/>
                <c:pt idx="0">
                  <c:v>1</c:v>
                </c:pt>
                <c:pt idx="1">
                  <c:v>2</c:v>
                </c:pt>
                <c:pt idx="4">
                  <c:v>1</c:v>
                </c:pt>
                <c:pt idx="5">
                  <c:v>2</c:v>
                </c:pt>
                <c:pt idx="6">
                  <c:v>2</c:v>
                </c:pt>
                <c:pt idx="7">
                  <c:v>1</c:v>
                </c:pt>
                <c:pt idx="9">
                  <c:v>3</c:v>
                </c:pt>
              </c:numCache>
            </c:numRef>
          </c:val>
          <c:extLst>
            <c:ext xmlns:c16="http://schemas.microsoft.com/office/drawing/2014/chart" uri="{C3380CC4-5D6E-409C-BE32-E72D297353CC}">
              <c16:uniqueId val="{00000002-89E3-4DC1-A2A3-8CBB147EE199}"/>
            </c:ext>
          </c:extLst>
        </c:ser>
        <c:ser>
          <c:idx val="2"/>
          <c:order val="2"/>
          <c:tx>
            <c:strRef>
              <c:f>'Table Details'!$D$3:$D$4</c:f>
              <c:strCache>
                <c:ptCount val="1"/>
                <c:pt idx="0">
                  <c:v>Poor</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forward val="2"/>
            <c:dispRSqr val="0"/>
            <c:dispEq val="0"/>
          </c:trendline>
          <c:cat>
            <c:strRef>
              <c:f>'Table Details'!$A$5:$A$15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'Table Details'!$D$5:$D$15</c:f>
              <c:numCache>
                <c:formatCode>General</c:formatCode>
                <c:ptCount val="10"/>
                <c:pt idx="0">
                  <c:v>1</c:v>
                </c:pt>
                <c:pt idx="1">
                  <c:v>3</c:v>
                </c:pt>
                <c:pt idx="2">
                  <c:v>1</c:v>
                </c:pt>
                <c:pt idx="3">
                  <c:v>2</c:v>
                </c:pt>
                <c:pt idx="6">
                  <c:v>3</c:v>
                </c:pt>
                <c:pt idx="8">
                  <c:v>1</c:v>
                </c:pt>
              </c:numCache>
            </c:numRef>
          </c:val>
          <c:extLst>
            <c:ext xmlns:c16="http://schemas.microsoft.com/office/drawing/2014/chart" uri="{C3380CC4-5D6E-409C-BE32-E72D297353CC}">
              <c16:uniqueId val="{00000004-89E3-4DC1-A2A3-8CBB147EE199}"/>
            </c:ext>
          </c:extLst>
        </c:ser>
        <c:ser>
          <c:idx val="3"/>
          <c:order val="3"/>
          <c:tx>
            <c:strRef>
              <c:f>'Table Details'!$E$3:$E$4</c:f>
              <c:strCache>
                <c:ptCount val="1"/>
                <c:pt idx="0">
                  <c:v>Very Good</c:v>
                </c:pt>
              </c:strCache>
            </c:strRef>
          </c:tx>
          <c:spPr>
            <a:solidFill>
              <a:schemeClr val="accent4"/>
            </a:solidFill>
            <a:ln>
              <a:noFill/>
            </a:ln>
            <a:effectLst/>
          </c:spPr>
          <c:invertIfNegative val="0"/>
          <c:cat>
            <c:strRef>
              <c:f>'Table Details'!$A$5:$A$15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'Table Details'!$E$5:$E$15</c:f>
              <c:numCache>
                <c:formatCode>General</c:formatCode>
                <c:ptCount val="10"/>
                <c:pt idx="0">
                  <c:v>1</c:v>
                </c:pt>
                <c:pt idx="2">
                  <c:v>1</c:v>
                </c:pt>
                <c:pt idx="6">
                  <c:v>1</c:v>
                </c:pt>
                <c:pt idx="7">
                  <c:v>1</c:v>
                </c:pt>
              </c:numCache>
            </c:numRef>
          </c:val>
          <c:extLst>
            <c:ext xmlns:c16="http://schemas.microsoft.com/office/drawing/2014/chart" uri="{C3380CC4-5D6E-409C-BE32-E72D297353CC}">
              <c16:uniqueId val="{00000005-89E3-4DC1-A2A3-8CBB147EE199}"/>
            </c:ext>
          </c:extLst>
        </c:ser>
        <c:ser>
          <c:idx val="4"/>
          <c:order val="4"/>
          <c:tx>
            <c:strRef>
              <c:f>'Table Details'!$F$3:$F$4</c:f>
              <c:strCache>
                <c:ptCount val="1"/>
                <c:pt idx="0">
                  <c:v>Very Poor</c:v>
                </c:pt>
              </c:strCache>
            </c:strRef>
          </c:tx>
          <c:spPr>
            <a:solidFill>
              <a:schemeClr val="accent5"/>
            </a:solidFill>
            <a:ln>
              <a:noFill/>
            </a:ln>
            <a:effectLst/>
          </c:spPr>
          <c:invertIfNegative val="0"/>
          <c:cat>
            <c:strRef>
              <c:f>'Table Details'!$A$5:$A$15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'Table Details'!$F$5:$F$15</c:f>
              <c:numCache>
                <c:formatCode>General</c:formatCode>
                <c:ptCount val="10"/>
                <c:pt idx="2">
                  <c:v>1</c:v>
                </c:pt>
                <c:pt idx="8">
                  <c:v>1</c:v>
                </c:pt>
                <c:pt idx="9">
                  <c:v>1</c:v>
                </c:pt>
              </c:numCache>
            </c:numRef>
          </c:val>
          <c:extLst>
            <c:ext xmlns:c16="http://schemas.microsoft.com/office/drawing/2014/chart" uri="{C3380CC4-5D6E-409C-BE32-E72D297353CC}">
              <c16:uniqueId val="{00000006-89E3-4DC1-A2A3-8CBB147EE199}"/>
            </c:ext>
          </c:extLst>
        </c:ser>
        <c:dLbls>
          <c:showLegendKey val="0"/>
          <c:showVal val="0"/>
          <c:showCatName val="0"/>
          <c:showSerName val="0"/>
          <c:showPercent val="0"/>
          <c:showBubbleSize val="0"/>
        </c:dLbls>
        <c:gapWidth val="219"/>
        <c:overlap val="-27"/>
        <c:axId val="2066585216"/>
        <c:axId val="2066590016"/>
      </c:barChart>
      <c:catAx>
        <c:axId val="20665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6590016"/>
        <c:crosses val="autoZero"/>
        <c:auto val="1"/>
        <c:lblAlgn val="ctr"/>
        <c:lblOffset val="100"/>
        <c:noMultiLvlLbl val="0"/>
      </c:catAx>
      <c:valAx>
        <c:axId val="2066590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6585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1430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2667000"/>
            <a:ext cx="7620000" cy="2308324"/>
          </a:xfrm>
          <a:prstGeom prst="rect">
            <a:avLst/>
          </a:prstGeom>
          <a:noFill/>
        </p:spPr>
        <p:txBody>
          <a:bodyPr wrap="square" rtlCol="0">
            <a:spAutoFit/>
          </a:bodyPr>
          <a:lstStyle/>
          <a:p>
            <a:r>
              <a:rPr lang="en-US" sz="2400" b="1" dirty="0"/>
              <a:t>STUDENT NAME: </a:t>
            </a:r>
            <a:r>
              <a:rPr lang="en-US" sz="2400" dirty="0"/>
              <a:t>MONISHA.S</a:t>
            </a:r>
          </a:p>
          <a:p>
            <a:r>
              <a:rPr lang="en-US" sz="2400" b="1" dirty="0"/>
              <a:t>REGISTER NO:</a:t>
            </a:r>
            <a:r>
              <a:rPr lang="en-US" sz="2400" dirty="0"/>
              <a:t>312209845</a:t>
            </a:r>
          </a:p>
          <a:p>
            <a:r>
              <a:rPr lang="en-US" sz="2400" b="1" dirty="0"/>
              <a:t>NM ID:</a:t>
            </a:r>
            <a:r>
              <a:rPr lang="en-US" sz="2400" dirty="0"/>
              <a:t>44EBEF16FE7FD5281924D22FB6D27DC3</a:t>
            </a:r>
          </a:p>
          <a:p>
            <a:r>
              <a:rPr lang="en-US" sz="2400" b="1" dirty="0"/>
              <a:t>DEPARTMENT: </a:t>
            </a:r>
            <a:r>
              <a:rPr lang="en-US" sz="2400" dirty="0"/>
              <a:t>B. Com (Accounting and Finance)</a:t>
            </a:r>
          </a:p>
          <a:p>
            <a:r>
              <a:rPr lang="en-US" sz="2400" b="1" dirty="0"/>
              <a:t>COLLEGE: </a:t>
            </a:r>
            <a:r>
              <a:rPr lang="en-US" sz="2400" dirty="0"/>
              <a:t>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151D7F5-B8B3-AC23-48A9-4C5393DF5128}"/>
              </a:ext>
            </a:extLst>
          </p:cNvPr>
          <p:cNvSpPr txBox="1"/>
          <p:nvPr/>
        </p:nvSpPr>
        <p:spPr>
          <a:xfrm>
            <a:off x="1447800" y="1712416"/>
            <a:ext cx="7315200" cy="4154984"/>
          </a:xfrm>
          <a:prstGeom prst="rect">
            <a:avLst/>
          </a:prstGeom>
          <a:noFill/>
        </p:spPr>
        <p:txBody>
          <a:bodyPr wrap="square">
            <a:sp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Pivot Table</a:t>
            </a:r>
          </a:p>
          <a:p>
            <a:pPr marL="457200" indent="-457200" algn="ctr">
              <a:buFont typeface="Arial" panose="020B0604020202020204" pitchFamily="34" charset="0"/>
              <a:buChar char="•"/>
            </a:pPr>
            <a:r>
              <a:rPr lang="en-IN" sz="2400" dirty="0">
                <a:solidFill>
                  <a:srgbClr val="7030A0"/>
                </a:solidFill>
                <a:latin typeface="Times New Roman" panose="02020603050405020304" pitchFamily="18" charset="0"/>
                <a:cs typeface="Times New Roman" panose="02020603050405020304" pitchFamily="18" charset="0"/>
              </a:rPr>
              <a:t>The data have been tabulated using pivot table and its features </a:t>
            </a:r>
          </a:p>
          <a:p>
            <a:pPr marL="457200" indent="-457200" algn="ctr">
              <a:buFont typeface="Arial" panose="020B0604020202020204" pitchFamily="34" charset="0"/>
              <a:buChar char="•"/>
            </a:pPr>
            <a:r>
              <a:rPr lang="en-IN" sz="2400" dirty="0">
                <a:solidFill>
                  <a:srgbClr val="7030A0"/>
                </a:solidFill>
                <a:latin typeface="Times New Roman" panose="02020603050405020304" pitchFamily="18" charset="0"/>
                <a:cs typeface="Times New Roman" panose="02020603050405020304" pitchFamily="18" charset="0"/>
              </a:rPr>
              <a:t>Pivot table have given the end user to identify the count based on filters</a:t>
            </a:r>
          </a:p>
          <a:p>
            <a:pPr marL="457200" indent="-457200" algn="ctr">
              <a:buFont typeface="Arial" panose="020B0604020202020204" pitchFamily="34" charset="0"/>
              <a:buChar char="•"/>
            </a:pPr>
            <a:endParaRPr lang="en-IN" sz="2400" dirty="0">
              <a:solidFill>
                <a:srgbClr val="7030A0"/>
              </a:solidFill>
              <a:latin typeface="Times New Roman" panose="02020603050405020304" pitchFamily="18" charset="0"/>
              <a:cs typeface="Times New Roman" panose="02020603050405020304" pitchFamily="18" charset="0"/>
            </a:endParaRPr>
          </a:p>
          <a:p>
            <a:pPr algn="ctr"/>
            <a:r>
              <a:rPr lang="en-IN" sz="2400" b="1" dirty="0">
                <a:solidFill>
                  <a:srgbClr val="7030A0"/>
                </a:solidFill>
                <a:latin typeface="Times New Roman" panose="02020603050405020304" pitchFamily="18" charset="0"/>
                <a:cs typeface="Times New Roman" panose="02020603050405020304" pitchFamily="18" charset="0"/>
              </a:rPr>
              <a:t>Graph</a:t>
            </a:r>
          </a:p>
          <a:p>
            <a:pPr marL="285750" indent="-285750" algn="ctr">
              <a:buFont typeface="Arial" panose="020B0604020202020204" pitchFamily="34" charset="0"/>
              <a:buChar char="•"/>
            </a:pPr>
            <a:r>
              <a:rPr lang="en-IN" sz="2400" dirty="0">
                <a:solidFill>
                  <a:srgbClr val="7030A0"/>
                </a:solidFill>
                <a:latin typeface="Times New Roman" panose="02020603050405020304" pitchFamily="18" charset="0"/>
                <a:cs typeface="Times New Roman" panose="02020603050405020304" pitchFamily="18" charset="0"/>
              </a:rPr>
              <a:t>The Graphs have been easily picturized the data for end user.</a:t>
            </a:r>
          </a:p>
          <a:p>
            <a:pPr marL="285750" indent="-285750" algn="ctr">
              <a:buFont typeface="Arial" panose="020B0604020202020204" pitchFamily="34" charset="0"/>
              <a:buChar char="•"/>
            </a:pPr>
            <a:r>
              <a:rPr lang="en-IN" sz="2400" dirty="0">
                <a:solidFill>
                  <a:srgbClr val="7030A0"/>
                </a:solidFill>
                <a:latin typeface="Times New Roman" panose="02020603050405020304" pitchFamily="18" charset="0"/>
                <a:cs typeface="Times New Roman" panose="02020603050405020304" pitchFamily="18" charset="0"/>
              </a:rPr>
              <a:t>Graphs were very colourful and simple way to view the employee performance.</a:t>
            </a:r>
            <a:endParaRPr lang="en-US"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lang="en-IN" dirty="0"/>
              <a:t>R</a:t>
            </a:r>
            <a:r>
              <a:rPr lang="en-IN" spc="-40" dirty="0"/>
              <a:t>E</a:t>
            </a:r>
            <a:r>
              <a:rPr lang="en-IN" spc="15" dirty="0"/>
              <a:t>S</a:t>
            </a:r>
            <a:r>
              <a:rPr lang="en-IN" spc="-30" dirty="0"/>
              <a:t>U</a:t>
            </a:r>
            <a:r>
              <a:rPr lang="en-IN" spc="-405" dirty="0"/>
              <a:t>L</a:t>
            </a:r>
            <a:r>
              <a:rPr lang="en-IN"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A3303CC-3152-3473-49ED-6F7DD59F9A76}"/>
              </a:ext>
            </a:extLst>
          </p:cNvPr>
          <p:cNvGraphicFramePr>
            <a:graphicFrameLocks/>
          </p:cNvGraphicFramePr>
          <p:nvPr>
            <p:extLst>
              <p:ext uri="{D42A27DB-BD31-4B8C-83A1-F6EECF244321}">
                <p14:modId xmlns:p14="http://schemas.microsoft.com/office/powerpoint/2010/main" val="3762552524"/>
              </p:ext>
            </p:extLst>
          </p:nvPr>
        </p:nvGraphicFramePr>
        <p:xfrm>
          <a:off x="1447800" y="1524000"/>
          <a:ext cx="8001000"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DAC31F-E20D-77CB-213E-009809CB1099}"/>
              </a:ext>
            </a:extLst>
          </p:cNvPr>
          <p:cNvSpPr txBox="1"/>
          <p:nvPr/>
        </p:nvSpPr>
        <p:spPr>
          <a:xfrm>
            <a:off x="1369923" y="1894344"/>
            <a:ext cx="7621677" cy="2677656"/>
          </a:xfrm>
          <a:prstGeom prst="rect">
            <a:avLst/>
          </a:prstGeom>
          <a:noFill/>
        </p:spPr>
        <p:txBody>
          <a:bodyPr wrap="square" rtlCol="0">
            <a:spAutoFit/>
          </a:bodyPr>
          <a:lstStyle/>
          <a:p>
            <a:pPr algn="ctr"/>
            <a:r>
              <a:rPr lang="en-US" sz="2800" dirty="0">
                <a:solidFill>
                  <a:srgbClr val="7030A0"/>
                </a:solidFill>
                <a:latin typeface="Times New Roman" panose="02020603050405020304" pitchFamily="18" charset="0"/>
                <a:cs typeface="Times New Roman" panose="02020603050405020304" pitchFamily="18" charset="0"/>
              </a:rPr>
              <a:t>Finally we can analysis that the Average performed employee are high in count based on Current employee rating. So the management or the Team Lead can motivate the Average performing employee to Good or Very good </a:t>
            </a:r>
            <a:r>
              <a:rPr lang="en-US" sz="2800">
                <a:solidFill>
                  <a:srgbClr val="7030A0"/>
                </a:solidFill>
                <a:latin typeface="Times New Roman" panose="02020603050405020304" pitchFamily="18" charset="0"/>
                <a:cs typeface="Times New Roman" panose="02020603050405020304" pitchFamily="18" charset="0"/>
              </a:rPr>
              <a:t>performing employees.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592050"/>
            <a:ext cx="7716673"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38127">
            <a:off x="9372600"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282F0AC-D5A8-E0BA-CE12-5B435FE0ADAE}"/>
              </a:ext>
            </a:extLst>
          </p:cNvPr>
          <p:cNvSpPr txBox="1"/>
          <p:nvPr/>
        </p:nvSpPr>
        <p:spPr>
          <a:xfrm>
            <a:off x="1217523" y="2020431"/>
            <a:ext cx="6554878" cy="2246769"/>
          </a:xfrm>
          <a:prstGeom prst="rect">
            <a:avLst/>
          </a:prstGeom>
          <a:noFill/>
        </p:spPr>
        <p:txBody>
          <a:bodyPr wrap="square" rtlCol="0">
            <a:spAutoFit/>
          </a:bodyPr>
          <a:lstStyle/>
          <a:p>
            <a:pPr algn="ctr"/>
            <a:r>
              <a:rPr lang="en-US" sz="2800" dirty="0">
                <a:solidFill>
                  <a:srgbClr val="7030A0"/>
                </a:solidFill>
                <a:latin typeface="Times New Roman" panose="02020603050405020304" pitchFamily="18" charset="0"/>
                <a:cs typeface="Times New Roman" panose="02020603050405020304" pitchFamily="18" charset="0"/>
              </a:rPr>
              <a:t>The Performance Analysis have been considered to take future actions like increments, promotions or to motivate the poor performed employee based on their performance.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63515277-1ABE-9BE8-BFBB-CDADED894AE3}"/>
              </a:ext>
            </a:extLst>
          </p:cNvPr>
          <p:cNvSpPr txBox="1"/>
          <p:nvPr/>
        </p:nvSpPr>
        <p:spPr>
          <a:xfrm>
            <a:off x="1217523" y="2249031"/>
            <a:ext cx="6554878" cy="3108543"/>
          </a:xfrm>
          <a:prstGeom prst="rect">
            <a:avLst/>
          </a:prstGeom>
          <a:noFill/>
        </p:spPr>
        <p:txBody>
          <a:bodyPr wrap="square" rtlCol="0">
            <a:spAutoFit/>
          </a:bodyPr>
          <a:lstStyle/>
          <a:p>
            <a:pPr algn="ctr"/>
            <a:r>
              <a:rPr lang="en-US" sz="2800" dirty="0">
                <a:solidFill>
                  <a:srgbClr val="7030A0"/>
                </a:solidFill>
                <a:latin typeface="Times New Roman" panose="02020603050405020304" pitchFamily="18" charset="0"/>
                <a:cs typeface="Times New Roman" panose="02020603050405020304" pitchFamily="18" charset="0"/>
              </a:rPr>
              <a:t>We have created a pivot table and graph charts for the user to understand the performance of the employees. We have considered the employee performance rating to calculate the workings of them.We can find the results on Gender Basis or Department basis.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28EF71F-4118-D743-89CC-76CB97B61119}"/>
              </a:ext>
            </a:extLst>
          </p:cNvPr>
          <p:cNvSpPr txBox="1"/>
          <p:nvPr/>
        </p:nvSpPr>
        <p:spPr>
          <a:xfrm>
            <a:off x="2131922" y="2057400"/>
            <a:ext cx="6554878" cy="3970318"/>
          </a:xfrm>
          <a:prstGeom prst="rect">
            <a:avLst/>
          </a:prstGeom>
          <a:noFill/>
        </p:spPr>
        <p:txBody>
          <a:bodyPr wrap="square" rtlCol="0">
            <a:spAutoFit/>
          </a:bodyPr>
          <a:lstStyle/>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The Management of the company can easily identify the performance of the employee for their future action.</a:t>
            </a:r>
          </a:p>
          <a:p>
            <a:pPr algn="ctr"/>
            <a:endParaRPr lang="en-US" sz="2800"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The employees will be getting their rewards based on their performance.</a:t>
            </a:r>
          </a:p>
          <a:p>
            <a:pPr marL="457200" indent="-457200" algn="ctr">
              <a:buFont typeface="Wingdings" panose="05000000000000000000" pitchFamily="2" charset="2"/>
              <a:buChar char="q"/>
            </a:pPr>
            <a:endParaRPr lang="en-US" sz="2800"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The Team Lead can easily create efficiency towards the next plan.</a:t>
            </a:r>
          </a:p>
        </p:txBody>
      </p:sp>
      <p:pic>
        <p:nvPicPr>
          <p:cNvPr id="10" name="Graphic 9" descr="City with solid fill">
            <a:extLst>
              <a:ext uri="{FF2B5EF4-FFF2-40B4-BE49-F238E27FC236}">
                <a16:creationId xmlns:a16="http://schemas.microsoft.com/office/drawing/2014/main" id="{DEC92864-6C1A-F715-1FD0-21AE560A0A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612" y="1752599"/>
            <a:ext cx="1295401" cy="1295401"/>
          </a:xfrm>
          <a:prstGeom prst="rect">
            <a:avLst/>
          </a:prstGeom>
        </p:spPr>
      </p:pic>
      <p:pic>
        <p:nvPicPr>
          <p:cNvPr id="12" name="Graphic 11" descr="Employee badge with solid fill">
            <a:extLst>
              <a:ext uri="{FF2B5EF4-FFF2-40B4-BE49-F238E27FC236}">
                <a16:creationId xmlns:a16="http://schemas.microsoft.com/office/drawing/2014/main" id="{1FEC3C4A-980B-C4B3-EA2F-089CDD4B39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112" y="3619752"/>
            <a:ext cx="914400" cy="914400"/>
          </a:xfrm>
          <a:prstGeom prst="rect">
            <a:avLst/>
          </a:prstGeom>
        </p:spPr>
      </p:pic>
      <p:pic>
        <p:nvPicPr>
          <p:cNvPr id="14" name="Graphic 13" descr="Crown with solid fill">
            <a:extLst>
              <a:ext uri="{FF2B5EF4-FFF2-40B4-BE49-F238E27FC236}">
                <a16:creationId xmlns:a16="http://schemas.microsoft.com/office/drawing/2014/main" id="{BDF729B6-EA6E-F5D1-6681-D3F297503D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9112" y="5187453"/>
            <a:ext cx="914400" cy="914400"/>
          </a:xfrm>
          <a:prstGeom prst="rect">
            <a:avLst/>
          </a:prstGeom>
        </p:spPr>
      </p:pic>
      <p:sp>
        <p:nvSpPr>
          <p:cNvPr id="15" name="TextBox 14">
            <a:extLst>
              <a:ext uri="{FF2B5EF4-FFF2-40B4-BE49-F238E27FC236}">
                <a16:creationId xmlns:a16="http://schemas.microsoft.com/office/drawing/2014/main" id="{53791334-3B9F-ED71-1E27-AD554FD59D85}"/>
              </a:ext>
            </a:extLst>
          </p:cNvPr>
          <p:cNvSpPr txBox="1"/>
          <p:nvPr/>
        </p:nvSpPr>
        <p:spPr>
          <a:xfrm>
            <a:off x="685800" y="2754868"/>
            <a:ext cx="1747684" cy="369332"/>
          </a:xfrm>
          <a:prstGeom prst="rect">
            <a:avLst/>
          </a:prstGeom>
          <a:noFill/>
        </p:spPr>
        <p:txBody>
          <a:bodyPr wrap="square" rtlCol="0">
            <a:spAutoFit/>
          </a:bodyPr>
          <a:lstStyle/>
          <a:p>
            <a:r>
              <a:rPr lang="en-US" dirty="0"/>
              <a:t>Organization</a:t>
            </a:r>
          </a:p>
        </p:txBody>
      </p:sp>
      <p:sp>
        <p:nvSpPr>
          <p:cNvPr id="16" name="TextBox 15">
            <a:extLst>
              <a:ext uri="{FF2B5EF4-FFF2-40B4-BE49-F238E27FC236}">
                <a16:creationId xmlns:a16="http://schemas.microsoft.com/office/drawing/2014/main" id="{77CBAABD-F367-B08F-E842-BD3EB53A2A6E}"/>
              </a:ext>
            </a:extLst>
          </p:cNvPr>
          <p:cNvSpPr txBox="1"/>
          <p:nvPr/>
        </p:nvSpPr>
        <p:spPr>
          <a:xfrm>
            <a:off x="838200" y="4278868"/>
            <a:ext cx="1747684" cy="369332"/>
          </a:xfrm>
          <a:prstGeom prst="rect">
            <a:avLst/>
          </a:prstGeom>
          <a:noFill/>
        </p:spPr>
        <p:txBody>
          <a:bodyPr wrap="square" rtlCol="0">
            <a:spAutoFit/>
          </a:bodyPr>
          <a:lstStyle/>
          <a:p>
            <a:r>
              <a:rPr lang="en-US" dirty="0"/>
              <a:t>Employee</a:t>
            </a:r>
          </a:p>
        </p:txBody>
      </p:sp>
      <p:sp>
        <p:nvSpPr>
          <p:cNvPr id="17" name="TextBox 16">
            <a:extLst>
              <a:ext uri="{FF2B5EF4-FFF2-40B4-BE49-F238E27FC236}">
                <a16:creationId xmlns:a16="http://schemas.microsoft.com/office/drawing/2014/main" id="{A71A0EA5-C521-87AD-C851-D3777D57665A}"/>
              </a:ext>
            </a:extLst>
          </p:cNvPr>
          <p:cNvSpPr txBox="1"/>
          <p:nvPr/>
        </p:nvSpPr>
        <p:spPr>
          <a:xfrm>
            <a:off x="843116" y="5955268"/>
            <a:ext cx="1747684" cy="369332"/>
          </a:xfrm>
          <a:prstGeom prst="rect">
            <a:avLst/>
          </a:prstGeom>
          <a:noFill/>
        </p:spPr>
        <p:txBody>
          <a:bodyPr wrap="square" rtlCol="0">
            <a:spAutoFit/>
          </a:bodyPr>
          <a:lstStyle/>
          <a:p>
            <a:r>
              <a:rPr lang="en-US" dirty="0"/>
              <a:t>Team Lead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BB85705-182C-04F2-CFF4-015C11C5F733}"/>
              </a:ext>
            </a:extLst>
          </p:cNvPr>
          <p:cNvSpPr txBox="1"/>
          <p:nvPr/>
        </p:nvSpPr>
        <p:spPr>
          <a:xfrm>
            <a:off x="1598522" y="1143000"/>
            <a:ext cx="6554878" cy="4832092"/>
          </a:xfrm>
          <a:prstGeom prst="rect">
            <a:avLst/>
          </a:prstGeom>
          <a:noFill/>
        </p:spPr>
        <p:txBody>
          <a:bodyPr wrap="square" rtlCol="0">
            <a:spAutoFit/>
          </a:bodyPr>
          <a:lstStyle/>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Conditional Formatting – To remove the blanks.</a:t>
            </a:r>
          </a:p>
          <a:p>
            <a:pPr marL="457200" indent="-457200" algn="ctr">
              <a:buFont typeface="Wingdings" panose="05000000000000000000" pitchFamily="2" charset="2"/>
              <a:buChar char="q"/>
            </a:pPr>
            <a:endParaRPr lang="en-US" sz="2800"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Formula – To find the performance Analysis of the Employees.</a:t>
            </a:r>
          </a:p>
          <a:p>
            <a:pPr algn="ctr"/>
            <a:endParaRPr lang="en-US" sz="2800"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Pivot Table – As Summary of the Analysis.`</a:t>
            </a:r>
          </a:p>
          <a:p>
            <a:pPr marL="457200" indent="-457200" algn="ctr">
              <a:buFont typeface="Wingdings" panose="05000000000000000000" pitchFamily="2" charset="2"/>
              <a:buChar char="q"/>
            </a:pPr>
            <a:endParaRPr lang="en-US" sz="2800"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Graph – To represent in pictural format of the Analysis.</a:t>
            </a:r>
          </a:p>
        </p:txBody>
      </p:sp>
      <p:pic>
        <p:nvPicPr>
          <p:cNvPr id="11" name="Graphic 10" descr="Brain in head with solid fill">
            <a:extLst>
              <a:ext uri="{FF2B5EF4-FFF2-40B4-BE49-F238E27FC236}">
                <a16:creationId xmlns:a16="http://schemas.microsoft.com/office/drawing/2014/main" id="{8ED0582F-6EAD-E7D4-95C5-0D950C2D8A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044256"/>
            <a:ext cx="1905000" cy="190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86AE92E-BEBD-870D-D955-514377BCD6DB}"/>
              </a:ext>
            </a:extLst>
          </p:cNvPr>
          <p:cNvSpPr txBox="1"/>
          <p:nvPr/>
        </p:nvSpPr>
        <p:spPr>
          <a:xfrm>
            <a:off x="1217523" y="1090672"/>
            <a:ext cx="6554878" cy="6986528"/>
          </a:xfrm>
          <a:prstGeom prst="rect">
            <a:avLst/>
          </a:prstGeom>
          <a:noFill/>
        </p:spPr>
        <p:txBody>
          <a:bodyPr wrap="square" rtlCol="0">
            <a:spAutoFit/>
          </a:bodyPr>
          <a:lstStyle/>
          <a:p>
            <a:pPr algn="ctr"/>
            <a:r>
              <a:rPr lang="en-US" sz="2800" dirty="0">
                <a:solidFill>
                  <a:srgbClr val="7030A0"/>
                </a:solidFill>
                <a:latin typeface="Times New Roman" panose="02020603050405020304" pitchFamily="18" charset="0"/>
                <a:cs typeface="Times New Roman" panose="02020603050405020304" pitchFamily="18" charset="0"/>
              </a:rPr>
              <a:t>Employee set – Kaggle</a:t>
            </a:r>
          </a:p>
          <a:p>
            <a:pPr algn="ctr"/>
            <a:r>
              <a:rPr lang="en-US" sz="2800" dirty="0">
                <a:solidFill>
                  <a:srgbClr val="7030A0"/>
                </a:solidFill>
                <a:latin typeface="Times New Roman" panose="02020603050405020304" pitchFamily="18" charset="0"/>
                <a:cs typeface="Times New Roman" panose="02020603050405020304" pitchFamily="18" charset="0"/>
              </a:rPr>
              <a:t>Original Table – 26 Columns</a:t>
            </a:r>
          </a:p>
          <a:p>
            <a:pPr algn="ctr"/>
            <a:r>
              <a:rPr lang="en-US" sz="2800" dirty="0">
                <a:solidFill>
                  <a:srgbClr val="7030A0"/>
                </a:solidFill>
                <a:latin typeface="Times New Roman" panose="02020603050405020304" pitchFamily="18" charset="0"/>
                <a:cs typeface="Times New Roman" panose="02020603050405020304" pitchFamily="18" charset="0"/>
              </a:rPr>
              <a:t>Considered Data Table – 9 Columns</a:t>
            </a:r>
          </a:p>
          <a:p>
            <a:r>
              <a:rPr lang="en-US" sz="2800" b="1" u="sng" dirty="0">
                <a:solidFill>
                  <a:srgbClr val="7030A0"/>
                </a:solidFill>
                <a:latin typeface="Times New Roman" panose="02020603050405020304" pitchFamily="18" charset="0"/>
                <a:cs typeface="Times New Roman" panose="02020603050405020304" pitchFamily="18" charset="0"/>
              </a:rPr>
              <a:t>Columns:</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Emp ID – Num</a:t>
            </a:r>
            <a:endParaRPr lang="en-US" sz="2800" b="1" dirty="0">
              <a:solidFill>
                <a:srgbClr val="7030A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FirstName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Last Name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Business unit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Employee Status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Department Type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Gender Code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Performance score - Text</a:t>
            </a:r>
          </a:p>
          <a:p>
            <a:pPr marL="457200" indent="-457200">
              <a:buFont typeface="Wingdings" panose="05000000000000000000" pitchFamily="2" charset="2"/>
              <a:buChar char="Ø"/>
            </a:pPr>
            <a:r>
              <a:rPr lang="en-US" sz="2800" dirty="0">
                <a:solidFill>
                  <a:srgbClr val="7030A0"/>
                </a:solidFill>
                <a:latin typeface="Times New Roman" panose="02020603050405020304" pitchFamily="18" charset="0"/>
                <a:cs typeface="Times New Roman" panose="02020603050405020304" pitchFamily="18" charset="0"/>
              </a:rPr>
              <a:t>Current Employee Rating - Num</a:t>
            </a:r>
          </a:p>
          <a:p>
            <a:pPr marL="457200" indent="-457200" algn="ctr">
              <a:buFont typeface="Wingdings" panose="05000000000000000000" pitchFamily="2" charset="2"/>
              <a:buChar char="Ø"/>
            </a:pPr>
            <a:endParaRPr lang="en-US" sz="2800" b="1"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Ø"/>
            </a:pPr>
            <a:endParaRPr lang="en-US" sz="2800" b="1" dirty="0">
              <a:solidFill>
                <a:srgbClr val="7030A0"/>
              </a:solidFill>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Ø"/>
            </a:pPr>
            <a:endParaRPr lang="en-US" sz="2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1F9685-66B0-12CD-D382-4E0A20744E65}"/>
              </a:ext>
            </a:extLst>
          </p:cNvPr>
          <p:cNvSpPr txBox="1"/>
          <p:nvPr/>
        </p:nvSpPr>
        <p:spPr>
          <a:xfrm>
            <a:off x="2208122" y="2249031"/>
            <a:ext cx="6554878" cy="3970318"/>
          </a:xfrm>
          <a:prstGeom prst="rect">
            <a:avLst/>
          </a:prstGeom>
          <a:noFill/>
        </p:spPr>
        <p:txBody>
          <a:bodyPr wrap="square" rtlCol="0">
            <a:sp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Formula</a:t>
            </a:r>
          </a:p>
          <a:p>
            <a:pPr marL="457200" indent="-457200" algn="ctr">
              <a:buFont typeface="Arial" panose="020B0604020202020204" pitchFamily="34" charset="0"/>
              <a:buChar char="•"/>
            </a:pPr>
            <a:r>
              <a:rPr lang="en-US" sz="2800" dirty="0">
                <a:solidFill>
                  <a:srgbClr val="7030A0"/>
                </a:solidFill>
                <a:latin typeface="Times New Roman" panose="02020603050405020304" pitchFamily="18" charset="0"/>
                <a:cs typeface="Times New Roman" panose="02020603050405020304" pitchFamily="18" charset="0"/>
              </a:rPr>
              <a:t>To calculate the performance of the employee I have used a formula which is</a:t>
            </a:r>
          </a:p>
          <a:p>
            <a:pPr algn="ctr"/>
            <a:r>
              <a:rPr lang="en-US" sz="2800" b="1" dirty="0">
                <a:solidFill>
                  <a:srgbClr val="7030A0"/>
                </a:solidFill>
                <a:latin typeface="Times New Roman" panose="02020603050405020304" pitchFamily="18" charset="0"/>
                <a:cs typeface="Times New Roman" panose="02020603050405020304" pitchFamily="18" charset="0"/>
              </a:rPr>
              <a:t>IFS</a:t>
            </a:r>
            <a:r>
              <a:rPr lang="en-US" sz="2800" dirty="0">
                <a:solidFill>
                  <a:srgbClr val="7030A0"/>
                </a:solidFill>
                <a:latin typeface="Times New Roman" panose="02020603050405020304" pitchFamily="18" charset="0"/>
                <a:cs typeface="Times New Roman" panose="02020603050405020304" pitchFamily="18" charset="0"/>
              </a:rPr>
              <a:t>.</a:t>
            </a:r>
          </a:p>
          <a:p>
            <a:pPr marL="457200" indent="-457200" algn="ctr">
              <a:buFont typeface="Arial" panose="020B0604020202020204" pitchFamily="34" charset="0"/>
              <a:buChar char="•"/>
            </a:pPr>
            <a:r>
              <a:rPr lang="en-US" sz="2800" dirty="0">
                <a:solidFill>
                  <a:srgbClr val="7030A0"/>
                </a:solidFill>
                <a:latin typeface="Times New Roman" panose="02020603050405020304" pitchFamily="18" charset="0"/>
                <a:cs typeface="Times New Roman" panose="02020603050405020304" pitchFamily="18" charset="0"/>
              </a:rPr>
              <a:t>IFS is used for condition satisfying works.</a:t>
            </a:r>
          </a:p>
          <a:p>
            <a:pPr marL="457200" indent="-457200" algn="ctr">
              <a:buFont typeface="Arial" panose="020B0604020202020204" pitchFamily="34" charset="0"/>
              <a:buChar char="•"/>
            </a:pPr>
            <a:r>
              <a:rPr lang="en-US" sz="2800" dirty="0">
                <a:solidFill>
                  <a:srgbClr val="7030A0"/>
                </a:solidFill>
                <a:latin typeface="Times New Roman" panose="02020603050405020304" pitchFamily="18" charset="0"/>
                <a:cs typeface="Times New Roman" panose="02020603050405020304" pitchFamily="18" charset="0"/>
              </a:rPr>
              <a:t>The main advantage of IFS is, we can satisfy multiple conditions and work.</a:t>
            </a:r>
          </a:p>
          <a:p>
            <a:pPr algn="ctr"/>
            <a:endParaRPr lang="en-US"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232</TotalTime>
  <Words>462</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PRIYANKA</cp:lastModifiedBy>
  <cp:revision>15</cp:revision>
  <dcterms:created xsi:type="dcterms:W3CDTF">2024-03-29T15:07:22Z</dcterms:created>
  <dcterms:modified xsi:type="dcterms:W3CDTF">2024-08-27T14:06:28Z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