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34"/>
  </p:notesMasterIdLst>
  <p:handoutMasterIdLst>
    <p:handoutMasterId r:id="rId35"/>
  </p:handoutMasterIdLst>
  <p:sldIdLst>
    <p:sldId id="285" r:id="rId5"/>
    <p:sldId id="267" r:id="rId6"/>
    <p:sldId id="268" r:id="rId7"/>
    <p:sldId id="270" r:id="rId8"/>
    <p:sldId id="271" r:id="rId9"/>
    <p:sldId id="272" r:id="rId10"/>
    <p:sldId id="273" r:id="rId11"/>
    <p:sldId id="274" r:id="rId12"/>
    <p:sldId id="280" r:id="rId13"/>
    <p:sldId id="281" r:id="rId14"/>
    <p:sldId id="284" r:id="rId15"/>
    <p:sldId id="282" r:id="rId16"/>
    <p:sldId id="283" r:id="rId17"/>
    <p:sldId id="263" r:id="rId18"/>
    <p:sldId id="286" r:id="rId19"/>
    <p:sldId id="287" r:id="rId20"/>
    <p:sldId id="288" r:id="rId21"/>
    <p:sldId id="260" r:id="rId22"/>
    <p:sldId id="290" r:id="rId23"/>
    <p:sldId id="289" r:id="rId24"/>
    <p:sldId id="295" r:id="rId25"/>
    <p:sldId id="292" r:id="rId26"/>
    <p:sldId id="294" r:id="rId27"/>
    <p:sldId id="293" r:id="rId28"/>
    <p:sldId id="291" r:id="rId29"/>
    <p:sldId id="297" r:id="rId30"/>
    <p:sldId id="296" r:id="rId31"/>
    <p:sldId id="258" r:id="rId32"/>
    <p:sldId id="26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2A9C682-3F94-4026-8A2D-6F9D6A6085CB}">
          <p14:sldIdLst>
            <p14:sldId id="285"/>
            <p14:sldId id="267"/>
            <p14:sldId id="268"/>
            <p14:sldId id="270"/>
          </p14:sldIdLst>
        </p14:section>
        <p14:section name="Untitled Section" id="{485C304E-F1C9-45B5-9619-1FDFA5B4FABB}">
          <p14:sldIdLst>
            <p14:sldId id="271"/>
            <p14:sldId id="272"/>
            <p14:sldId id="273"/>
            <p14:sldId id="274"/>
            <p14:sldId id="280"/>
            <p14:sldId id="281"/>
            <p14:sldId id="284"/>
            <p14:sldId id="282"/>
            <p14:sldId id="283"/>
            <p14:sldId id="263"/>
            <p14:sldId id="286"/>
            <p14:sldId id="287"/>
            <p14:sldId id="288"/>
            <p14:sldId id="260"/>
            <p14:sldId id="290"/>
            <p14:sldId id="289"/>
            <p14:sldId id="295"/>
            <p14:sldId id="292"/>
            <p14:sldId id="294"/>
            <p14:sldId id="293"/>
            <p14:sldId id="291"/>
            <p14:sldId id="297"/>
            <p14:sldId id="296"/>
            <p14:sldId id="258"/>
            <p14:sldId id="266"/>
          </p14:sldIdLst>
        </p14:section>
      </p14:sectionLst>
    </p:ext>
    <p:ext uri="{EFAFB233-063F-42B5-8137-9DF3F51BA10A}">
      <p15:sldGuideLst xmlns:p15="http://schemas.microsoft.com/office/powerpoint/2012/main">
        <p15:guide id="1" orient="horz" pos="2064" userDrawn="1">
          <p15:clr>
            <a:srgbClr val="A4A3A4"/>
          </p15:clr>
        </p15:guide>
        <p15:guide id="2" pos="3840" userDrawn="1">
          <p15:clr>
            <a:srgbClr val="A4A3A4"/>
          </p15:clr>
        </p15:guide>
        <p15:guide id="3" pos="456" userDrawn="1">
          <p15:clr>
            <a:srgbClr val="A4A3A4"/>
          </p15:clr>
        </p15:guide>
        <p15:guide id="4" pos="720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7BEBD8"/>
    <a:srgbClr val="8335E5"/>
    <a:srgbClr val="6B8DE1"/>
    <a:srgbClr val="6C92E1"/>
    <a:srgbClr val="6313DC"/>
    <a:srgbClr val="1E3ADA"/>
    <a:srgbClr val="030553"/>
    <a:srgbClr val="7D4BC9"/>
    <a:srgbClr val="16286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52" autoAdjust="0"/>
  </p:normalViewPr>
  <p:slideViewPr>
    <p:cSldViewPr snapToGrid="0" showGuides="1">
      <p:cViewPr>
        <p:scale>
          <a:sx n="44" d="100"/>
          <a:sy n="44" d="100"/>
        </p:scale>
        <p:origin x="824" y="576"/>
      </p:cViewPr>
      <p:guideLst>
        <p:guide orient="horz" pos="2064"/>
        <p:guide pos="3840"/>
        <p:guide pos="456"/>
        <p:guide pos="720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0" d="100"/>
          <a:sy n="60" d="100"/>
        </p:scale>
        <p:origin x="3187" y="43"/>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AF506F9-91AB-457B-A321-BA32DFC452D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E71BC67-B9B6-41AE-BB4E-51234F20984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9C063D-436A-410C-A490-190D73BB5D3E}" type="datetimeFigureOut">
              <a:rPr lang="en-US" smtClean="0"/>
              <a:t>12/1/2023</a:t>
            </a:fld>
            <a:endParaRPr lang="en-US" dirty="0"/>
          </a:p>
        </p:txBody>
      </p:sp>
      <p:sp>
        <p:nvSpPr>
          <p:cNvPr id="4" name="Footer Placeholder 3">
            <a:extLst>
              <a:ext uri="{FF2B5EF4-FFF2-40B4-BE49-F238E27FC236}">
                <a16:creationId xmlns:a16="http://schemas.microsoft.com/office/drawing/2014/main" id="{A0E2BB79-F5ED-4C7F-A869-D9A323F2CA0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40207CB-184F-4400-BBE4-E0B71DE0626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28996C-DF1E-45F4-80FD-86472FDB10B8}" type="slidenum">
              <a:rPr lang="en-US" smtClean="0"/>
              <a:t>‹#›</a:t>
            </a:fld>
            <a:endParaRPr lang="en-US" dirty="0"/>
          </a:p>
        </p:txBody>
      </p:sp>
    </p:spTree>
    <p:extLst>
      <p:ext uri="{BB962C8B-B14F-4D97-AF65-F5344CB8AC3E}">
        <p14:creationId xmlns:p14="http://schemas.microsoft.com/office/powerpoint/2010/main" val="14016848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8BDD7-4F37-46AB-9A13-BF4D77EDD71D}" type="datetimeFigureOut">
              <a:rPr lang="en-US" smtClean="0"/>
              <a:t>12/1/2023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F8F48A-6110-47DA-8521-A1D1FFD22FEF}" type="slidenum">
              <a:rPr lang="en-US" smtClean="0"/>
              <a:t>‹#›</a:t>
            </a:fld>
            <a:endParaRPr lang="en-US" dirty="0"/>
          </a:p>
        </p:txBody>
      </p:sp>
    </p:spTree>
    <p:extLst>
      <p:ext uri="{BB962C8B-B14F-4D97-AF65-F5344CB8AC3E}">
        <p14:creationId xmlns:p14="http://schemas.microsoft.com/office/powerpoint/2010/main" val="3451491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a:t>
            </a:fld>
            <a:endParaRPr lang="en-US" dirty="0"/>
          </a:p>
        </p:txBody>
      </p:sp>
    </p:spTree>
    <p:extLst>
      <p:ext uri="{BB962C8B-B14F-4D97-AF65-F5344CB8AC3E}">
        <p14:creationId xmlns:p14="http://schemas.microsoft.com/office/powerpoint/2010/main" val="37639978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10</a:t>
            </a:fld>
            <a:endParaRPr lang="en-US" dirty="0"/>
          </a:p>
        </p:txBody>
      </p:sp>
    </p:spTree>
    <p:extLst>
      <p:ext uri="{BB962C8B-B14F-4D97-AF65-F5344CB8AC3E}">
        <p14:creationId xmlns:p14="http://schemas.microsoft.com/office/powerpoint/2010/main" val="39358844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11</a:t>
            </a:fld>
            <a:endParaRPr lang="en-US" dirty="0"/>
          </a:p>
        </p:txBody>
      </p:sp>
    </p:spTree>
    <p:extLst>
      <p:ext uri="{BB962C8B-B14F-4D97-AF65-F5344CB8AC3E}">
        <p14:creationId xmlns:p14="http://schemas.microsoft.com/office/powerpoint/2010/main" val="3734550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12</a:t>
            </a:fld>
            <a:endParaRPr lang="en-US" dirty="0"/>
          </a:p>
        </p:txBody>
      </p:sp>
    </p:spTree>
    <p:extLst>
      <p:ext uri="{BB962C8B-B14F-4D97-AF65-F5344CB8AC3E}">
        <p14:creationId xmlns:p14="http://schemas.microsoft.com/office/powerpoint/2010/main" val="30430207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13</a:t>
            </a:fld>
            <a:endParaRPr lang="en-US" dirty="0"/>
          </a:p>
        </p:txBody>
      </p:sp>
    </p:spTree>
    <p:extLst>
      <p:ext uri="{BB962C8B-B14F-4D97-AF65-F5344CB8AC3E}">
        <p14:creationId xmlns:p14="http://schemas.microsoft.com/office/powerpoint/2010/main" val="5889432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14</a:t>
            </a:fld>
            <a:endParaRPr lang="en-US" dirty="0"/>
          </a:p>
        </p:txBody>
      </p:sp>
    </p:spTree>
    <p:extLst>
      <p:ext uri="{BB962C8B-B14F-4D97-AF65-F5344CB8AC3E}">
        <p14:creationId xmlns:p14="http://schemas.microsoft.com/office/powerpoint/2010/main" val="3090774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15</a:t>
            </a:fld>
            <a:endParaRPr lang="en-US" dirty="0"/>
          </a:p>
        </p:txBody>
      </p:sp>
    </p:spTree>
    <p:extLst>
      <p:ext uri="{BB962C8B-B14F-4D97-AF65-F5344CB8AC3E}">
        <p14:creationId xmlns:p14="http://schemas.microsoft.com/office/powerpoint/2010/main" val="34307514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16</a:t>
            </a:fld>
            <a:endParaRPr lang="en-US" dirty="0"/>
          </a:p>
        </p:txBody>
      </p:sp>
    </p:spTree>
    <p:extLst>
      <p:ext uri="{BB962C8B-B14F-4D97-AF65-F5344CB8AC3E}">
        <p14:creationId xmlns:p14="http://schemas.microsoft.com/office/powerpoint/2010/main" val="15717208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17</a:t>
            </a:fld>
            <a:endParaRPr lang="en-US" dirty="0"/>
          </a:p>
        </p:txBody>
      </p:sp>
    </p:spTree>
    <p:extLst>
      <p:ext uri="{BB962C8B-B14F-4D97-AF65-F5344CB8AC3E}">
        <p14:creationId xmlns:p14="http://schemas.microsoft.com/office/powerpoint/2010/main" val="28850690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18</a:t>
            </a:fld>
            <a:endParaRPr lang="en-US" dirty="0"/>
          </a:p>
        </p:txBody>
      </p:sp>
    </p:spTree>
    <p:extLst>
      <p:ext uri="{BB962C8B-B14F-4D97-AF65-F5344CB8AC3E}">
        <p14:creationId xmlns:p14="http://schemas.microsoft.com/office/powerpoint/2010/main" val="23698676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19</a:t>
            </a:fld>
            <a:endParaRPr lang="en-US" dirty="0"/>
          </a:p>
        </p:txBody>
      </p:sp>
    </p:spTree>
    <p:extLst>
      <p:ext uri="{BB962C8B-B14F-4D97-AF65-F5344CB8AC3E}">
        <p14:creationId xmlns:p14="http://schemas.microsoft.com/office/powerpoint/2010/main" val="3136285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a:t>
            </a:fld>
            <a:endParaRPr lang="en-US" dirty="0"/>
          </a:p>
        </p:txBody>
      </p:sp>
    </p:spTree>
    <p:extLst>
      <p:ext uri="{BB962C8B-B14F-4D97-AF65-F5344CB8AC3E}">
        <p14:creationId xmlns:p14="http://schemas.microsoft.com/office/powerpoint/2010/main" val="863369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20</a:t>
            </a:fld>
            <a:endParaRPr lang="en-US" dirty="0"/>
          </a:p>
        </p:txBody>
      </p:sp>
    </p:spTree>
    <p:extLst>
      <p:ext uri="{BB962C8B-B14F-4D97-AF65-F5344CB8AC3E}">
        <p14:creationId xmlns:p14="http://schemas.microsoft.com/office/powerpoint/2010/main" val="15849407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21</a:t>
            </a:fld>
            <a:endParaRPr lang="en-US" dirty="0"/>
          </a:p>
        </p:txBody>
      </p:sp>
    </p:spTree>
    <p:extLst>
      <p:ext uri="{BB962C8B-B14F-4D97-AF65-F5344CB8AC3E}">
        <p14:creationId xmlns:p14="http://schemas.microsoft.com/office/powerpoint/2010/main" val="41613214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22</a:t>
            </a:fld>
            <a:endParaRPr lang="en-US" dirty="0"/>
          </a:p>
        </p:txBody>
      </p:sp>
    </p:spTree>
    <p:extLst>
      <p:ext uri="{BB962C8B-B14F-4D97-AF65-F5344CB8AC3E}">
        <p14:creationId xmlns:p14="http://schemas.microsoft.com/office/powerpoint/2010/main" val="30697553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23</a:t>
            </a:fld>
            <a:endParaRPr lang="en-US" dirty="0"/>
          </a:p>
        </p:txBody>
      </p:sp>
    </p:spTree>
    <p:extLst>
      <p:ext uri="{BB962C8B-B14F-4D97-AF65-F5344CB8AC3E}">
        <p14:creationId xmlns:p14="http://schemas.microsoft.com/office/powerpoint/2010/main" val="499435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24</a:t>
            </a:fld>
            <a:endParaRPr lang="en-US" dirty="0"/>
          </a:p>
        </p:txBody>
      </p:sp>
    </p:spTree>
    <p:extLst>
      <p:ext uri="{BB962C8B-B14F-4D97-AF65-F5344CB8AC3E}">
        <p14:creationId xmlns:p14="http://schemas.microsoft.com/office/powerpoint/2010/main" val="26183847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25</a:t>
            </a:fld>
            <a:endParaRPr lang="en-US" dirty="0"/>
          </a:p>
        </p:txBody>
      </p:sp>
    </p:spTree>
    <p:extLst>
      <p:ext uri="{BB962C8B-B14F-4D97-AF65-F5344CB8AC3E}">
        <p14:creationId xmlns:p14="http://schemas.microsoft.com/office/powerpoint/2010/main" val="37619423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26</a:t>
            </a:fld>
            <a:endParaRPr lang="en-US" dirty="0"/>
          </a:p>
        </p:txBody>
      </p:sp>
    </p:spTree>
    <p:extLst>
      <p:ext uri="{BB962C8B-B14F-4D97-AF65-F5344CB8AC3E}">
        <p14:creationId xmlns:p14="http://schemas.microsoft.com/office/powerpoint/2010/main" val="178961113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27</a:t>
            </a:fld>
            <a:endParaRPr lang="en-US" dirty="0"/>
          </a:p>
        </p:txBody>
      </p:sp>
    </p:spTree>
    <p:extLst>
      <p:ext uri="{BB962C8B-B14F-4D97-AF65-F5344CB8AC3E}">
        <p14:creationId xmlns:p14="http://schemas.microsoft.com/office/powerpoint/2010/main" val="28638343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p>
        </p:txBody>
      </p:sp>
      <p:sp>
        <p:nvSpPr>
          <p:cNvPr id="4" name="Slide Number Placeholder 3"/>
          <p:cNvSpPr>
            <a:spLocks noGrp="1"/>
          </p:cNvSpPr>
          <p:nvPr>
            <p:ph type="sldNum" sz="quarter" idx="10"/>
          </p:nvPr>
        </p:nvSpPr>
        <p:spPr/>
        <p:txBody>
          <a:bodyPr/>
          <a:lstStyle/>
          <a:p>
            <a:fld id="{6DF8F48A-6110-47DA-8521-A1D1FFD22FEF}" type="slidenum">
              <a:rPr lang="en-US" smtClean="0"/>
              <a:t>28</a:t>
            </a:fld>
            <a:endParaRPr lang="en-US"/>
          </a:p>
        </p:txBody>
      </p:sp>
    </p:spTree>
    <p:extLst>
      <p:ext uri="{BB962C8B-B14F-4D97-AF65-F5344CB8AC3E}">
        <p14:creationId xmlns:p14="http://schemas.microsoft.com/office/powerpoint/2010/main" val="20420239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29</a:t>
            </a:fld>
            <a:endParaRPr lang="en-US" dirty="0"/>
          </a:p>
        </p:txBody>
      </p:sp>
    </p:spTree>
    <p:extLst>
      <p:ext uri="{BB962C8B-B14F-4D97-AF65-F5344CB8AC3E}">
        <p14:creationId xmlns:p14="http://schemas.microsoft.com/office/powerpoint/2010/main" val="42620079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3</a:t>
            </a:fld>
            <a:endParaRPr lang="en-US" dirty="0"/>
          </a:p>
        </p:txBody>
      </p:sp>
    </p:spTree>
    <p:extLst>
      <p:ext uri="{BB962C8B-B14F-4D97-AF65-F5344CB8AC3E}">
        <p14:creationId xmlns:p14="http://schemas.microsoft.com/office/powerpoint/2010/main" val="36599369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4</a:t>
            </a:fld>
            <a:endParaRPr lang="en-US" dirty="0"/>
          </a:p>
        </p:txBody>
      </p:sp>
    </p:spTree>
    <p:extLst>
      <p:ext uri="{BB962C8B-B14F-4D97-AF65-F5344CB8AC3E}">
        <p14:creationId xmlns:p14="http://schemas.microsoft.com/office/powerpoint/2010/main" val="111545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5</a:t>
            </a:fld>
            <a:endParaRPr lang="en-US" dirty="0"/>
          </a:p>
        </p:txBody>
      </p:sp>
    </p:spTree>
    <p:extLst>
      <p:ext uri="{BB962C8B-B14F-4D97-AF65-F5344CB8AC3E}">
        <p14:creationId xmlns:p14="http://schemas.microsoft.com/office/powerpoint/2010/main" val="26763940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6</a:t>
            </a:fld>
            <a:endParaRPr lang="en-US" dirty="0"/>
          </a:p>
        </p:txBody>
      </p:sp>
    </p:spTree>
    <p:extLst>
      <p:ext uri="{BB962C8B-B14F-4D97-AF65-F5344CB8AC3E}">
        <p14:creationId xmlns:p14="http://schemas.microsoft.com/office/powerpoint/2010/main" val="1137599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7</a:t>
            </a:fld>
            <a:endParaRPr lang="en-US" dirty="0"/>
          </a:p>
        </p:txBody>
      </p:sp>
    </p:spTree>
    <p:extLst>
      <p:ext uri="{BB962C8B-B14F-4D97-AF65-F5344CB8AC3E}">
        <p14:creationId xmlns:p14="http://schemas.microsoft.com/office/powerpoint/2010/main" val="3354134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8</a:t>
            </a:fld>
            <a:endParaRPr lang="en-US" dirty="0"/>
          </a:p>
        </p:txBody>
      </p:sp>
    </p:spTree>
    <p:extLst>
      <p:ext uri="{BB962C8B-B14F-4D97-AF65-F5344CB8AC3E}">
        <p14:creationId xmlns:p14="http://schemas.microsoft.com/office/powerpoint/2010/main" val="36950324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F8F48A-6110-47DA-8521-A1D1FFD22FEF}" type="slidenum">
              <a:rPr lang="en-US" smtClean="0"/>
              <a:t>9</a:t>
            </a:fld>
            <a:endParaRPr lang="en-US" dirty="0"/>
          </a:p>
        </p:txBody>
      </p:sp>
    </p:spTree>
    <p:extLst>
      <p:ext uri="{BB962C8B-B14F-4D97-AF65-F5344CB8AC3E}">
        <p14:creationId xmlns:p14="http://schemas.microsoft.com/office/powerpoint/2010/main" val="6112994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0BBB5-FEB0-47AD-A01D-A9D3462038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58207C41-C17D-4E84-B9CC-CA142B94C1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245F25D-6082-47DE-9B2C-675944DD1812}"/>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5E24B0FF-3B25-4E5C-A0A7-4E163636215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9377007-1A01-499B-ACAD-C9F9C20B76F8}"/>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1699625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81C24-32F4-4208-B651-CDCBFCD031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8B74779-B577-461F-A409-71F6A5A11A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9B044BD-4FA0-432C-95D7-517D2DE8C4B6}"/>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AD17F283-FE61-4C9A-9E39-74D429C58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9F9B807-6FE9-4E47-846B-BCB39B7AE2D5}"/>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03985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2594DD-FFD4-4AA9-BCDA-0BA87C14639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9C2B6E-24EB-42CE-8B4D-3178D08C7E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92C56-63F3-4246-AAEE-2FBC89E80248}"/>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35C10319-C816-40EC-B1D0-FD9748E41D7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854E9AB-6952-407A-9F06-2EB917172FBD}"/>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60371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ADCE2-978E-4923-B0E9-4C966B6798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EB0BD6-F012-4C6D-BDAD-9E90ED25A3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2F9E5-192C-4E88-9147-D263893B1842}"/>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794A7138-3EAF-4C9D-903E-55D9BC0402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8DB0B82-496D-45C3-A682-7AF9AFFB969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51512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3DAD0-5F6F-47DA-A010-1C4A30C88A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C8EFA6E-A768-42A8-B2C3-F100D82609A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F46640-E89E-47CE-984D-0C0ECF7CF529}"/>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F4177A8F-F167-4C43-AEE7-45067080142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A1DA754-ED79-4909-833D-55BF9A5D80BB}"/>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3160087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AA026-BFE6-4D2A-9ABF-C593B56665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4747E8-A36B-4B4A-B2A4-B5283152AB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C6B59D-87BD-4F32-B9BC-31F9B1A5D7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C49B47-0C41-4DCC-9902-126916D9C448}"/>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6" name="Footer Placeholder 5">
            <a:extLst>
              <a:ext uri="{FF2B5EF4-FFF2-40B4-BE49-F238E27FC236}">
                <a16:creationId xmlns:a16="http://schemas.microsoft.com/office/drawing/2014/main" id="{B7CD28B7-2F2D-4E80-A107-C1F266C6306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35D650A-4D0F-46AE-A132-267FCD921E82}"/>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219876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4C6F9-F6F6-4EA1-98AA-81B84F7CC0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B8B83E-B37C-46C9-8284-D6EBA0033C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9A150B8-0288-44AC-9CE7-E7BD9FB32EF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F5DCAE-6027-49B9-A818-F45FADE27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84FAE16-DBCB-4A42-BFFC-053F2D529A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E8C038-E6A1-499D-9E24-FA5980421C81}"/>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8" name="Footer Placeholder 7">
            <a:extLst>
              <a:ext uri="{FF2B5EF4-FFF2-40B4-BE49-F238E27FC236}">
                <a16:creationId xmlns:a16="http://schemas.microsoft.com/office/drawing/2014/main" id="{F9F911B6-A759-487E-8CB6-CF9EF737F07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A906EC0-369D-4138-8D70-148CFDEE55E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4554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02F8A-97AC-456C-B9E3-45A7D520C5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340F483-F2B9-47A3-9B5C-8C264B7016BD}"/>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4" name="Footer Placeholder 3">
            <a:extLst>
              <a:ext uri="{FF2B5EF4-FFF2-40B4-BE49-F238E27FC236}">
                <a16:creationId xmlns:a16="http://schemas.microsoft.com/office/drawing/2014/main" id="{25849874-9D9B-4597-B20D-33D6F58BCA3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B35894C-9062-435A-9758-82ED9C6D787E}"/>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817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6A3F6AD-4D61-4238-AB7D-613625BFF81F}"/>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3" name="Footer Placeholder 2">
            <a:extLst>
              <a:ext uri="{FF2B5EF4-FFF2-40B4-BE49-F238E27FC236}">
                <a16:creationId xmlns:a16="http://schemas.microsoft.com/office/drawing/2014/main" id="{D8AACDC9-944D-47C6-B286-82C86AD94318}"/>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E4EAAC43-3846-4080-B764-AB2DB308C58A}"/>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8213701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F4779-0336-4AFA-B9A7-259EE8BEC15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B82F449-DDC3-4694-81E5-91A4B8F433E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00A2C4-3B2E-46AC-9605-73F5B2CC1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909769-F5A5-4635-BD0C-D6049DEB9632}"/>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6" name="Footer Placeholder 5">
            <a:extLst>
              <a:ext uri="{FF2B5EF4-FFF2-40B4-BE49-F238E27FC236}">
                <a16:creationId xmlns:a16="http://schemas.microsoft.com/office/drawing/2014/main" id="{F9252DC3-D3D7-446F-A866-D7820B7BF87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71CDB00-5218-4567-902B-845073BE8753}"/>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1776128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661E4-9FF7-494B-A1C9-C9A1DD7052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245657-DA21-4769-84F8-88DC644508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A167B310-6692-4981-9CB8-FE79A091FF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DA2C9E-A9AD-4BB9-A691-90BB84F58CE9}"/>
              </a:ext>
            </a:extLst>
          </p:cNvPr>
          <p:cNvSpPr>
            <a:spLocks noGrp="1"/>
          </p:cNvSpPr>
          <p:nvPr>
            <p:ph type="dt" sz="half" idx="10"/>
          </p:nvPr>
        </p:nvSpPr>
        <p:spPr/>
        <p:txBody>
          <a:bodyPr/>
          <a:lstStyle/>
          <a:p>
            <a:fld id="{9294036C-9E7C-4FFC-99FA-414B61E345DD}" type="datetimeFigureOut">
              <a:rPr lang="en-US" smtClean="0"/>
              <a:t>12/1/2023</a:t>
            </a:fld>
            <a:endParaRPr lang="en-US" dirty="0"/>
          </a:p>
        </p:txBody>
      </p:sp>
      <p:sp>
        <p:nvSpPr>
          <p:cNvPr id="6" name="Footer Placeholder 5">
            <a:extLst>
              <a:ext uri="{FF2B5EF4-FFF2-40B4-BE49-F238E27FC236}">
                <a16:creationId xmlns:a16="http://schemas.microsoft.com/office/drawing/2014/main" id="{F4B3D45D-C826-4846-BBFC-A0D98B7E7A2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3516961-40DC-443E-9DB8-3A987DF499A9}"/>
              </a:ext>
            </a:extLst>
          </p:cNvPr>
          <p:cNvSpPr>
            <a:spLocks noGrp="1"/>
          </p:cNvSpPr>
          <p:nvPr>
            <p:ph type="sldNum" sz="quarter" idx="12"/>
          </p:nvPr>
        </p:nvSpPr>
        <p:spPr/>
        <p:txBody>
          <a:bodyPr/>
          <a:lstStyle/>
          <a:p>
            <a:fld id="{ED6580AB-5C3C-4B4F-8E2A-8B7A0A8CE695}" type="slidenum">
              <a:rPr lang="en-US" smtClean="0"/>
              <a:t>‹#›</a:t>
            </a:fld>
            <a:endParaRPr lang="en-US" dirty="0"/>
          </a:p>
        </p:txBody>
      </p:sp>
    </p:spTree>
    <p:extLst>
      <p:ext uri="{BB962C8B-B14F-4D97-AF65-F5344CB8AC3E}">
        <p14:creationId xmlns:p14="http://schemas.microsoft.com/office/powerpoint/2010/main" val="2631333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41CFC-63B9-4A19-A8AB-62B9E452AE5E}"/>
              </a:ext>
            </a:extLst>
          </p:cNvPr>
          <p:cNvSpPr>
            <a:spLocks noGrp="1"/>
          </p:cNvSpPr>
          <p:nvPr>
            <p:ph type="title"/>
          </p:nvPr>
        </p:nvSpPr>
        <p:spPr>
          <a:xfrm>
            <a:off x="838200" y="365125"/>
            <a:ext cx="10515600" cy="1325563"/>
          </a:xfrm>
          <a:prstGeom prst="rect">
            <a:avLst/>
          </a:prstGeom>
        </p:spPr>
        <p:txBody>
          <a:bodyPr vert="horz" lIns="0" tIns="0" rIns="0" bIns="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5A838B-134E-40B6-A7E3-1119BB8BF5BD}"/>
              </a:ext>
            </a:extLst>
          </p:cNvPr>
          <p:cNvSpPr>
            <a:spLocks noGrp="1"/>
          </p:cNvSpPr>
          <p:nvPr>
            <p:ph type="body" idx="1"/>
          </p:nvPr>
        </p:nvSpPr>
        <p:spPr>
          <a:xfrm>
            <a:off x="838200" y="1825625"/>
            <a:ext cx="10515600" cy="4351338"/>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8943BB-9EAD-4CBC-9CA2-75F70C6B582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94036C-9E7C-4FFC-99FA-414B61E345DD}" type="datetimeFigureOut">
              <a:rPr lang="en-US" smtClean="0"/>
              <a:t>12/1/2023</a:t>
            </a:fld>
            <a:endParaRPr lang="en-US" dirty="0"/>
          </a:p>
        </p:txBody>
      </p:sp>
      <p:sp>
        <p:nvSpPr>
          <p:cNvPr id="5" name="Footer Placeholder 4">
            <a:extLst>
              <a:ext uri="{FF2B5EF4-FFF2-40B4-BE49-F238E27FC236}">
                <a16:creationId xmlns:a16="http://schemas.microsoft.com/office/drawing/2014/main" id="{F204E537-5CBA-4B86-9D30-577B9F741E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6E79E72-0F12-4646-BCDF-4C9EAA89C2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580AB-5C3C-4B4F-8E2A-8B7A0A8CE695}" type="slidenum">
              <a:rPr lang="en-US" smtClean="0"/>
              <a:t>‹#›</a:t>
            </a:fld>
            <a:endParaRPr lang="en-US" dirty="0"/>
          </a:p>
        </p:txBody>
      </p:sp>
    </p:spTree>
    <p:extLst>
      <p:ext uri="{BB962C8B-B14F-4D97-AF65-F5344CB8AC3E}">
        <p14:creationId xmlns:p14="http://schemas.microsoft.com/office/powerpoint/2010/main" val="5543780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6.xml"/><Relationship Id="rId5" Type="http://schemas.openxmlformats.org/officeDocument/2006/relationships/image" Target="../media/image7.png"/><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8E504344-8563-476C-9EF9-4200B272FDC1}"/>
              </a:ext>
              <a:ext uri="{C183D7F6-B498-43B3-948B-1728B52AA6E4}">
                <adec:decorative xmlns:adec="http://schemas.microsoft.com/office/drawing/2017/decorative" val="1"/>
              </a:ext>
            </a:extLst>
          </p:cNvPr>
          <p:cNvGrpSpPr/>
          <p:nvPr/>
        </p:nvGrpSpPr>
        <p:grpSpPr>
          <a:xfrm>
            <a:off x="4875832" y="-2773830"/>
            <a:ext cx="8948964" cy="12105059"/>
            <a:chOff x="4855953" y="-2833465"/>
            <a:chExt cx="8948964" cy="12105059"/>
          </a:xfrm>
        </p:grpSpPr>
        <p:sp>
          <p:nvSpPr>
            <p:cNvPr id="18" name="Freeform 10">
              <a:extLst>
                <a:ext uri="{FF2B5EF4-FFF2-40B4-BE49-F238E27FC236}">
                  <a16:creationId xmlns:a16="http://schemas.microsoft.com/office/drawing/2014/main" id="{73D22BE5-D5D5-4BF2-A935-5C4AB588B458}"/>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11">
              <a:extLst>
                <a:ext uri="{FF2B5EF4-FFF2-40B4-BE49-F238E27FC236}">
                  <a16:creationId xmlns:a16="http://schemas.microsoft.com/office/drawing/2014/main" id="{C42C174B-303A-45F6-8FF1-93001A3AAFC1}"/>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12">
              <a:extLst>
                <a:ext uri="{FF2B5EF4-FFF2-40B4-BE49-F238E27FC236}">
                  <a16:creationId xmlns:a16="http://schemas.microsoft.com/office/drawing/2014/main" id="{22AA5A4F-A0EB-453F-A699-F817D4616C6F}"/>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8" name="TextBox 27">
            <a:extLst>
              <a:ext uri="{FF2B5EF4-FFF2-40B4-BE49-F238E27FC236}">
                <a16:creationId xmlns:a16="http://schemas.microsoft.com/office/drawing/2014/main" id="{3EC11F2C-B685-170D-F3D8-C6A4051FFD97}"/>
              </a:ext>
            </a:extLst>
          </p:cNvPr>
          <p:cNvSpPr txBox="1"/>
          <p:nvPr/>
        </p:nvSpPr>
        <p:spPr>
          <a:xfrm>
            <a:off x="3800154" y="264707"/>
            <a:ext cx="5506141" cy="1169551"/>
          </a:xfrm>
          <a:prstGeom prst="rect">
            <a:avLst/>
          </a:prstGeom>
          <a:noFill/>
        </p:spPr>
        <p:txBody>
          <a:bodyPr wrap="square" rtlCol="0">
            <a:spAutoFit/>
          </a:bodyPr>
          <a:lstStyle/>
          <a:p>
            <a:r>
              <a:rPr lang="en-US" sz="7000" b="1" spc="300" dirty="0">
                <a:latin typeface="Agency FB" panose="020B0503020202020204" pitchFamily="34" charset="0"/>
              </a:rPr>
              <a:t>DSA PROJECT </a:t>
            </a:r>
            <a:endParaRPr lang="en-IN" sz="7000" b="1" spc="300" dirty="0">
              <a:latin typeface="Agency FB" panose="020B0503020202020204" pitchFamily="34" charset="0"/>
            </a:endParaRPr>
          </a:p>
        </p:txBody>
      </p:sp>
      <p:sp>
        <p:nvSpPr>
          <p:cNvPr id="29" name="TextBox 28">
            <a:extLst>
              <a:ext uri="{FF2B5EF4-FFF2-40B4-BE49-F238E27FC236}">
                <a16:creationId xmlns:a16="http://schemas.microsoft.com/office/drawing/2014/main" id="{A9B621CB-8693-6D2C-20D6-457E21CFB01C}"/>
              </a:ext>
            </a:extLst>
          </p:cNvPr>
          <p:cNvSpPr txBox="1"/>
          <p:nvPr/>
        </p:nvSpPr>
        <p:spPr>
          <a:xfrm>
            <a:off x="6781293" y="6041358"/>
            <a:ext cx="9690197" cy="553998"/>
          </a:xfrm>
          <a:prstGeom prst="rect">
            <a:avLst/>
          </a:prstGeom>
          <a:noFill/>
        </p:spPr>
        <p:txBody>
          <a:bodyPr wrap="square" rtlCol="0">
            <a:spAutoFit/>
          </a:bodyPr>
          <a:lstStyle/>
          <a:p>
            <a:r>
              <a:rPr lang="en-US" sz="3000" dirty="0"/>
              <a:t>Project By : Monish &amp; Ashutosh </a:t>
            </a:r>
            <a:endParaRPr lang="en-IN" sz="3000" dirty="0"/>
          </a:p>
        </p:txBody>
      </p:sp>
      <p:sp>
        <p:nvSpPr>
          <p:cNvPr id="8" name="TextBox 1">
            <a:extLst>
              <a:ext uri="{FF2B5EF4-FFF2-40B4-BE49-F238E27FC236}">
                <a16:creationId xmlns:a16="http://schemas.microsoft.com/office/drawing/2014/main" id="{C4D6B730-EE6B-8878-F7A9-A37F1D9B8170}"/>
              </a:ext>
            </a:extLst>
          </p:cNvPr>
          <p:cNvSpPr txBox="1"/>
          <p:nvPr/>
        </p:nvSpPr>
        <p:spPr>
          <a:xfrm>
            <a:off x="5145696" y="1596814"/>
            <a:ext cx="2448364" cy="367793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900" b="1" dirty="0">
                <a:solidFill>
                  <a:srgbClr val="002060"/>
                </a:solidFill>
                <a:effectLst>
                  <a:outerShdw blurRad="50800" dist="38100" algn="l" rotWithShape="0">
                    <a:prstClr val="black">
                      <a:alpha val="40000"/>
                    </a:prstClr>
                  </a:outerShdw>
                </a:effectLst>
                <a:latin typeface="Segoe UI"/>
                <a:cs typeface="Segoe UI"/>
              </a:rPr>
              <a:t>H</a:t>
            </a:r>
            <a:endParaRPr lang="en-US" sz="23900" dirty="0">
              <a:effectLst>
                <a:outerShdw blurRad="50800" dist="38100" algn="l" rotWithShape="0">
                  <a:prstClr val="black">
                    <a:alpha val="40000"/>
                  </a:prstClr>
                </a:outerShdw>
              </a:effectLst>
              <a:cs typeface="Calibri"/>
            </a:endParaRPr>
          </a:p>
        </p:txBody>
      </p:sp>
      <p:sp>
        <p:nvSpPr>
          <p:cNvPr id="9" name="TextBox 1">
            <a:extLst>
              <a:ext uri="{FF2B5EF4-FFF2-40B4-BE49-F238E27FC236}">
                <a16:creationId xmlns:a16="http://schemas.microsoft.com/office/drawing/2014/main" id="{6C63F5D4-1E1D-7A3B-CCE8-ABD0C2C424FE}"/>
              </a:ext>
            </a:extLst>
          </p:cNvPr>
          <p:cNvSpPr txBox="1"/>
          <p:nvPr/>
        </p:nvSpPr>
        <p:spPr>
          <a:xfrm>
            <a:off x="7588892" y="1596814"/>
            <a:ext cx="1751198" cy="367793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900" b="1" dirty="0">
                <a:solidFill>
                  <a:srgbClr val="002060"/>
                </a:solidFill>
                <a:effectLst>
                  <a:outerShdw blurRad="50800" dist="38100" algn="l" rotWithShape="0">
                    <a:prstClr val="black">
                      <a:alpha val="40000"/>
                    </a:prstClr>
                  </a:outerShdw>
                </a:effectLst>
                <a:latin typeface="Segoe UI"/>
                <a:cs typeface="Segoe UI"/>
              </a:rPr>
              <a:t>T</a:t>
            </a:r>
            <a:endParaRPr lang="en-US" sz="23900" dirty="0">
              <a:effectLst>
                <a:outerShdw blurRad="50800" dist="38100" algn="l" rotWithShape="0">
                  <a:prstClr val="black">
                    <a:alpha val="40000"/>
                  </a:prstClr>
                </a:outerShdw>
              </a:effectLst>
              <a:cs typeface="Calibri"/>
            </a:endParaRPr>
          </a:p>
        </p:txBody>
      </p:sp>
      <p:sp>
        <p:nvSpPr>
          <p:cNvPr id="10" name="TextBox 1">
            <a:extLst>
              <a:ext uri="{FF2B5EF4-FFF2-40B4-BE49-F238E27FC236}">
                <a16:creationId xmlns:a16="http://schemas.microsoft.com/office/drawing/2014/main" id="{FBACC63C-03D7-D2F3-18D1-2275427F33FF}"/>
              </a:ext>
            </a:extLst>
          </p:cNvPr>
          <p:cNvSpPr txBox="1"/>
          <p:nvPr/>
        </p:nvSpPr>
        <p:spPr>
          <a:xfrm>
            <a:off x="3018949" y="1626402"/>
            <a:ext cx="2195226" cy="3677930"/>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3900" b="1" dirty="0">
                <a:solidFill>
                  <a:srgbClr val="002060"/>
                </a:solidFill>
                <a:effectLst>
                  <a:outerShdw blurRad="50800" dist="38100" algn="l" rotWithShape="0">
                    <a:prstClr val="black">
                      <a:alpha val="40000"/>
                    </a:prstClr>
                  </a:outerShdw>
                </a:effectLst>
                <a:latin typeface="Segoe UI"/>
                <a:cs typeface="Segoe UI"/>
              </a:rPr>
              <a:t>G</a:t>
            </a:r>
            <a:endParaRPr lang="en-US" sz="23900" dirty="0">
              <a:effectLst>
                <a:outerShdw blurRad="50800" dist="38100" algn="l" rotWithShape="0">
                  <a:prstClr val="black">
                    <a:alpha val="40000"/>
                  </a:prstClr>
                </a:outerShdw>
              </a:effectLst>
              <a:cs typeface="Calibri"/>
            </a:endParaRPr>
          </a:p>
        </p:txBody>
      </p:sp>
      <p:sp>
        <p:nvSpPr>
          <p:cNvPr id="11" name="TextBox 10">
            <a:extLst>
              <a:ext uri="{FF2B5EF4-FFF2-40B4-BE49-F238E27FC236}">
                <a16:creationId xmlns:a16="http://schemas.microsoft.com/office/drawing/2014/main" id="{C8493A46-7D94-51CE-1E01-3E6E2BE25FF3}"/>
              </a:ext>
            </a:extLst>
          </p:cNvPr>
          <p:cNvSpPr txBox="1"/>
          <p:nvPr/>
        </p:nvSpPr>
        <p:spPr>
          <a:xfrm>
            <a:off x="130210" y="93896"/>
            <a:ext cx="2700075" cy="369332"/>
          </a:xfrm>
          <a:prstGeom prst="rect">
            <a:avLst/>
          </a:prstGeom>
          <a:noFill/>
        </p:spPr>
        <p:txBody>
          <a:bodyPr wrap="square" rtlCol="0">
            <a:spAutoFit/>
          </a:bodyPr>
          <a:lstStyle/>
          <a:p>
            <a:r>
              <a:rPr lang="en-US" dirty="0"/>
              <a:t>Team Project - 6</a:t>
            </a:r>
            <a:endParaRPr lang="en-IN" dirty="0"/>
          </a:p>
        </p:txBody>
      </p:sp>
    </p:spTree>
    <p:extLst>
      <p:ext uri="{BB962C8B-B14F-4D97-AF65-F5344CB8AC3E}">
        <p14:creationId xmlns:p14="http://schemas.microsoft.com/office/powerpoint/2010/main" val="4068633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55C6E-FD60-8C02-182C-60FE72B23722}"/>
              </a:ext>
            </a:extLst>
          </p:cNvPr>
          <p:cNvSpPr txBox="1"/>
          <p:nvPr/>
        </p:nvSpPr>
        <p:spPr>
          <a:xfrm>
            <a:off x="9248293" y="178875"/>
            <a:ext cx="3019646" cy="646331"/>
          </a:xfrm>
          <a:prstGeom prst="rect">
            <a:avLst/>
          </a:prstGeom>
          <a:noFill/>
        </p:spPr>
        <p:txBody>
          <a:bodyPr wrap="square" rtlCol="0">
            <a:spAutoFit/>
          </a:bodyPr>
          <a:lstStyle/>
          <a:p>
            <a:r>
              <a:rPr lang="en-US" sz="3600" b="1" dirty="0">
                <a:latin typeface="Berlin Sans FB Demi" panose="020E0802020502020306" pitchFamily="34" charset="0"/>
              </a:rPr>
              <a:t>Applications</a:t>
            </a:r>
            <a:endParaRPr lang="en-IN" sz="3600" b="1" dirty="0">
              <a:latin typeface="Berlin Sans FB Demi" panose="020E0802020502020306" pitchFamily="34" charset="0"/>
            </a:endParaRPr>
          </a:p>
        </p:txBody>
      </p:sp>
      <p:pic>
        <p:nvPicPr>
          <p:cNvPr id="5" name="Picture 4" descr="Wallpaper : illustration, flag, circle, Google, color, wave, shape, line,  font 3840x2160 - ludendorf - 20088 - HD Wallpapers - WallHere">
            <a:extLst>
              <a:ext uri="{FF2B5EF4-FFF2-40B4-BE49-F238E27FC236}">
                <a16:creationId xmlns:a16="http://schemas.microsoft.com/office/drawing/2014/main" id="{0E1A4274-ADE3-F0BA-2CA6-03F46491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024" t="2261" r="35356" b="10364"/>
          <a:stretch>
            <a:fillRect/>
          </a:stretch>
        </p:blipFill>
        <p:spPr bwMode="auto">
          <a:xfrm rot="1811010">
            <a:off x="931992" y="1956925"/>
            <a:ext cx="2201639" cy="3302460"/>
          </a:xfrm>
          <a:custGeom>
            <a:avLst/>
            <a:gdLst>
              <a:gd name="connsiteX0" fmla="*/ 0 w 2201639"/>
              <a:gd name="connsiteY0" fmla="*/ 0 h 3302460"/>
              <a:gd name="connsiteX1" fmla="*/ 1906676 w 2201639"/>
              <a:gd name="connsiteY1" fmla="*/ 1100820 h 3302460"/>
              <a:gd name="connsiteX2" fmla="*/ 1906676 w 2201639"/>
              <a:gd name="connsiteY2" fmla="*/ 3302460 h 3302460"/>
              <a:gd name="connsiteX3" fmla="*/ 1174478 w 2201639"/>
              <a:gd name="connsiteY3" fmla="*/ 2879725 h 3302460"/>
              <a:gd name="connsiteX4" fmla="*/ 1177037 w 2201639"/>
              <a:gd name="connsiteY4" fmla="*/ 2875566 h 3302460"/>
              <a:gd name="connsiteX5" fmla="*/ 1343303 w 2201639"/>
              <a:gd name="connsiteY5" fmla="*/ 2227217 h 3302460"/>
              <a:gd name="connsiteX6" fmla="*/ 106569 w 2201639"/>
              <a:gd name="connsiteY6" fmla="*/ 874046 h 3302460"/>
              <a:gd name="connsiteX7" fmla="*/ 0 w 2201639"/>
              <a:gd name="connsiteY7" fmla="*/ 868733 h 330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39" h="3302460">
                <a:moveTo>
                  <a:pt x="0" y="0"/>
                </a:moveTo>
                <a:cubicBezTo>
                  <a:pt x="786570" y="0"/>
                  <a:pt x="1513392" y="419631"/>
                  <a:pt x="1906676" y="1100820"/>
                </a:cubicBezTo>
                <a:cubicBezTo>
                  <a:pt x="2299961" y="1782010"/>
                  <a:pt x="2299961" y="2621271"/>
                  <a:pt x="1906676" y="3302460"/>
                </a:cubicBezTo>
                <a:lnTo>
                  <a:pt x="1174478" y="2879725"/>
                </a:lnTo>
                <a:lnTo>
                  <a:pt x="1177037" y="2875566"/>
                </a:lnTo>
                <a:cubicBezTo>
                  <a:pt x="1283072" y="2682836"/>
                  <a:pt x="1343303" y="2461971"/>
                  <a:pt x="1343303" y="2227217"/>
                </a:cubicBezTo>
                <a:cubicBezTo>
                  <a:pt x="1343303" y="1522953"/>
                  <a:pt x="801224" y="943701"/>
                  <a:pt x="106569" y="874046"/>
                </a:cubicBezTo>
                <a:lnTo>
                  <a:pt x="0" y="868733"/>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How to Prepare a First Aid Kit">
            <a:extLst>
              <a:ext uri="{FF2B5EF4-FFF2-40B4-BE49-F238E27FC236}">
                <a16:creationId xmlns:a16="http://schemas.microsoft.com/office/drawing/2014/main" id="{7C0BF936-6A3C-DCCE-3A68-B471BFD5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22" t="26485" r="21132" b="7877"/>
          <a:stretch>
            <a:fillRect/>
          </a:stretch>
        </p:blipFill>
        <p:spPr bwMode="auto">
          <a:xfrm rot="3128878">
            <a:off x="-2071837" y="3607928"/>
            <a:ext cx="3536563" cy="2010173"/>
          </a:xfrm>
          <a:custGeom>
            <a:avLst/>
            <a:gdLst>
              <a:gd name="connsiteX0" fmla="*/ 2712955 w 3536563"/>
              <a:gd name="connsiteY0" fmla="*/ 0 h 2010173"/>
              <a:gd name="connsiteX1" fmla="*/ 3536563 w 3536563"/>
              <a:gd name="connsiteY1" fmla="*/ 116272 h 2010173"/>
              <a:gd name="connsiteX2" fmla="*/ 2180023 w 3536563"/>
              <a:gd name="connsiteY2" fmla="*/ 1850347 h 2010173"/>
              <a:gd name="connsiteX3" fmla="*/ 0 w 3536563"/>
              <a:gd name="connsiteY3" fmla="*/ 1542586 h 2010173"/>
              <a:gd name="connsiteX4" fmla="*/ 493044 w 3536563"/>
              <a:gd name="connsiteY4" fmla="*/ 912323 h 2010173"/>
              <a:gd name="connsiteX5" fmla="*/ 574167 w 3536563"/>
              <a:gd name="connsiteY5" fmla="*/ 972203 h 2010173"/>
              <a:gd name="connsiteX6" fmla="*/ 1857873 w 3536563"/>
              <a:gd name="connsiteY6" fmla="*/ 1101109 h 2010173"/>
              <a:gd name="connsiteX7" fmla="*/ 2692968 w 3536563"/>
              <a:gd name="connsiteY7" fmla="*/ 117680 h 201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563" h="2010173">
                <a:moveTo>
                  <a:pt x="2712955" y="0"/>
                </a:moveTo>
                <a:lnTo>
                  <a:pt x="3536563" y="116272"/>
                </a:lnTo>
                <a:cubicBezTo>
                  <a:pt x="3426610" y="895119"/>
                  <a:pt x="2909500" y="1556145"/>
                  <a:pt x="2180023" y="1850347"/>
                </a:cubicBezTo>
                <a:cubicBezTo>
                  <a:pt x="1450545" y="2144549"/>
                  <a:pt x="619524" y="2027231"/>
                  <a:pt x="0" y="1542586"/>
                </a:cubicBezTo>
                <a:lnTo>
                  <a:pt x="493044" y="912323"/>
                </a:lnTo>
                <a:lnTo>
                  <a:pt x="574167" y="972203"/>
                </a:lnTo>
                <a:cubicBezTo>
                  <a:pt x="939089" y="1215160"/>
                  <a:pt x="1416876" y="1278966"/>
                  <a:pt x="1857873" y="1101109"/>
                </a:cubicBezTo>
                <a:cubicBezTo>
                  <a:pt x="2298871" y="923253"/>
                  <a:pt x="2598706" y="545828"/>
                  <a:pt x="2692968" y="11768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Corporate Finance: Types, Benefits, Services- RazorpayX">
            <a:extLst>
              <a:ext uri="{FF2B5EF4-FFF2-40B4-BE49-F238E27FC236}">
                <a16:creationId xmlns:a16="http://schemas.microsoft.com/office/drawing/2014/main" id="{1D42B29D-3757-9C76-9076-98B1F0DE8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21" t="44492" r="24599" b="206"/>
          <a:stretch>
            <a:fillRect/>
          </a:stretch>
        </p:blipFill>
        <p:spPr bwMode="auto">
          <a:xfrm rot="19784655">
            <a:off x="-2236580" y="1481097"/>
            <a:ext cx="3813240" cy="1543925"/>
          </a:xfrm>
          <a:custGeom>
            <a:avLst/>
            <a:gdLst>
              <a:gd name="connsiteX0" fmla="*/ 3813240 w 3813240"/>
              <a:gd name="connsiteY0" fmla="*/ 1115470 h 1543925"/>
              <a:gd name="connsiteX1" fmla="*/ 3057818 w 3813240"/>
              <a:gd name="connsiteY1" fmla="*/ 1543925 h 1543925"/>
              <a:gd name="connsiteX2" fmla="*/ 3049481 w 3813240"/>
              <a:gd name="connsiteY2" fmla="*/ 1527352 h 1543925"/>
              <a:gd name="connsiteX3" fmla="*/ 1186713 w 3813240"/>
              <a:gd name="connsiteY3" fmla="*/ 1000130 h 1543925"/>
              <a:gd name="connsiteX4" fmla="*/ 704785 w 3813240"/>
              <a:gd name="connsiteY4" fmla="*/ 1464616 h 1543925"/>
              <a:gd name="connsiteX5" fmla="*/ 689908 w 3813240"/>
              <a:gd name="connsiteY5" fmla="*/ 1491638 h 1543925"/>
              <a:gd name="connsiteX6" fmla="*/ 0 w 3813240"/>
              <a:gd name="connsiteY6" fmla="*/ 1086236 h 1543925"/>
              <a:gd name="connsiteX7" fmla="*/ 1915059 w 3813240"/>
              <a:gd name="connsiteY7" fmla="*/ 65 h 1543925"/>
              <a:gd name="connsiteX8" fmla="*/ 3813240 w 3813240"/>
              <a:gd name="connsiteY8" fmla="*/ 1115470 h 15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3240" h="1543925">
                <a:moveTo>
                  <a:pt x="3813240" y="1115470"/>
                </a:moveTo>
                <a:lnTo>
                  <a:pt x="3057818" y="1543925"/>
                </a:lnTo>
                <a:lnTo>
                  <a:pt x="3049481" y="1527352"/>
                </a:lnTo>
                <a:cubicBezTo>
                  <a:pt x="2674133" y="865567"/>
                  <a:pt x="1840144" y="629521"/>
                  <a:pt x="1186713" y="1000130"/>
                </a:cubicBezTo>
                <a:cubicBezTo>
                  <a:pt x="982516" y="1115945"/>
                  <a:pt x="820116" y="1277299"/>
                  <a:pt x="704785" y="1464616"/>
                </a:cubicBezTo>
                <a:lnTo>
                  <a:pt x="689908" y="1491638"/>
                </a:lnTo>
                <a:lnTo>
                  <a:pt x="0" y="1086236"/>
                </a:lnTo>
                <a:cubicBezTo>
                  <a:pt x="398495" y="408081"/>
                  <a:pt x="1128512" y="-5965"/>
                  <a:pt x="1915059" y="65"/>
                </a:cubicBezTo>
                <a:cubicBezTo>
                  <a:pt x="2701606" y="6096"/>
                  <a:pt x="3425189" y="431285"/>
                  <a:pt x="3813240" y="1115470"/>
                </a:cubicBezTo>
                <a:close/>
              </a:path>
            </a:pathLst>
          </a:custGeom>
          <a:noFill/>
          <a:extLst>
            <a:ext uri="{909E8E84-426E-40DD-AFC4-6F175D3DCCD1}">
              <a14:hiddenFill xmlns:a14="http://schemas.microsoft.com/office/drawing/2010/main">
                <a:solidFill>
                  <a:srgbClr val="FFFFFF"/>
                </a:solidFill>
              </a14:hiddenFill>
            </a:ext>
          </a:extLst>
        </p:spPr>
      </p:pic>
      <p:sp>
        <p:nvSpPr>
          <p:cNvPr id="8" name="Parallelogram 7">
            <a:extLst>
              <a:ext uri="{FF2B5EF4-FFF2-40B4-BE49-F238E27FC236}">
                <a16:creationId xmlns:a16="http://schemas.microsoft.com/office/drawing/2014/main" id="{C1AF1E49-198F-0A39-9E20-58FD5A95CA33}"/>
              </a:ext>
              <a:ext uri="{C183D7F6-B498-43B3-948B-1728B52AA6E4}">
                <adec:decorative xmlns:adec="http://schemas.microsoft.com/office/drawing/2017/decorative" val="1"/>
              </a:ext>
            </a:extLst>
          </p:cNvPr>
          <p:cNvSpPr/>
          <p:nvPr/>
        </p:nvSpPr>
        <p:spPr>
          <a:xfrm>
            <a:off x="0" y="6008489"/>
            <a:ext cx="12192000" cy="199626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9" name="TextBox 8">
            <a:extLst>
              <a:ext uri="{FF2B5EF4-FFF2-40B4-BE49-F238E27FC236}">
                <a16:creationId xmlns:a16="http://schemas.microsoft.com/office/drawing/2014/main" id="{96CEADB3-C7CA-DFF6-5F8C-662E6A52B20C}"/>
              </a:ext>
            </a:extLst>
          </p:cNvPr>
          <p:cNvSpPr txBox="1"/>
          <p:nvPr/>
        </p:nvSpPr>
        <p:spPr>
          <a:xfrm>
            <a:off x="3970751" y="1606728"/>
            <a:ext cx="7290148" cy="1200329"/>
          </a:xfrm>
          <a:prstGeom prst="rect">
            <a:avLst/>
          </a:prstGeom>
          <a:noFill/>
        </p:spPr>
        <p:txBody>
          <a:bodyPr wrap="square" rtlCol="0">
            <a:spAutoFit/>
          </a:bodyPr>
          <a:lstStyle/>
          <a:p>
            <a:r>
              <a:rPr lang="en-US" sz="3600" b="1" dirty="0"/>
              <a:t>Google:</a:t>
            </a:r>
            <a:r>
              <a:rPr lang="en-IN" sz="3600" b="1" dirty="0"/>
              <a:t> </a:t>
            </a:r>
          </a:p>
          <a:p>
            <a:r>
              <a:rPr lang="en-IN" sz="3600" b="1" dirty="0"/>
              <a:t>		Search near me feature </a:t>
            </a:r>
            <a:endParaRPr lang="en-US" sz="3600" b="1" dirty="0"/>
          </a:p>
        </p:txBody>
      </p:sp>
      <p:sp>
        <p:nvSpPr>
          <p:cNvPr id="10" name="TextBox 9">
            <a:extLst>
              <a:ext uri="{FF2B5EF4-FFF2-40B4-BE49-F238E27FC236}">
                <a16:creationId xmlns:a16="http://schemas.microsoft.com/office/drawing/2014/main" id="{7002CE0E-D317-6D6A-910B-CF94AC269B05}"/>
              </a:ext>
            </a:extLst>
          </p:cNvPr>
          <p:cNvSpPr txBox="1"/>
          <p:nvPr/>
        </p:nvSpPr>
        <p:spPr>
          <a:xfrm>
            <a:off x="3970751" y="3399805"/>
            <a:ext cx="7531788" cy="1246495"/>
          </a:xfrm>
          <a:prstGeom prst="rect">
            <a:avLst/>
          </a:prstGeom>
          <a:noFill/>
        </p:spPr>
        <p:txBody>
          <a:bodyPr wrap="square" rtlCol="0">
            <a:spAutoFit/>
          </a:bodyPr>
          <a:lstStyle/>
          <a:p>
            <a:pPr algn="just"/>
            <a:r>
              <a:rPr lang="en-IN" sz="2500" kern="150" dirty="0">
                <a:latin typeface="Liberation Serif"/>
                <a:ea typeface="Noto Serif CJK SC"/>
                <a:cs typeface="Lohit Devanagari"/>
              </a:rPr>
              <a:t>Y</a:t>
            </a:r>
            <a:r>
              <a:rPr lang="en-IN" sz="2500" kern="150" dirty="0">
                <a:effectLst/>
                <a:latin typeface="Liberation Serif"/>
                <a:ea typeface="Noto Serif CJK SC"/>
                <a:cs typeface="Lohit Devanagari"/>
              </a:rPr>
              <a:t>our current location is a query point, there is already a GHT of all restaurants in that city. Using updated version of GHT we can find more than 1 neighbours. </a:t>
            </a:r>
            <a:endParaRPr lang="en-IN" sz="2500" dirty="0"/>
          </a:p>
        </p:txBody>
      </p:sp>
    </p:spTree>
    <p:extLst>
      <p:ext uri="{BB962C8B-B14F-4D97-AF65-F5344CB8AC3E}">
        <p14:creationId xmlns:p14="http://schemas.microsoft.com/office/powerpoint/2010/main" val="2549198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55C6E-FD60-8C02-182C-60FE72B23722}"/>
              </a:ext>
            </a:extLst>
          </p:cNvPr>
          <p:cNvSpPr txBox="1"/>
          <p:nvPr/>
        </p:nvSpPr>
        <p:spPr>
          <a:xfrm>
            <a:off x="9248293" y="178875"/>
            <a:ext cx="3019646" cy="646331"/>
          </a:xfrm>
          <a:prstGeom prst="rect">
            <a:avLst/>
          </a:prstGeom>
          <a:noFill/>
        </p:spPr>
        <p:txBody>
          <a:bodyPr wrap="square" rtlCol="0">
            <a:spAutoFit/>
          </a:bodyPr>
          <a:lstStyle/>
          <a:p>
            <a:r>
              <a:rPr lang="en-US" sz="3600" b="1" dirty="0">
                <a:latin typeface="Berlin Sans FB Demi" panose="020E0802020502020306" pitchFamily="34" charset="0"/>
              </a:rPr>
              <a:t>Applications</a:t>
            </a:r>
            <a:endParaRPr lang="en-IN" sz="3600" b="1" dirty="0">
              <a:latin typeface="Berlin Sans FB Demi" panose="020E0802020502020306" pitchFamily="34" charset="0"/>
            </a:endParaRPr>
          </a:p>
        </p:txBody>
      </p:sp>
      <p:pic>
        <p:nvPicPr>
          <p:cNvPr id="5" name="Picture 4" descr="Wallpaper : illustration, flag, circle, Google, color, wave, shape, line,  font 3840x2160 - ludendorf - 20088 - HD Wallpapers - WallHere">
            <a:extLst>
              <a:ext uri="{FF2B5EF4-FFF2-40B4-BE49-F238E27FC236}">
                <a16:creationId xmlns:a16="http://schemas.microsoft.com/office/drawing/2014/main" id="{0E1A4274-ADE3-F0BA-2CA6-03F46491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024" t="2261" r="35356" b="10364"/>
          <a:stretch>
            <a:fillRect/>
          </a:stretch>
        </p:blipFill>
        <p:spPr bwMode="auto">
          <a:xfrm rot="1811010">
            <a:off x="931992" y="1956925"/>
            <a:ext cx="2201639" cy="3302460"/>
          </a:xfrm>
          <a:custGeom>
            <a:avLst/>
            <a:gdLst>
              <a:gd name="connsiteX0" fmla="*/ 0 w 2201639"/>
              <a:gd name="connsiteY0" fmla="*/ 0 h 3302460"/>
              <a:gd name="connsiteX1" fmla="*/ 1906676 w 2201639"/>
              <a:gd name="connsiteY1" fmla="*/ 1100820 h 3302460"/>
              <a:gd name="connsiteX2" fmla="*/ 1906676 w 2201639"/>
              <a:gd name="connsiteY2" fmla="*/ 3302460 h 3302460"/>
              <a:gd name="connsiteX3" fmla="*/ 1174478 w 2201639"/>
              <a:gd name="connsiteY3" fmla="*/ 2879725 h 3302460"/>
              <a:gd name="connsiteX4" fmla="*/ 1177037 w 2201639"/>
              <a:gd name="connsiteY4" fmla="*/ 2875566 h 3302460"/>
              <a:gd name="connsiteX5" fmla="*/ 1343303 w 2201639"/>
              <a:gd name="connsiteY5" fmla="*/ 2227217 h 3302460"/>
              <a:gd name="connsiteX6" fmla="*/ 106569 w 2201639"/>
              <a:gd name="connsiteY6" fmla="*/ 874046 h 3302460"/>
              <a:gd name="connsiteX7" fmla="*/ 0 w 2201639"/>
              <a:gd name="connsiteY7" fmla="*/ 868733 h 330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39" h="3302460">
                <a:moveTo>
                  <a:pt x="0" y="0"/>
                </a:moveTo>
                <a:cubicBezTo>
                  <a:pt x="786570" y="0"/>
                  <a:pt x="1513392" y="419631"/>
                  <a:pt x="1906676" y="1100820"/>
                </a:cubicBezTo>
                <a:cubicBezTo>
                  <a:pt x="2299961" y="1782010"/>
                  <a:pt x="2299961" y="2621271"/>
                  <a:pt x="1906676" y="3302460"/>
                </a:cubicBezTo>
                <a:lnTo>
                  <a:pt x="1174478" y="2879725"/>
                </a:lnTo>
                <a:lnTo>
                  <a:pt x="1177037" y="2875566"/>
                </a:lnTo>
                <a:cubicBezTo>
                  <a:pt x="1283072" y="2682836"/>
                  <a:pt x="1343303" y="2461971"/>
                  <a:pt x="1343303" y="2227217"/>
                </a:cubicBezTo>
                <a:cubicBezTo>
                  <a:pt x="1343303" y="1522953"/>
                  <a:pt x="801224" y="943701"/>
                  <a:pt x="106569" y="874046"/>
                </a:cubicBezTo>
                <a:lnTo>
                  <a:pt x="0" y="868733"/>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How to Prepare a First Aid Kit">
            <a:extLst>
              <a:ext uri="{FF2B5EF4-FFF2-40B4-BE49-F238E27FC236}">
                <a16:creationId xmlns:a16="http://schemas.microsoft.com/office/drawing/2014/main" id="{7C0BF936-6A3C-DCCE-3A68-B471BFD5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22" t="26485" r="21132" b="7877"/>
          <a:stretch>
            <a:fillRect/>
          </a:stretch>
        </p:blipFill>
        <p:spPr bwMode="auto">
          <a:xfrm rot="3128878">
            <a:off x="-2071837" y="3607928"/>
            <a:ext cx="3536563" cy="2010173"/>
          </a:xfrm>
          <a:custGeom>
            <a:avLst/>
            <a:gdLst>
              <a:gd name="connsiteX0" fmla="*/ 2712955 w 3536563"/>
              <a:gd name="connsiteY0" fmla="*/ 0 h 2010173"/>
              <a:gd name="connsiteX1" fmla="*/ 3536563 w 3536563"/>
              <a:gd name="connsiteY1" fmla="*/ 116272 h 2010173"/>
              <a:gd name="connsiteX2" fmla="*/ 2180023 w 3536563"/>
              <a:gd name="connsiteY2" fmla="*/ 1850347 h 2010173"/>
              <a:gd name="connsiteX3" fmla="*/ 0 w 3536563"/>
              <a:gd name="connsiteY3" fmla="*/ 1542586 h 2010173"/>
              <a:gd name="connsiteX4" fmla="*/ 493044 w 3536563"/>
              <a:gd name="connsiteY4" fmla="*/ 912323 h 2010173"/>
              <a:gd name="connsiteX5" fmla="*/ 574167 w 3536563"/>
              <a:gd name="connsiteY5" fmla="*/ 972203 h 2010173"/>
              <a:gd name="connsiteX6" fmla="*/ 1857873 w 3536563"/>
              <a:gd name="connsiteY6" fmla="*/ 1101109 h 2010173"/>
              <a:gd name="connsiteX7" fmla="*/ 2692968 w 3536563"/>
              <a:gd name="connsiteY7" fmla="*/ 117680 h 201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563" h="2010173">
                <a:moveTo>
                  <a:pt x="2712955" y="0"/>
                </a:moveTo>
                <a:lnTo>
                  <a:pt x="3536563" y="116272"/>
                </a:lnTo>
                <a:cubicBezTo>
                  <a:pt x="3426610" y="895119"/>
                  <a:pt x="2909500" y="1556145"/>
                  <a:pt x="2180023" y="1850347"/>
                </a:cubicBezTo>
                <a:cubicBezTo>
                  <a:pt x="1450545" y="2144549"/>
                  <a:pt x="619524" y="2027231"/>
                  <a:pt x="0" y="1542586"/>
                </a:cubicBezTo>
                <a:lnTo>
                  <a:pt x="493044" y="912323"/>
                </a:lnTo>
                <a:lnTo>
                  <a:pt x="574167" y="972203"/>
                </a:lnTo>
                <a:cubicBezTo>
                  <a:pt x="939089" y="1215160"/>
                  <a:pt x="1416876" y="1278966"/>
                  <a:pt x="1857873" y="1101109"/>
                </a:cubicBezTo>
                <a:cubicBezTo>
                  <a:pt x="2298871" y="923253"/>
                  <a:pt x="2598706" y="545828"/>
                  <a:pt x="2692968" y="11768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Corporate Finance: Types, Benefits, Services- RazorpayX">
            <a:extLst>
              <a:ext uri="{FF2B5EF4-FFF2-40B4-BE49-F238E27FC236}">
                <a16:creationId xmlns:a16="http://schemas.microsoft.com/office/drawing/2014/main" id="{1D42B29D-3757-9C76-9076-98B1F0DE8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21" t="44492" r="24599" b="206"/>
          <a:stretch>
            <a:fillRect/>
          </a:stretch>
        </p:blipFill>
        <p:spPr bwMode="auto">
          <a:xfrm rot="19784655">
            <a:off x="-2236580" y="1481097"/>
            <a:ext cx="3813240" cy="1543925"/>
          </a:xfrm>
          <a:custGeom>
            <a:avLst/>
            <a:gdLst>
              <a:gd name="connsiteX0" fmla="*/ 3813240 w 3813240"/>
              <a:gd name="connsiteY0" fmla="*/ 1115470 h 1543925"/>
              <a:gd name="connsiteX1" fmla="*/ 3057818 w 3813240"/>
              <a:gd name="connsiteY1" fmla="*/ 1543925 h 1543925"/>
              <a:gd name="connsiteX2" fmla="*/ 3049481 w 3813240"/>
              <a:gd name="connsiteY2" fmla="*/ 1527352 h 1543925"/>
              <a:gd name="connsiteX3" fmla="*/ 1186713 w 3813240"/>
              <a:gd name="connsiteY3" fmla="*/ 1000130 h 1543925"/>
              <a:gd name="connsiteX4" fmla="*/ 704785 w 3813240"/>
              <a:gd name="connsiteY4" fmla="*/ 1464616 h 1543925"/>
              <a:gd name="connsiteX5" fmla="*/ 689908 w 3813240"/>
              <a:gd name="connsiteY5" fmla="*/ 1491638 h 1543925"/>
              <a:gd name="connsiteX6" fmla="*/ 0 w 3813240"/>
              <a:gd name="connsiteY6" fmla="*/ 1086236 h 1543925"/>
              <a:gd name="connsiteX7" fmla="*/ 1915059 w 3813240"/>
              <a:gd name="connsiteY7" fmla="*/ 65 h 1543925"/>
              <a:gd name="connsiteX8" fmla="*/ 3813240 w 3813240"/>
              <a:gd name="connsiteY8" fmla="*/ 1115470 h 15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3240" h="1543925">
                <a:moveTo>
                  <a:pt x="3813240" y="1115470"/>
                </a:moveTo>
                <a:lnTo>
                  <a:pt x="3057818" y="1543925"/>
                </a:lnTo>
                <a:lnTo>
                  <a:pt x="3049481" y="1527352"/>
                </a:lnTo>
                <a:cubicBezTo>
                  <a:pt x="2674133" y="865567"/>
                  <a:pt x="1840144" y="629521"/>
                  <a:pt x="1186713" y="1000130"/>
                </a:cubicBezTo>
                <a:cubicBezTo>
                  <a:pt x="982516" y="1115945"/>
                  <a:pt x="820116" y="1277299"/>
                  <a:pt x="704785" y="1464616"/>
                </a:cubicBezTo>
                <a:lnTo>
                  <a:pt x="689908" y="1491638"/>
                </a:lnTo>
                <a:lnTo>
                  <a:pt x="0" y="1086236"/>
                </a:lnTo>
                <a:cubicBezTo>
                  <a:pt x="398495" y="408081"/>
                  <a:pt x="1128512" y="-5965"/>
                  <a:pt x="1915059" y="65"/>
                </a:cubicBezTo>
                <a:cubicBezTo>
                  <a:pt x="2701606" y="6096"/>
                  <a:pt x="3425189" y="431285"/>
                  <a:pt x="3813240" y="1115470"/>
                </a:cubicBezTo>
                <a:close/>
              </a:path>
            </a:pathLst>
          </a:custGeom>
          <a:noFill/>
          <a:extLst>
            <a:ext uri="{909E8E84-426E-40DD-AFC4-6F175D3DCCD1}">
              <a14:hiddenFill xmlns:a14="http://schemas.microsoft.com/office/drawing/2010/main">
                <a:solidFill>
                  <a:srgbClr val="FFFFFF"/>
                </a:solidFill>
              </a14:hiddenFill>
            </a:ext>
          </a:extLst>
        </p:spPr>
      </p:pic>
      <p:sp>
        <p:nvSpPr>
          <p:cNvPr id="8" name="Parallelogram 7">
            <a:extLst>
              <a:ext uri="{FF2B5EF4-FFF2-40B4-BE49-F238E27FC236}">
                <a16:creationId xmlns:a16="http://schemas.microsoft.com/office/drawing/2014/main" id="{C1AF1E49-198F-0A39-9E20-58FD5A95CA33}"/>
              </a:ext>
              <a:ext uri="{C183D7F6-B498-43B3-948B-1728B52AA6E4}">
                <adec:decorative xmlns:adec="http://schemas.microsoft.com/office/drawing/2017/decorative" val="1"/>
              </a:ext>
            </a:extLst>
          </p:cNvPr>
          <p:cNvSpPr/>
          <p:nvPr/>
        </p:nvSpPr>
        <p:spPr>
          <a:xfrm>
            <a:off x="0" y="6008489"/>
            <a:ext cx="12192000" cy="199626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4" name="Picture 3">
            <a:extLst>
              <a:ext uri="{FF2B5EF4-FFF2-40B4-BE49-F238E27FC236}">
                <a16:creationId xmlns:a16="http://schemas.microsoft.com/office/drawing/2014/main" id="{6E7B6DC3-42FC-2E05-2837-1C17457D9804}"/>
              </a:ext>
            </a:extLst>
          </p:cNvPr>
          <p:cNvPicPr>
            <a:picLocks noChangeAspect="1"/>
          </p:cNvPicPr>
          <p:nvPr/>
        </p:nvPicPr>
        <p:blipFill>
          <a:blip r:embed="rId6"/>
          <a:stretch>
            <a:fillRect/>
          </a:stretch>
        </p:blipFill>
        <p:spPr>
          <a:xfrm>
            <a:off x="3344510" y="988044"/>
            <a:ext cx="6463369" cy="4853143"/>
          </a:xfrm>
          <a:prstGeom prst="rect">
            <a:avLst/>
          </a:prstGeom>
        </p:spPr>
      </p:pic>
    </p:spTree>
    <p:extLst>
      <p:ext uri="{BB962C8B-B14F-4D97-AF65-F5344CB8AC3E}">
        <p14:creationId xmlns:p14="http://schemas.microsoft.com/office/powerpoint/2010/main" val="36111194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55C6E-FD60-8C02-182C-60FE72B23722}"/>
              </a:ext>
            </a:extLst>
          </p:cNvPr>
          <p:cNvSpPr txBox="1"/>
          <p:nvPr/>
        </p:nvSpPr>
        <p:spPr>
          <a:xfrm>
            <a:off x="9248293" y="178875"/>
            <a:ext cx="3019646" cy="646331"/>
          </a:xfrm>
          <a:prstGeom prst="rect">
            <a:avLst/>
          </a:prstGeom>
          <a:noFill/>
        </p:spPr>
        <p:txBody>
          <a:bodyPr wrap="square" rtlCol="0">
            <a:spAutoFit/>
          </a:bodyPr>
          <a:lstStyle/>
          <a:p>
            <a:r>
              <a:rPr lang="en-US" sz="3600" b="1" dirty="0">
                <a:latin typeface="Berlin Sans FB Demi" panose="020E0802020502020306" pitchFamily="34" charset="0"/>
              </a:rPr>
              <a:t>Applications</a:t>
            </a:r>
            <a:endParaRPr lang="en-IN" sz="3600" b="1" dirty="0">
              <a:latin typeface="Berlin Sans FB Demi" panose="020E0802020502020306" pitchFamily="34" charset="0"/>
            </a:endParaRPr>
          </a:p>
        </p:txBody>
      </p:sp>
      <p:pic>
        <p:nvPicPr>
          <p:cNvPr id="5" name="Picture 4" descr="Wallpaper : illustration, flag, circle, Google, color, wave, shape, line,  font 3840x2160 - ludendorf - 20088 - HD Wallpapers - WallHere">
            <a:extLst>
              <a:ext uri="{FF2B5EF4-FFF2-40B4-BE49-F238E27FC236}">
                <a16:creationId xmlns:a16="http://schemas.microsoft.com/office/drawing/2014/main" id="{0E1A4274-ADE3-F0BA-2CA6-03F46491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024" t="2261" r="35356" b="10364"/>
          <a:stretch>
            <a:fillRect/>
          </a:stretch>
        </p:blipFill>
        <p:spPr bwMode="auto">
          <a:xfrm rot="16195471">
            <a:off x="-1322134" y="713913"/>
            <a:ext cx="2201639" cy="3302460"/>
          </a:xfrm>
          <a:custGeom>
            <a:avLst/>
            <a:gdLst>
              <a:gd name="connsiteX0" fmla="*/ 0 w 2201639"/>
              <a:gd name="connsiteY0" fmla="*/ 0 h 3302460"/>
              <a:gd name="connsiteX1" fmla="*/ 1906676 w 2201639"/>
              <a:gd name="connsiteY1" fmla="*/ 1100820 h 3302460"/>
              <a:gd name="connsiteX2" fmla="*/ 1906676 w 2201639"/>
              <a:gd name="connsiteY2" fmla="*/ 3302460 h 3302460"/>
              <a:gd name="connsiteX3" fmla="*/ 1174478 w 2201639"/>
              <a:gd name="connsiteY3" fmla="*/ 2879725 h 3302460"/>
              <a:gd name="connsiteX4" fmla="*/ 1177037 w 2201639"/>
              <a:gd name="connsiteY4" fmla="*/ 2875566 h 3302460"/>
              <a:gd name="connsiteX5" fmla="*/ 1343303 w 2201639"/>
              <a:gd name="connsiteY5" fmla="*/ 2227217 h 3302460"/>
              <a:gd name="connsiteX6" fmla="*/ 106569 w 2201639"/>
              <a:gd name="connsiteY6" fmla="*/ 874046 h 3302460"/>
              <a:gd name="connsiteX7" fmla="*/ 0 w 2201639"/>
              <a:gd name="connsiteY7" fmla="*/ 868733 h 330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39" h="3302460">
                <a:moveTo>
                  <a:pt x="0" y="0"/>
                </a:moveTo>
                <a:cubicBezTo>
                  <a:pt x="786570" y="0"/>
                  <a:pt x="1513392" y="419631"/>
                  <a:pt x="1906676" y="1100820"/>
                </a:cubicBezTo>
                <a:cubicBezTo>
                  <a:pt x="2299961" y="1782010"/>
                  <a:pt x="2299961" y="2621271"/>
                  <a:pt x="1906676" y="3302460"/>
                </a:cubicBezTo>
                <a:lnTo>
                  <a:pt x="1174478" y="2879725"/>
                </a:lnTo>
                <a:lnTo>
                  <a:pt x="1177037" y="2875566"/>
                </a:lnTo>
                <a:cubicBezTo>
                  <a:pt x="1283072" y="2682836"/>
                  <a:pt x="1343303" y="2461971"/>
                  <a:pt x="1343303" y="2227217"/>
                </a:cubicBezTo>
                <a:cubicBezTo>
                  <a:pt x="1343303" y="1522953"/>
                  <a:pt x="801224" y="943701"/>
                  <a:pt x="106569" y="874046"/>
                </a:cubicBezTo>
                <a:lnTo>
                  <a:pt x="0" y="868733"/>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How to Prepare a First Aid Kit">
            <a:extLst>
              <a:ext uri="{FF2B5EF4-FFF2-40B4-BE49-F238E27FC236}">
                <a16:creationId xmlns:a16="http://schemas.microsoft.com/office/drawing/2014/main" id="{7C0BF936-6A3C-DCCE-3A68-B471BFD5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22" t="26485" r="21132" b="7877"/>
          <a:stretch>
            <a:fillRect/>
          </a:stretch>
        </p:blipFill>
        <p:spPr bwMode="auto">
          <a:xfrm rot="17513339">
            <a:off x="232517" y="2563855"/>
            <a:ext cx="3536563" cy="2010173"/>
          </a:xfrm>
          <a:custGeom>
            <a:avLst/>
            <a:gdLst>
              <a:gd name="connsiteX0" fmla="*/ 2712955 w 3536563"/>
              <a:gd name="connsiteY0" fmla="*/ 0 h 2010173"/>
              <a:gd name="connsiteX1" fmla="*/ 3536563 w 3536563"/>
              <a:gd name="connsiteY1" fmla="*/ 116272 h 2010173"/>
              <a:gd name="connsiteX2" fmla="*/ 2180023 w 3536563"/>
              <a:gd name="connsiteY2" fmla="*/ 1850347 h 2010173"/>
              <a:gd name="connsiteX3" fmla="*/ 0 w 3536563"/>
              <a:gd name="connsiteY3" fmla="*/ 1542586 h 2010173"/>
              <a:gd name="connsiteX4" fmla="*/ 493044 w 3536563"/>
              <a:gd name="connsiteY4" fmla="*/ 912323 h 2010173"/>
              <a:gd name="connsiteX5" fmla="*/ 574167 w 3536563"/>
              <a:gd name="connsiteY5" fmla="*/ 972203 h 2010173"/>
              <a:gd name="connsiteX6" fmla="*/ 1857873 w 3536563"/>
              <a:gd name="connsiteY6" fmla="*/ 1101109 h 2010173"/>
              <a:gd name="connsiteX7" fmla="*/ 2692968 w 3536563"/>
              <a:gd name="connsiteY7" fmla="*/ 117680 h 201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563" h="2010173">
                <a:moveTo>
                  <a:pt x="2712955" y="0"/>
                </a:moveTo>
                <a:lnTo>
                  <a:pt x="3536563" y="116272"/>
                </a:lnTo>
                <a:cubicBezTo>
                  <a:pt x="3426610" y="895119"/>
                  <a:pt x="2909500" y="1556145"/>
                  <a:pt x="2180023" y="1850347"/>
                </a:cubicBezTo>
                <a:cubicBezTo>
                  <a:pt x="1450545" y="2144549"/>
                  <a:pt x="619524" y="2027231"/>
                  <a:pt x="0" y="1542586"/>
                </a:cubicBezTo>
                <a:lnTo>
                  <a:pt x="493044" y="912323"/>
                </a:lnTo>
                <a:lnTo>
                  <a:pt x="574167" y="972203"/>
                </a:lnTo>
                <a:cubicBezTo>
                  <a:pt x="939089" y="1215160"/>
                  <a:pt x="1416876" y="1278966"/>
                  <a:pt x="1857873" y="1101109"/>
                </a:cubicBezTo>
                <a:cubicBezTo>
                  <a:pt x="2298871" y="923253"/>
                  <a:pt x="2598706" y="545828"/>
                  <a:pt x="2692968" y="11768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Corporate Finance: Types, Benefits, Services- RazorpayX">
            <a:extLst>
              <a:ext uri="{FF2B5EF4-FFF2-40B4-BE49-F238E27FC236}">
                <a16:creationId xmlns:a16="http://schemas.microsoft.com/office/drawing/2014/main" id="{1D42B29D-3757-9C76-9076-98B1F0DE8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21" t="44492" r="24599" b="206"/>
          <a:stretch>
            <a:fillRect/>
          </a:stretch>
        </p:blipFill>
        <p:spPr bwMode="auto">
          <a:xfrm rot="12569116">
            <a:off x="-2287409" y="4008989"/>
            <a:ext cx="3813240" cy="1543925"/>
          </a:xfrm>
          <a:custGeom>
            <a:avLst/>
            <a:gdLst>
              <a:gd name="connsiteX0" fmla="*/ 3813240 w 3813240"/>
              <a:gd name="connsiteY0" fmla="*/ 1115470 h 1543925"/>
              <a:gd name="connsiteX1" fmla="*/ 3057818 w 3813240"/>
              <a:gd name="connsiteY1" fmla="*/ 1543925 h 1543925"/>
              <a:gd name="connsiteX2" fmla="*/ 3049481 w 3813240"/>
              <a:gd name="connsiteY2" fmla="*/ 1527352 h 1543925"/>
              <a:gd name="connsiteX3" fmla="*/ 1186713 w 3813240"/>
              <a:gd name="connsiteY3" fmla="*/ 1000130 h 1543925"/>
              <a:gd name="connsiteX4" fmla="*/ 704785 w 3813240"/>
              <a:gd name="connsiteY4" fmla="*/ 1464616 h 1543925"/>
              <a:gd name="connsiteX5" fmla="*/ 689908 w 3813240"/>
              <a:gd name="connsiteY5" fmla="*/ 1491638 h 1543925"/>
              <a:gd name="connsiteX6" fmla="*/ 0 w 3813240"/>
              <a:gd name="connsiteY6" fmla="*/ 1086236 h 1543925"/>
              <a:gd name="connsiteX7" fmla="*/ 1915059 w 3813240"/>
              <a:gd name="connsiteY7" fmla="*/ 65 h 1543925"/>
              <a:gd name="connsiteX8" fmla="*/ 3813240 w 3813240"/>
              <a:gd name="connsiteY8" fmla="*/ 1115470 h 15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3240" h="1543925">
                <a:moveTo>
                  <a:pt x="3813240" y="1115470"/>
                </a:moveTo>
                <a:lnTo>
                  <a:pt x="3057818" y="1543925"/>
                </a:lnTo>
                <a:lnTo>
                  <a:pt x="3049481" y="1527352"/>
                </a:lnTo>
                <a:cubicBezTo>
                  <a:pt x="2674133" y="865567"/>
                  <a:pt x="1840144" y="629521"/>
                  <a:pt x="1186713" y="1000130"/>
                </a:cubicBezTo>
                <a:cubicBezTo>
                  <a:pt x="982516" y="1115945"/>
                  <a:pt x="820116" y="1277299"/>
                  <a:pt x="704785" y="1464616"/>
                </a:cubicBezTo>
                <a:lnTo>
                  <a:pt x="689908" y="1491638"/>
                </a:lnTo>
                <a:lnTo>
                  <a:pt x="0" y="1086236"/>
                </a:lnTo>
                <a:cubicBezTo>
                  <a:pt x="398495" y="408081"/>
                  <a:pt x="1128512" y="-5965"/>
                  <a:pt x="1915059" y="65"/>
                </a:cubicBezTo>
                <a:cubicBezTo>
                  <a:pt x="2701606" y="6096"/>
                  <a:pt x="3425189" y="431285"/>
                  <a:pt x="3813240" y="1115470"/>
                </a:cubicBezTo>
                <a:close/>
              </a:path>
            </a:pathLst>
          </a:custGeom>
          <a:noFill/>
          <a:extLst>
            <a:ext uri="{909E8E84-426E-40DD-AFC4-6F175D3DCCD1}">
              <a14:hiddenFill xmlns:a14="http://schemas.microsoft.com/office/drawing/2010/main">
                <a:solidFill>
                  <a:srgbClr val="FFFFFF"/>
                </a:solidFill>
              </a14:hiddenFill>
            </a:ext>
          </a:extLst>
        </p:spPr>
      </p:pic>
      <p:sp>
        <p:nvSpPr>
          <p:cNvPr id="8" name="Parallelogram 7">
            <a:extLst>
              <a:ext uri="{FF2B5EF4-FFF2-40B4-BE49-F238E27FC236}">
                <a16:creationId xmlns:a16="http://schemas.microsoft.com/office/drawing/2014/main" id="{C1AF1E49-198F-0A39-9E20-58FD5A95CA33}"/>
              </a:ext>
              <a:ext uri="{C183D7F6-B498-43B3-948B-1728B52AA6E4}">
                <adec:decorative xmlns:adec="http://schemas.microsoft.com/office/drawing/2017/decorative" val="1"/>
              </a:ext>
            </a:extLst>
          </p:cNvPr>
          <p:cNvSpPr/>
          <p:nvPr/>
        </p:nvSpPr>
        <p:spPr>
          <a:xfrm>
            <a:off x="0" y="6008489"/>
            <a:ext cx="12192000" cy="199626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 name="TextBox 3">
            <a:extLst>
              <a:ext uri="{FF2B5EF4-FFF2-40B4-BE49-F238E27FC236}">
                <a16:creationId xmlns:a16="http://schemas.microsoft.com/office/drawing/2014/main" id="{2802D31F-D812-B2A4-8FFB-8324E3E108AF}"/>
              </a:ext>
            </a:extLst>
          </p:cNvPr>
          <p:cNvSpPr txBox="1"/>
          <p:nvPr/>
        </p:nvSpPr>
        <p:spPr>
          <a:xfrm>
            <a:off x="3970751" y="1606728"/>
            <a:ext cx="7528142" cy="1200329"/>
          </a:xfrm>
          <a:prstGeom prst="rect">
            <a:avLst/>
          </a:prstGeom>
          <a:noFill/>
        </p:spPr>
        <p:txBody>
          <a:bodyPr wrap="square" rtlCol="0">
            <a:spAutoFit/>
          </a:bodyPr>
          <a:lstStyle/>
          <a:p>
            <a:r>
              <a:rPr lang="en-US" sz="3600" b="1" dirty="0"/>
              <a:t>Health-care:</a:t>
            </a:r>
            <a:r>
              <a:rPr lang="en-IN" sz="3600" b="1" dirty="0"/>
              <a:t> </a:t>
            </a:r>
          </a:p>
          <a:p>
            <a:r>
              <a:rPr lang="en-IN" sz="3600" b="1" dirty="0"/>
              <a:t>			Faster diagnosis</a:t>
            </a:r>
            <a:endParaRPr lang="en-US" sz="3600" b="1" dirty="0"/>
          </a:p>
        </p:txBody>
      </p:sp>
      <p:sp>
        <p:nvSpPr>
          <p:cNvPr id="9" name="TextBox 8">
            <a:extLst>
              <a:ext uri="{FF2B5EF4-FFF2-40B4-BE49-F238E27FC236}">
                <a16:creationId xmlns:a16="http://schemas.microsoft.com/office/drawing/2014/main" id="{0E391C41-F8B4-6D5E-497A-C32C921B04F5}"/>
              </a:ext>
            </a:extLst>
          </p:cNvPr>
          <p:cNvSpPr txBox="1"/>
          <p:nvPr/>
        </p:nvSpPr>
        <p:spPr>
          <a:xfrm>
            <a:off x="3970751" y="3399805"/>
            <a:ext cx="7531788" cy="2400657"/>
          </a:xfrm>
          <a:prstGeom prst="rect">
            <a:avLst/>
          </a:prstGeom>
          <a:noFill/>
        </p:spPr>
        <p:txBody>
          <a:bodyPr wrap="square" rtlCol="0">
            <a:spAutoFit/>
          </a:bodyPr>
          <a:lstStyle/>
          <a:p>
            <a:pPr algn="just"/>
            <a:r>
              <a:rPr lang="en-IN" sz="2500" kern="150" dirty="0">
                <a:effectLst/>
                <a:latin typeface="Liberation Serif"/>
                <a:ea typeface="Noto Serif CJK SC"/>
                <a:cs typeface="Lohit Devanagari"/>
              </a:rPr>
              <a:t>Organizing data from MRI scans or other tests. It helps in finding the most probable disease based on the data received. The disease to which the nearest neighbour point is pointing is the most probable disease, which helps in faster diagnosis.</a:t>
            </a:r>
          </a:p>
          <a:p>
            <a:pPr algn="just"/>
            <a:endParaRPr lang="en-IN" sz="2500" dirty="0"/>
          </a:p>
        </p:txBody>
      </p:sp>
    </p:spTree>
    <p:extLst>
      <p:ext uri="{BB962C8B-B14F-4D97-AF65-F5344CB8AC3E}">
        <p14:creationId xmlns:p14="http://schemas.microsoft.com/office/powerpoint/2010/main" val="264734001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055C6E-FD60-8C02-182C-60FE72B23722}"/>
              </a:ext>
            </a:extLst>
          </p:cNvPr>
          <p:cNvSpPr txBox="1"/>
          <p:nvPr/>
        </p:nvSpPr>
        <p:spPr>
          <a:xfrm>
            <a:off x="9248293" y="178875"/>
            <a:ext cx="3019646" cy="646331"/>
          </a:xfrm>
          <a:prstGeom prst="rect">
            <a:avLst/>
          </a:prstGeom>
          <a:noFill/>
        </p:spPr>
        <p:txBody>
          <a:bodyPr wrap="square" rtlCol="0">
            <a:spAutoFit/>
          </a:bodyPr>
          <a:lstStyle/>
          <a:p>
            <a:r>
              <a:rPr lang="en-US" sz="3600" b="1" dirty="0">
                <a:latin typeface="Berlin Sans FB Demi" panose="020E0802020502020306" pitchFamily="34" charset="0"/>
              </a:rPr>
              <a:t>Applications</a:t>
            </a:r>
            <a:endParaRPr lang="en-IN" sz="3600" b="1" dirty="0">
              <a:latin typeface="Berlin Sans FB Demi" panose="020E0802020502020306" pitchFamily="34" charset="0"/>
            </a:endParaRPr>
          </a:p>
        </p:txBody>
      </p:sp>
      <p:pic>
        <p:nvPicPr>
          <p:cNvPr id="5" name="Picture 4" descr="Wallpaper : illustration, flag, circle, Google, color, wave, shape, line,  font 3840x2160 - ludendorf - 20088 - HD Wallpapers - WallHere">
            <a:extLst>
              <a:ext uri="{FF2B5EF4-FFF2-40B4-BE49-F238E27FC236}">
                <a16:creationId xmlns:a16="http://schemas.microsoft.com/office/drawing/2014/main" id="{0E1A4274-ADE3-F0BA-2CA6-03F46491B8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024" t="2261" r="35356" b="10364"/>
          <a:stretch>
            <a:fillRect/>
          </a:stretch>
        </p:blipFill>
        <p:spPr bwMode="auto">
          <a:xfrm rot="8985839">
            <a:off x="-1517803" y="2940551"/>
            <a:ext cx="2201639" cy="3302460"/>
          </a:xfrm>
          <a:custGeom>
            <a:avLst/>
            <a:gdLst>
              <a:gd name="connsiteX0" fmla="*/ 0 w 2201639"/>
              <a:gd name="connsiteY0" fmla="*/ 0 h 3302460"/>
              <a:gd name="connsiteX1" fmla="*/ 1906676 w 2201639"/>
              <a:gd name="connsiteY1" fmla="*/ 1100820 h 3302460"/>
              <a:gd name="connsiteX2" fmla="*/ 1906676 w 2201639"/>
              <a:gd name="connsiteY2" fmla="*/ 3302460 h 3302460"/>
              <a:gd name="connsiteX3" fmla="*/ 1174478 w 2201639"/>
              <a:gd name="connsiteY3" fmla="*/ 2879725 h 3302460"/>
              <a:gd name="connsiteX4" fmla="*/ 1177037 w 2201639"/>
              <a:gd name="connsiteY4" fmla="*/ 2875566 h 3302460"/>
              <a:gd name="connsiteX5" fmla="*/ 1343303 w 2201639"/>
              <a:gd name="connsiteY5" fmla="*/ 2227217 h 3302460"/>
              <a:gd name="connsiteX6" fmla="*/ 106569 w 2201639"/>
              <a:gd name="connsiteY6" fmla="*/ 874046 h 3302460"/>
              <a:gd name="connsiteX7" fmla="*/ 0 w 2201639"/>
              <a:gd name="connsiteY7" fmla="*/ 868733 h 330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39" h="3302460">
                <a:moveTo>
                  <a:pt x="0" y="0"/>
                </a:moveTo>
                <a:cubicBezTo>
                  <a:pt x="786570" y="0"/>
                  <a:pt x="1513392" y="419631"/>
                  <a:pt x="1906676" y="1100820"/>
                </a:cubicBezTo>
                <a:cubicBezTo>
                  <a:pt x="2299961" y="1782010"/>
                  <a:pt x="2299961" y="2621271"/>
                  <a:pt x="1906676" y="3302460"/>
                </a:cubicBezTo>
                <a:lnTo>
                  <a:pt x="1174478" y="2879725"/>
                </a:lnTo>
                <a:lnTo>
                  <a:pt x="1177037" y="2875566"/>
                </a:lnTo>
                <a:cubicBezTo>
                  <a:pt x="1283072" y="2682836"/>
                  <a:pt x="1343303" y="2461971"/>
                  <a:pt x="1343303" y="2227217"/>
                </a:cubicBezTo>
                <a:cubicBezTo>
                  <a:pt x="1343303" y="1522953"/>
                  <a:pt x="801224" y="943701"/>
                  <a:pt x="106569" y="874046"/>
                </a:cubicBezTo>
                <a:lnTo>
                  <a:pt x="0" y="868733"/>
                </a:lnTo>
                <a:close/>
              </a:path>
            </a:pathLst>
          </a:custGeom>
          <a:noFill/>
          <a:extLst>
            <a:ext uri="{909E8E84-426E-40DD-AFC4-6F175D3DCCD1}">
              <a14:hiddenFill xmlns:a14="http://schemas.microsoft.com/office/drawing/2010/main">
                <a:solidFill>
                  <a:srgbClr val="FFFFFF"/>
                </a:solidFill>
              </a14:hiddenFill>
            </a:ext>
          </a:extLst>
        </p:spPr>
      </p:pic>
      <p:pic>
        <p:nvPicPr>
          <p:cNvPr id="6" name="Picture 5" descr="How to Prepare a First Aid Kit">
            <a:extLst>
              <a:ext uri="{FF2B5EF4-FFF2-40B4-BE49-F238E27FC236}">
                <a16:creationId xmlns:a16="http://schemas.microsoft.com/office/drawing/2014/main" id="{7C0BF936-6A3C-DCCE-3A68-B471BFD59E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22" t="26485" r="21132" b="7877"/>
          <a:stretch>
            <a:fillRect/>
          </a:stretch>
        </p:blipFill>
        <p:spPr bwMode="auto">
          <a:xfrm rot="10303707">
            <a:off x="-2074128" y="1355315"/>
            <a:ext cx="3536563" cy="2010173"/>
          </a:xfrm>
          <a:custGeom>
            <a:avLst/>
            <a:gdLst>
              <a:gd name="connsiteX0" fmla="*/ 2712955 w 3536563"/>
              <a:gd name="connsiteY0" fmla="*/ 0 h 2010173"/>
              <a:gd name="connsiteX1" fmla="*/ 3536563 w 3536563"/>
              <a:gd name="connsiteY1" fmla="*/ 116272 h 2010173"/>
              <a:gd name="connsiteX2" fmla="*/ 2180023 w 3536563"/>
              <a:gd name="connsiteY2" fmla="*/ 1850347 h 2010173"/>
              <a:gd name="connsiteX3" fmla="*/ 0 w 3536563"/>
              <a:gd name="connsiteY3" fmla="*/ 1542586 h 2010173"/>
              <a:gd name="connsiteX4" fmla="*/ 493044 w 3536563"/>
              <a:gd name="connsiteY4" fmla="*/ 912323 h 2010173"/>
              <a:gd name="connsiteX5" fmla="*/ 574167 w 3536563"/>
              <a:gd name="connsiteY5" fmla="*/ 972203 h 2010173"/>
              <a:gd name="connsiteX6" fmla="*/ 1857873 w 3536563"/>
              <a:gd name="connsiteY6" fmla="*/ 1101109 h 2010173"/>
              <a:gd name="connsiteX7" fmla="*/ 2692968 w 3536563"/>
              <a:gd name="connsiteY7" fmla="*/ 117680 h 201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563" h="2010173">
                <a:moveTo>
                  <a:pt x="2712955" y="0"/>
                </a:moveTo>
                <a:lnTo>
                  <a:pt x="3536563" y="116272"/>
                </a:lnTo>
                <a:cubicBezTo>
                  <a:pt x="3426610" y="895119"/>
                  <a:pt x="2909500" y="1556145"/>
                  <a:pt x="2180023" y="1850347"/>
                </a:cubicBezTo>
                <a:cubicBezTo>
                  <a:pt x="1450545" y="2144549"/>
                  <a:pt x="619524" y="2027231"/>
                  <a:pt x="0" y="1542586"/>
                </a:cubicBezTo>
                <a:lnTo>
                  <a:pt x="493044" y="912323"/>
                </a:lnTo>
                <a:lnTo>
                  <a:pt x="574167" y="972203"/>
                </a:lnTo>
                <a:cubicBezTo>
                  <a:pt x="939089" y="1215160"/>
                  <a:pt x="1416876" y="1278966"/>
                  <a:pt x="1857873" y="1101109"/>
                </a:cubicBezTo>
                <a:cubicBezTo>
                  <a:pt x="2298871" y="923253"/>
                  <a:pt x="2598706" y="545828"/>
                  <a:pt x="2692968" y="117680"/>
                </a:cubicBezTo>
                <a:close/>
              </a:path>
            </a:pathLst>
          </a:custGeom>
          <a:noFill/>
          <a:extLst>
            <a:ext uri="{909E8E84-426E-40DD-AFC4-6F175D3DCCD1}">
              <a14:hiddenFill xmlns:a14="http://schemas.microsoft.com/office/drawing/2010/main">
                <a:solidFill>
                  <a:srgbClr val="FFFFFF"/>
                </a:solidFill>
              </a14:hiddenFill>
            </a:ext>
          </a:extLst>
        </p:spPr>
      </p:pic>
      <p:pic>
        <p:nvPicPr>
          <p:cNvPr id="7" name="Picture 6" descr="Corporate Finance: Types, Benefits, Services- RazorpayX">
            <a:extLst>
              <a:ext uri="{FF2B5EF4-FFF2-40B4-BE49-F238E27FC236}">
                <a16:creationId xmlns:a16="http://schemas.microsoft.com/office/drawing/2014/main" id="{1D42B29D-3757-9C76-9076-98B1F0DE8C4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21" t="44492" r="24599" b="206"/>
          <a:stretch>
            <a:fillRect/>
          </a:stretch>
        </p:blipFill>
        <p:spPr bwMode="auto">
          <a:xfrm rot="5359484">
            <a:off x="224886" y="2730457"/>
            <a:ext cx="3813240" cy="1543925"/>
          </a:xfrm>
          <a:custGeom>
            <a:avLst/>
            <a:gdLst>
              <a:gd name="connsiteX0" fmla="*/ 3813240 w 3813240"/>
              <a:gd name="connsiteY0" fmla="*/ 1115470 h 1543925"/>
              <a:gd name="connsiteX1" fmla="*/ 3057818 w 3813240"/>
              <a:gd name="connsiteY1" fmla="*/ 1543925 h 1543925"/>
              <a:gd name="connsiteX2" fmla="*/ 3049481 w 3813240"/>
              <a:gd name="connsiteY2" fmla="*/ 1527352 h 1543925"/>
              <a:gd name="connsiteX3" fmla="*/ 1186713 w 3813240"/>
              <a:gd name="connsiteY3" fmla="*/ 1000130 h 1543925"/>
              <a:gd name="connsiteX4" fmla="*/ 704785 w 3813240"/>
              <a:gd name="connsiteY4" fmla="*/ 1464616 h 1543925"/>
              <a:gd name="connsiteX5" fmla="*/ 689908 w 3813240"/>
              <a:gd name="connsiteY5" fmla="*/ 1491638 h 1543925"/>
              <a:gd name="connsiteX6" fmla="*/ 0 w 3813240"/>
              <a:gd name="connsiteY6" fmla="*/ 1086236 h 1543925"/>
              <a:gd name="connsiteX7" fmla="*/ 1915059 w 3813240"/>
              <a:gd name="connsiteY7" fmla="*/ 65 h 1543925"/>
              <a:gd name="connsiteX8" fmla="*/ 3813240 w 3813240"/>
              <a:gd name="connsiteY8" fmla="*/ 1115470 h 15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3240" h="1543925">
                <a:moveTo>
                  <a:pt x="3813240" y="1115470"/>
                </a:moveTo>
                <a:lnTo>
                  <a:pt x="3057818" y="1543925"/>
                </a:lnTo>
                <a:lnTo>
                  <a:pt x="3049481" y="1527352"/>
                </a:lnTo>
                <a:cubicBezTo>
                  <a:pt x="2674133" y="865567"/>
                  <a:pt x="1840144" y="629521"/>
                  <a:pt x="1186713" y="1000130"/>
                </a:cubicBezTo>
                <a:cubicBezTo>
                  <a:pt x="982516" y="1115945"/>
                  <a:pt x="820116" y="1277299"/>
                  <a:pt x="704785" y="1464616"/>
                </a:cubicBezTo>
                <a:lnTo>
                  <a:pt x="689908" y="1491638"/>
                </a:lnTo>
                <a:lnTo>
                  <a:pt x="0" y="1086236"/>
                </a:lnTo>
                <a:cubicBezTo>
                  <a:pt x="398495" y="408081"/>
                  <a:pt x="1128512" y="-5965"/>
                  <a:pt x="1915059" y="65"/>
                </a:cubicBezTo>
                <a:cubicBezTo>
                  <a:pt x="2701606" y="6096"/>
                  <a:pt x="3425189" y="431285"/>
                  <a:pt x="3813240" y="1115470"/>
                </a:cubicBezTo>
                <a:close/>
              </a:path>
            </a:pathLst>
          </a:custGeom>
          <a:noFill/>
          <a:extLst>
            <a:ext uri="{909E8E84-426E-40DD-AFC4-6F175D3DCCD1}">
              <a14:hiddenFill xmlns:a14="http://schemas.microsoft.com/office/drawing/2010/main">
                <a:solidFill>
                  <a:srgbClr val="FFFFFF"/>
                </a:solidFill>
              </a14:hiddenFill>
            </a:ext>
          </a:extLst>
        </p:spPr>
      </p:pic>
      <p:sp>
        <p:nvSpPr>
          <p:cNvPr id="8" name="Parallelogram 7">
            <a:extLst>
              <a:ext uri="{FF2B5EF4-FFF2-40B4-BE49-F238E27FC236}">
                <a16:creationId xmlns:a16="http://schemas.microsoft.com/office/drawing/2014/main" id="{C1AF1E49-198F-0A39-9E20-58FD5A95CA33}"/>
              </a:ext>
              <a:ext uri="{C183D7F6-B498-43B3-948B-1728B52AA6E4}">
                <adec:decorative xmlns:adec="http://schemas.microsoft.com/office/drawing/2017/decorative" val="1"/>
              </a:ext>
            </a:extLst>
          </p:cNvPr>
          <p:cNvSpPr/>
          <p:nvPr/>
        </p:nvSpPr>
        <p:spPr>
          <a:xfrm>
            <a:off x="0" y="6008489"/>
            <a:ext cx="12192000" cy="199626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 name="TextBox 3">
            <a:extLst>
              <a:ext uri="{FF2B5EF4-FFF2-40B4-BE49-F238E27FC236}">
                <a16:creationId xmlns:a16="http://schemas.microsoft.com/office/drawing/2014/main" id="{8275C071-DAFB-95C6-C490-AC5568ACD7DA}"/>
              </a:ext>
            </a:extLst>
          </p:cNvPr>
          <p:cNvSpPr txBox="1"/>
          <p:nvPr/>
        </p:nvSpPr>
        <p:spPr>
          <a:xfrm>
            <a:off x="4058433" y="2182926"/>
            <a:ext cx="7528142" cy="646331"/>
          </a:xfrm>
          <a:prstGeom prst="rect">
            <a:avLst/>
          </a:prstGeom>
          <a:noFill/>
        </p:spPr>
        <p:txBody>
          <a:bodyPr wrap="square" rtlCol="0">
            <a:spAutoFit/>
          </a:bodyPr>
          <a:lstStyle/>
          <a:p>
            <a:r>
              <a:rPr lang="en-US" sz="3600" b="1" dirty="0"/>
              <a:t>Finance: </a:t>
            </a:r>
            <a:endParaRPr lang="en-IN" sz="3600" b="1" dirty="0"/>
          </a:p>
        </p:txBody>
      </p:sp>
      <p:sp>
        <p:nvSpPr>
          <p:cNvPr id="9" name="TextBox 8">
            <a:extLst>
              <a:ext uri="{FF2B5EF4-FFF2-40B4-BE49-F238E27FC236}">
                <a16:creationId xmlns:a16="http://schemas.microsoft.com/office/drawing/2014/main" id="{DF4C33F6-AFB7-930E-6BDA-93598E395BD7}"/>
              </a:ext>
            </a:extLst>
          </p:cNvPr>
          <p:cNvSpPr txBox="1"/>
          <p:nvPr/>
        </p:nvSpPr>
        <p:spPr>
          <a:xfrm>
            <a:off x="4054787" y="3187052"/>
            <a:ext cx="7531788" cy="1246495"/>
          </a:xfrm>
          <a:prstGeom prst="rect">
            <a:avLst/>
          </a:prstGeom>
          <a:noFill/>
        </p:spPr>
        <p:txBody>
          <a:bodyPr wrap="square" rtlCol="0">
            <a:spAutoFit/>
          </a:bodyPr>
          <a:lstStyle/>
          <a:p>
            <a:pPr algn="just"/>
            <a:r>
              <a:rPr lang="en-IN" sz="2500" kern="150" dirty="0">
                <a:effectLst/>
                <a:latin typeface="Liberation Serif"/>
                <a:ea typeface="Noto Serif CJK SC"/>
                <a:cs typeface="Lohit Devanagari"/>
              </a:rPr>
              <a:t>It can also be used in Finance section, in risk assessment, analysing stock market trends, etc .</a:t>
            </a:r>
          </a:p>
          <a:p>
            <a:pPr algn="just"/>
            <a:endParaRPr lang="en-IN" sz="2500" dirty="0"/>
          </a:p>
        </p:txBody>
      </p:sp>
    </p:spTree>
    <p:extLst>
      <p:ext uri="{BB962C8B-B14F-4D97-AF65-F5344CB8AC3E}">
        <p14:creationId xmlns:p14="http://schemas.microsoft.com/office/powerpoint/2010/main" val="13095163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509531" y="710519"/>
            <a:ext cx="4551416" cy="515475"/>
          </a:xfrm>
          <a:prstGeom prst="rect">
            <a:avLst/>
          </a:prstGeom>
          <a:noFill/>
        </p:spPr>
        <p:txBody>
          <a:bodyPr wrap="square" lIns="0" tIns="0" rIns="0" bIns="0" rtlCol="0">
            <a:no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Key Takeaways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22491" y="3189004"/>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25%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14742"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50%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28098"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75%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36344" y="3160041"/>
                <a:ext cx="896079" cy="492443"/>
              </a:xfrm>
              <a:prstGeom prst="rect">
                <a:avLst/>
              </a:prstGeom>
              <a:noFill/>
            </p:spPr>
            <p:txBody>
              <a:bodyPr wrap="none" lIns="0" tIns="0" rIns="0" bIns="0" rtlCol="0">
                <a:spAutoFit/>
              </a:bodyPr>
              <a:lstStyle/>
              <a:p>
                <a:pPr algn="ctr"/>
                <a:r>
                  <a:rPr lang="en-US" sz="3200" b="1" dirty="0">
                    <a:solidFill>
                      <a:schemeClr val="bg1"/>
                    </a:solidFill>
                    <a:latin typeface="+mj-lt"/>
                  </a:rPr>
                  <a:t>100%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0" name="Rectangle: Rounded Corners 9">
            <a:extLst>
              <a:ext uri="{FF2B5EF4-FFF2-40B4-BE49-F238E27FC236}">
                <a16:creationId xmlns:a16="http://schemas.microsoft.com/office/drawing/2014/main" id="{B7A1D776-28E5-B428-FD17-69A6F6E7F16E}"/>
              </a:ext>
            </a:extLst>
          </p:cNvPr>
          <p:cNvSpPr/>
          <p:nvPr/>
        </p:nvSpPr>
        <p:spPr>
          <a:xfrm>
            <a:off x="5845131" y="1580313"/>
            <a:ext cx="2136203"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Rounded Corners 4">
            <a:extLst>
              <a:ext uri="{FF2B5EF4-FFF2-40B4-BE49-F238E27FC236}">
                <a16:creationId xmlns:a16="http://schemas.microsoft.com/office/drawing/2014/main" id="{E088CEF0-6C85-A48F-AFEF-E5E45AE75C9C}"/>
              </a:ext>
            </a:extLst>
          </p:cNvPr>
          <p:cNvSpPr/>
          <p:nvPr/>
        </p:nvSpPr>
        <p:spPr>
          <a:xfrm>
            <a:off x="-49100" y="1580313"/>
            <a:ext cx="5894231" cy="628906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TextBox 32">
            <a:extLst>
              <a:ext uri="{FF2B5EF4-FFF2-40B4-BE49-F238E27FC236}">
                <a16:creationId xmlns:a16="http://schemas.microsoft.com/office/drawing/2014/main" id="{9C500560-3C02-B3C2-21AA-95B785342EFB}"/>
              </a:ext>
            </a:extLst>
          </p:cNvPr>
          <p:cNvSpPr txBox="1"/>
          <p:nvPr/>
        </p:nvSpPr>
        <p:spPr>
          <a:xfrm>
            <a:off x="866463" y="2485504"/>
            <a:ext cx="4115665" cy="4708981"/>
          </a:xfrm>
          <a:prstGeom prst="rect">
            <a:avLst/>
          </a:prstGeom>
          <a:noFill/>
        </p:spPr>
        <p:txBody>
          <a:bodyPr wrap="square" rtlCol="0">
            <a:spAutoFit/>
          </a:bodyPr>
          <a:lstStyle/>
          <a:p>
            <a:r>
              <a:rPr lang="en-US" sz="2800" dirty="0">
                <a:solidFill>
                  <a:schemeClr val="bg1"/>
                </a:solidFill>
              </a:rPr>
              <a:t>Data structures we used in project: </a:t>
            </a:r>
          </a:p>
          <a:p>
            <a:endParaRPr lang="en-US" sz="2800" dirty="0">
              <a:solidFill>
                <a:schemeClr val="bg1"/>
              </a:solidFill>
            </a:endParaRPr>
          </a:p>
          <a:p>
            <a:r>
              <a:rPr lang="en-IN" sz="2200" kern="150" dirty="0">
                <a:solidFill>
                  <a:schemeClr val="bg1"/>
                </a:solidFill>
                <a:effectLst/>
                <a:latin typeface="Liberation Serif"/>
                <a:ea typeface="Noto Serif CJK SC"/>
                <a:cs typeface="Lohit Devanagari"/>
              </a:rPr>
              <a:t>Trees, inspired from normal Binary Search tree for insertion of Pivots.</a:t>
            </a:r>
          </a:p>
          <a:p>
            <a:endParaRPr lang="en-IN" sz="2200" kern="150" dirty="0">
              <a:solidFill>
                <a:schemeClr val="bg1"/>
              </a:solidFill>
              <a:effectLst/>
              <a:latin typeface="Liberation Serif"/>
              <a:ea typeface="Noto Serif CJK SC"/>
              <a:cs typeface="Lohit Devanagari"/>
            </a:endParaRPr>
          </a:p>
          <a:p>
            <a:r>
              <a:rPr lang="en-IN" sz="2200" kern="150" dirty="0">
                <a:solidFill>
                  <a:schemeClr val="bg1"/>
                </a:solidFill>
                <a:effectLst/>
                <a:latin typeface="Liberation Serif"/>
                <a:ea typeface="Noto Serif CJK SC"/>
                <a:cs typeface="Lohit Devanagari"/>
              </a:rPr>
              <a:t>Used vectors for storing unknown number of points</a:t>
            </a:r>
          </a:p>
          <a:p>
            <a:endParaRPr lang="en-US" sz="2800" dirty="0">
              <a:solidFill>
                <a:schemeClr val="bg1"/>
              </a:solidFill>
            </a:endParaRPr>
          </a:p>
          <a:p>
            <a:endParaRPr lang="en-US" sz="2800" dirty="0">
              <a:solidFill>
                <a:schemeClr val="bg1"/>
              </a:solidFill>
            </a:endParaRPr>
          </a:p>
          <a:p>
            <a:endParaRPr lang="en-IN" sz="2800" dirty="0">
              <a:solidFill>
                <a:schemeClr val="bg1"/>
              </a:solidFill>
            </a:endParaRPr>
          </a:p>
        </p:txBody>
      </p:sp>
      <p:sp>
        <p:nvSpPr>
          <p:cNvPr id="39" name="Rectangle: Rounded Corners 38">
            <a:extLst>
              <a:ext uri="{FF2B5EF4-FFF2-40B4-BE49-F238E27FC236}">
                <a16:creationId xmlns:a16="http://schemas.microsoft.com/office/drawing/2014/main" id="{AF7A5E38-994C-ADE6-C487-66F0D0CB04F2}"/>
              </a:ext>
            </a:extLst>
          </p:cNvPr>
          <p:cNvSpPr/>
          <p:nvPr/>
        </p:nvSpPr>
        <p:spPr>
          <a:xfrm>
            <a:off x="7982873" y="1580159"/>
            <a:ext cx="209489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5A01E1AE-962E-A852-A91E-FB22DF047B89}"/>
              </a:ext>
            </a:extLst>
          </p:cNvPr>
          <p:cNvSpPr/>
          <p:nvPr/>
        </p:nvSpPr>
        <p:spPr>
          <a:xfrm>
            <a:off x="10065453" y="1580159"/>
            <a:ext cx="211384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1637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509531" y="710519"/>
            <a:ext cx="4551416" cy="515475"/>
          </a:xfrm>
          <a:prstGeom prst="rect">
            <a:avLst/>
          </a:prstGeom>
          <a:noFill/>
        </p:spPr>
        <p:txBody>
          <a:bodyPr wrap="square" lIns="0" tIns="0" rIns="0" bIns="0" rtlCol="0">
            <a:no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Key Takeaways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22492" y="3189004"/>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25%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14742"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50%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28098"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75%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36344" y="3160041"/>
                <a:ext cx="896079" cy="492443"/>
              </a:xfrm>
              <a:prstGeom prst="rect">
                <a:avLst/>
              </a:prstGeom>
              <a:noFill/>
            </p:spPr>
            <p:txBody>
              <a:bodyPr wrap="none" lIns="0" tIns="0" rIns="0" bIns="0" rtlCol="0">
                <a:spAutoFit/>
              </a:bodyPr>
              <a:lstStyle/>
              <a:p>
                <a:pPr algn="ctr"/>
                <a:r>
                  <a:rPr lang="en-US" sz="3200" b="1" dirty="0">
                    <a:solidFill>
                      <a:schemeClr val="bg1"/>
                    </a:solidFill>
                    <a:latin typeface="+mj-lt"/>
                  </a:rPr>
                  <a:t>100%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6" name="Rectangle: Rounded Corners 5">
            <a:extLst>
              <a:ext uri="{FF2B5EF4-FFF2-40B4-BE49-F238E27FC236}">
                <a16:creationId xmlns:a16="http://schemas.microsoft.com/office/drawing/2014/main" id="{4FAD6686-0CC1-73D3-0F87-4164FC61C4DC}"/>
              </a:ext>
            </a:extLst>
          </p:cNvPr>
          <p:cNvSpPr/>
          <p:nvPr/>
        </p:nvSpPr>
        <p:spPr>
          <a:xfrm>
            <a:off x="-1899" y="1580159"/>
            <a:ext cx="2136203"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Rounded Corners 8">
            <a:extLst>
              <a:ext uri="{FF2B5EF4-FFF2-40B4-BE49-F238E27FC236}">
                <a16:creationId xmlns:a16="http://schemas.microsoft.com/office/drawing/2014/main" id="{A5A0395D-B89A-982D-E8F5-44715F9E3387}"/>
              </a:ext>
            </a:extLst>
          </p:cNvPr>
          <p:cNvSpPr/>
          <p:nvPr/>
        </p:nvSpPr>
        <p:spPr>
          <a:xfrm>
            <a:off x="7982873" y="1580159"/>
            <a:ext cx="209489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DBDCD14D-FE4B-F9AB-133E-63B02960B688}"/>
              </a:ext>
            </a:extLst>
          </p:cNvPr>
          <p:cNvSpPr/>
          <p:nvPr/>
        </p:nvSpPr>
        <p:spPr>
          <a:xfrm>
            <a:off x="2113831" y="1576130"/>
            <a:ext cx="5894231" cy="628906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4EA9FCBF-3440-682B-01C3-FBCACE17F66A}"/>
              </a:ext>
            </a:extLst>
          </p:cNvPr>
          <p:cNvSpPr txBox="1"/>
          <p:nvPr/>
        </p:nvSpPr>
        <p:spPr>
          <a:xfrm>
            <a:off x="3056713" y="2122975"/>
            <a:ext cx="4115665" cy="5970865"/>
          </a:xfrm>
          <a:prstGeom prst="rect">
            <a:avLst/>
          </a:prstGeom>
          <a:noFill/>
        </p:spPr>
        <p:txBody>
          <a:bodyPr wrap="square" rtlCol="0">
            <a:spAutoFit/>
          </a:bodyPr>
          <a:lstStyle/>
          <a:p>
            <a:r>
              <a:rPr lang="en-US" sz="2800" dirty="0">
                <a:solidFill>
                  <a:schemeClr val="bg1"/>
                </a:solidFill>
              </a:rPr>
              <a:t>Time and Space Complexity  of GHT :</a:t>
            </a:r>
          </a:p>
          <a:p>
            <a:endParaRPr lang="en-IN" sz="2200" kern="150" dirty="0">
              <a:solidFill>
                <a:schemeClr val="bg1"/>
              </a:solidFill>
              <a:effectLst/>
              <a:latin typeface="Liberation Serif"/>
              <a:ea typeface="Noto Serif CJK SC"/>
              <a:cs typeface="Lohit Devanagari"/>
            </a:endParaRPr>
          </a:p>
          <a:p>
            <a:r>
              <a:rPr lang="en-IN" sz="2200" kern="150" dirty="0">
                <a:solidFill>
                  <a:schemeClr val="bg1"/>
                </a:solidFill>
                <a:latin typeface="Liberation Serif"/>
                <a:ea typeface="Noto Serif CJK SC"/>
                <a:cs typeface="Lohit Devanagari"/>
              </a:rPr>
              <a:t>Space complexity of GHT is O(n)</a:t>
            </a:r>
          </a:p>
          <a:p>
            <a:r>
              <a:rPr lang="en-IN" sz="2200" kern="150" dirty="0">
                <a:solidFill>
                  <a:schemeClr val="bg1"/>
                </a:solidFill>
                <a:latin typeface="Liberation Serif"/>
                <a:ea typeface="Noto Serif CJK SC"/>
                <a:cs typeface="Lohit Devanagari"/>
              </a:rPr>
              <a:t>Where n is number of points in tree.  </a:t>
            </a:r>
          </a:p>
          <a:p>
            <a:r>
              <a:rPr lang="en-IN" sz="2200" kern="150" dirty="0">
                <a:solidFill>
                  <a:schemeClr val="bg1"/>
                </a:solidFill>
                <a:latin typeface="Liberation Serif"/>
                <a:ea typeface="Noto Serif CJK SC"/>
                <a:cs typeface="Lohit Devanagari"/>
              </a:rPr>
              <a:t>Time complexity: </a:t>
            </a:r>
          </a:p>
          <a:p>
            <a:r>
              <a:rPr lang="en-IN" sz="2200" kern="150" dirty="0" err="1">
                <a:solidFill>
                  <a:schemeClr val="bg1"/>
                </a:solidFill>
                <a:effectLst/>
                <a:latin typeface="Liberation Serif"/>
                <a:ea typeface="Noto Serif CJK SC"/>
                <a:cs typeface="Lohit Devanagari"/>
              </a:rPr>
              <a:t>Find_pivots</a:t>
            </a:r>
            <a:r>
              <a:rPr lang="en-IN" sz="2200" kern="150" dirty="0">
                <a:solidFill>
                  <a:schemeClr val="bg1"/>
                </a:solidFill>
                <a:latin typeface="Liberation Serif"/>
                <a:ea typeface="Noto Serif CJK SC"/>
                <a:cs typeface="Lohit Devanagari"/>
              </a:rPr>
              <a:t> &amp; </a:t>
            </a:r>
            <a:r>
              <a:rPr lang="en-IN" sz="2200" kern="150" dirty="0" err="1">
                <a:solidFill>
                  <a:schemeClr val="bg1"/>
                </a:solidFill>
                <a:latin typeface="Liberation Serif"/>
                <a:ea typeface="Noto Serif CJK SC"/>
                <a:cs typeface="Lohit Devanagari"/>
              </a:rPr>
              <a:t>create_sub_groups</a:t>
            </a:r>
            <a:r>
              <a:rPr lang="en-IN" sz="2200" kern="150" dirty="0">
                <a:solidFill>
                  <a:schemeClr val="bg1"/>
                </a:solidFill>
                <a:effectLst/>
                <a:latin typeface="Liberation Serif"/>
                <a:ea typeface="Noto Serif CJK SC"/>
                <a:cs typeface="Lohit Devanagari"/>
              </a:rPr>
              <a:t> : O( n )</a:t>
            </a:r>
          </a:p>
          <a:p>
            <a:r>
              <a:rPr lang="en-IN" sz="2200" kern="150" dirty="0">
                <a:solidFill>
                  <a:schemeClr val="bg1"/>
                </a:solidFill>
                <a:latin typeface="Liberation Serif"/>
                <a:ea typeface="Noto Serif CJK SC"/>
                <a:cs typeface="Lohit Devanagari"/>
              </a:rPr>
              <a:t>Insert &amp; finding neighbour </a:t>
            </a:r>
          </a:p>
          <a:p>
            <a:r>
              <a:rPr lang="en-IN" sz="2200" kern="150" dirty="0">
                <a:solidFill>
                  <a:schemeClr val="bg1"/>
                </a:solidFill>
                <a:latin typeface="Liberation Serif"/>
                <a:ea typeface="Noto Serif CJK SC"/>
                <a:cs typeface="Lohit Devanagari"/>
              </a:rPr>
              <a:t>: O( log(n) ) </a:t>
            </a:r>
          </a:p>
          <a:p>
            <a:r>
              <a:rPr lang="en-IN" sz="2200" kern="150" dirty="0" err="1">
                <a:solidFill>
                  <a:schemeClr val="bg1"/>
                </a:solidFill>
                <a:effectLst/>
                <a:latin typeface="Liberation Serif"/>
                <a:ea typeface="Noto Serif CJK SC"/>
                <a:cs typeface="Lohit Devanagari"/>
              </a:rPr>
              <a:t>Recursive_partition</a:t>
            </a:r>
            <a:endParaRPr lang="en-IN" sz="2200" kern="150" dirty="0">
              <a:solidFill>
                <a:schemeClr val="bg1"/>
              </a:solidFill>
              <a:latin typeface="Liberation Serif"/>
              <a:ea typeface="Noto Serif CJK SC"/>
              <a:cs typeface="Lohit Devanagari"/>
            </a:endParaRPr>
          </a:p>
          <a:p>
            <a:r>
              <a:rPr lang="en-IN" sz="2200" kern="150" dirty="0">
                <a:solidFill>
                  <a:schemeClr val="bg1"/>
                </a:solidFill>
                <a:effectLst/>
                <a:latin typeface="Liberation Serif"/>
                <a:ea typeface="Noto Serif CJK SC"/>
                <a:cs typeface="Lohit Devanagari"/>
              </a:rPr>
              <a:t>: O( </a:t>
            </a:r>
            <a:r>
              <a:rPr lang="en-IN" sz="2200" kern="150" dirty="0" err="1">
                <a:solidFill>
                  <a:schemeClr val="bg1"/>
                </a:solidFill>
                <a:effectLst/>
                <a:latin typeface="Liberation Serif"/>
                <a:ea typeface="Noto Serif CJK SC"/>
                <a:cs typeface="Lohit Devanagari"/>
              </a:rPr>
              <a:t>nlog</a:t>
            </a:r>
            <a:r>
              <a:rPr lang="en-IN" sz="2200" kern="150" dirty="0">
                <a:solidFill>
                  <a:schemeClr val="bg1"/>
                </a:solidFill>
                <a:effectLst/>
                <a:latin typeface="Liberation Serif"/>
                <a:ea typeface="Noto Serif CJK SC"/>
                <a:cs typeface="Lohit Devanagari"/>
              </a:rPr>
              <a:t>(n) )  </a:t>
            </a:r>
          </a:p>
          <a:p>
            <a:endParaRPr lang="en-US" sz="2800" dirty="0">
              <a:solidFill>
                <a:schemeClr val="bg1"/>
              </a:solidFill>
            </a:endParaRPr>
          </a:p>
          <a:p>
            <a:endParaRPr lang="en-US" sz="2800" dirty="0">
              <a:solidFill>
                <a:schemeClr val="bg1"/>
              </a:solidFill>
            </a:endParaRPr>
          </a:p>
          <a:p>
            <a:endParaRPr lang="en-IN" sz="2800" dirty="0">
              <a:solidFill>
                <a:schemeClr val="bg1"/>
              </a:solidFill>
            </a:endParaRPr>
          </a:p>
        </p:txBody>
      </p:sp>
      <p:sp>
        <p:nvSpPr>
          <p:cNvPr id="11" name="Rectangle: Rounded Corners 10">
            <a:extLst>
              <a:ext uri="{FF2B5EF4-FFF2-40B4-BE49-F238E27FC236}">
                <a16:creationId xmlns:a16="http://schemas.microsoft.com/office/drawing/2014/main" id="{D35AACD9-7994-5F53-F433-1702F3DD76EB}"/>
              </a:ext>
            </a:extLst>
          </p:cNvPr>
          <p:cNvSpPr/>
          <p:nvPr/>
        </p:nvSpPr>
        <p:spPr>
          <a:xfrm>
            <a:off x="10065453" y="1580159"/>
            <a:ext cx="211384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2410315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509531" y="710519"/>
            <a:ext cx="4551416" cy="515475"/>
          </a:xfrm>
          <a:prstGeom prst="rect">
            <a:avLst/>
          </a:prstGeom>
          <a:noFill/>
        </p:spPr>
        <p:txBody>
          <a:bodyPr wrap="square" lIns="0" tIns="0" rIns="0" bIns="0" rtlCol="0">
            <a:no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Key Takeaways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22491" y="3189004"/>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25%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14742"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50%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28099"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75%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36344" y="3160041"/>
                <a:ext cx="896079" cy="492443"/>
              </a:xfrm>
              <a:prstGeom prst="rect">
                <a:avLst/>
              </a:prstGeom>
              <a:noFill/>
            </p:spPr>
            <p:txBody>
              <a:bodyPr wrap="none" lIns="0" tIns="0" rIns="0" bIns="0" rtlCol="0">
                <a:spAutoFit/>
              </a:bodyPr>
              <a:lstStyle/>
              <a:p>
                <a:pPr algn="ctr"/>
                <a:r>
                  <a:rPr lang="en-US" sz="3200" b="1" dirty="0">
                    <a:solidFill>
                      <a:schemeClr val="bg1"/>
                    </a:solidFill>
                    <a:latin typeface="+mj-lt"/>
                  </a:rPr>
                  <a:t>100%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35" name="Rectangle: Rounded Corners 34">
            <a:extLst>
              <a:ext uri="{FF2B5EF4-FFF2-40B4-BE49-F238E27FC236}">
                <a16:creationId xmlns:a16="http://schemas.microsoft.com/office/drawing/2014/main" id="{7C4D0163-EC5C-B675-0D9A-FEA21FE6CEE8}"/>
              </a:ext>
            </a:extLst>
          </p:cNvPr>
          <p:cNvSpPr/>
          <p:nvPr/>
        </p:nvSpPr>
        <p:spPr>
          <a:xfrm>
            <a:off x="-1118" y="1580159"/>
            <a:ext cx="2136203"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5" name="Rectangle: Rounded Corners 44">
            <a:extLst>
              <a:ext uri="{FF2B5EF4-FFF2-40B4-BE49-F238E27FC236}">
                <a16:creationId xmlns:a16="http://schemas.microsoft.com/office/drawing/2014/main" id="{17F53692-24E2-B859-5D85-93E9469D5364}"/>
              </a:ext>
            </a:extLst>
          </p:cNvPr>
          <p:cNvSpPr/>
          <p:nvPr/>
        </p:nvSpPr>
        <p:spPr>
          <a:xfrm>
            <a:off x="2136624" y="1580005"/>
            <a:ext cx="209489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7" name="Rectangle: Rounded Corners 46">
            <a:extLst>
              <a:ext uri="{FF2B5EF4-FFF2-40B4-BE49-F238E27FC236}">
                <a16:creationId xmlns:a16="http://schemas.microsoft.com/office/drawing/2014/main" id="{51726897-460D-9CA4-4745-444DDEEF1886}"/>
              </a:ext>
            </a:extLst>
          </p:cNvPr>
          <p:cNvSpPr/>
          <p:nvPr/>
        </p:nvSpPr>
        <p:spPr>
          <a:xfrm>
            <a:off x="10065453" y="1580159"/>
            <a:ext cx="211384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4" name="Rectangle: Rounded Corners 33">
            <a:extLst>
              <a:ext uri="{FF2B5EF4-FFF2-40B4-BE49-F238E27FC236}">
                <a16:creationId xmlns:a16="http://schemas.microsoft.com/office/drawing/2014/main" id="{A1AF3421-D486-6511-5AD4-7412387B384C}"/>
              </a:ext>
            </a:extLst>
          </p:cNvPr>
          <p:cNvSpPr/>
          <p:nvPr/>
        </p:nvSpPr>
        <p:spPr>
          <a:xfrm>
            <a:off x="4202459" y="1580005"/>
            <a:ext cx="5894231" cy="628906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7B3328E5-8AF2-5CCA-BA28-96A8F10C2195}"/>
              </a:ext>
            </a:extLst>
          </p:cNvPr>
          <p:cNvSpPr txBox="1"/>
          <p:nvPr/>
        </p:nvSpPr>
        <p:spPr>
          <a:xfrm>
            <a:off x="5247806" y="2457724"/>
            <a:ext cx="4115665" cy="5293757"/>
          </a:xfrm>
          <a:prstGeom prst="rect">
            <a:avLst/>
          </a:prstGeom>
          <a:noFill/>
        </p:spPr>
        <p:txBody>
          <a:bodyPr wrap="square" rtlCol="0">
            <a:spAutoFit/>
          </a:bodyPr>
          <a:lstStyle/>
          <a:p>
            <a:r>
              <a:rPr lang="en-US" sz="2800" dirty="0">
                <a:solidFill>
                  <a:schemeClr val="bg1"/>
                </a:solidFill>
              </a:rPr>
              <a:t>Comparing Different Distance formulas : </a:t>
            </a:r>
          </a:p>
          <a:p>
            <a:endParaRPr lang="en-IN" sz="2200" kern="150" dirty="0">
              <a:solidFill>
                <a:schemeClr val="bg1"/>
              </a:solidFill>
              <a:latin typeface="Liberation Serif"/>
              <a:ea typeface="Noto Serif CJK SC"/>
              <a:cs typeface="Lohit Devanagari"/>
            </a:endParaRPr>
          </a:p>
          <a:p>
            <a:r>
              <a:rPr lang="en-IN" sz="2200" kern="150" dirty="0">
                <a:solidFill>
                  <a:schemeClr val="bg1"/>
                </a:solidFill>
                <a:latin typeface="Liberation Serif"/>
                <a:ea typeface="Noto Serif CJK SC"/>
                <a:cs typeface="Lohit Devanagari"/>
              </a:rPr>
              <a:t>{ Euclid , Manhattan } they give nearest neighbour with almost equal accuracy.  </a:t>
            </a:r>
          </a:p>
          <a:p>
            <a:endParaRPr lang="en-IN" sz="2200" kern="150" dirty="0">
              <a:solidFill>
                <a:schemeClr val="bg1"/>
              </a:solidFill>
              <a:latin typeface="Liberation Serif"/>
              <a:ea typeface="Noto Serif CJK SC"/>
              <a:cs typeface="Lohit Devanagari"/>
            </a:endParaRPr>
          </a:p>
          <a:p>
            <a:r>
              <a:rPr lang="en-IN" sz="2200" kern="150" dirty="0">
                <a:solidFill>
                  <a:schemeClr val="bg1"/>
                </a:solidFill>
                <a:latin typeface="Liberation Serif"/>
                <a:ea typeface="Noto Serif CJK SC"/>
                <a:cs typeface="Lohit Devanagari"/>
              </a:rPr>
              <a:t>But Chebyshev, have least accuracy in most cases. (less preferable )</a:t>
            </a:r>
          </a:p>
          <a:p>
            <a:endParaRPr lang="en-IN" sz="2200" kern="150" dirty="0">
              <a:solidFill>
                <a:schemeClr val="bg1"/>
              </a:solidFill>
              <a:effectLst/>
              <a:latin typeface="Liberation Serif"/>
              <a:ea typeface="Noto Serif CJK SC"/>
              <a:cs typeface="Lohit Devanagari"/>
            </a:endParaRPr>
          </a:p>
          <a:p>
            <a:endParaRPr lang="en-US" sz="2800" dirty="0">
              <a:solidFill>
                <a:schemeClr val="bg1"/>
              </a:solidFill>
            </a:endParaRPr>
          </a:p>
          <a:p>
            <a:endParaRPr lang="en-US" sz="2800" dirty="0">
              <a:solidFill>
                <a:schemeClr val="bg1"/>
              </a:solidFill>
            </a:endParaRPr>
          </a:p>
          <a:p>
            <a:endParaRPr lang="en-IN" sz="2800" dirty="0">
              <a:solidFill>
                <a:schemeClr val="bg1"/>
              </a:solidFill>
            </a:endParaRPr>
          </a:p>
        </p:txBody>
      </p:sp>
    </p:spTree>
    <p:extLst>
      <p:ext uri="{BB962C8B-B14F-4D97-AF65-F5344CB8AC3E}">
        <p14:creationId xmlns:p14="http://schemas.microsoft.com/office/powerpoint/2010/main" val="319593373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hidden="1">
            <a:extLst>
              <a:ext uri="{FF2B5EF4-FFF2-40B4-BE49-F238E27FC236}">
                <a16:creationId xmlns:a16="http://schemas.microsoft.com/office/drawing/2014/main" id="{8336C4B5-E15C-4086-8FF8-C33A073734A2}"/>
              </a:ext>
            </a:extLst>
          </p:cNvPr>
          <p:cNvSpPr>
            <a:spLocks noGrp="1"/>
          </p:cNvSpPr>
          <p:nvPr>
            <p:ph type="title"/>
          </p:nvPr>
        </p:nvSpPr>
        <p:spPr/>
        <p:txBody>
          <a:bodyPr/>
          <a:lstStyle/>
          <a:p>
            <a:r>
              <a:rPr lang="en-US" dirty="0"/>
              <a:t>Human resources slide 7</a:t>
            </a:r>
          </a:p>
        </p:txBody>
      </p:sp>
      <p:sp>
        <p:nvSpPr>
          <p:cNvPr id="57" name="TextBox 56">
            <a:extLst>
              <a:ext uri="{FF2B5EF4-FFF2-40B4-BE49-F238E27FC236}">
                <a16:creationId xmlns:a16="http://schemas.microsoft.com/office/drawing/2014/main" id="{25264A13-2CF6-4653-9A8E-AE29B6F25F8E}"/>
              </a:ext>
            </a:extLst>
          </p:cNvPr>
          <p:cNvSpPr txBox="1"/>
          <p:nvPr/>
        </p:nvSpPr>
        <p:spPr>
          <a:xfrm>
            <a:off x="509531" y="710519"/>
            <a:ext cx="4551416" cy="515475"/>
          </a:xfrm>
          <a:prstGeom prst="rect">
            <a:avLst/>
          </a:prstGeom>
          <a:noFill/>
        </p:spPr>
        <p:txBody>
          <a:bodyPr wrap="square" lIns="0" tIns="0" rIns="0" bIns="0" rtlCol="0">
            <a:noAutofit/>
          </a:bodyPr>
          <a:lstStyle/>
          <a:p>
            <a:pPr>
              <a:lnSpc>
                <a:spcPts val="4000"/>
              </a:lnSpc>
            </a:pPr>
            <a:r>
              <a:rPr lang="en-US" sz="4400" b="1" dirty="0">
                <a:solidFill>
                  <a:srgbClr val="002060"/>
                </a:solidFill>
                <a:latin typeface="Segoe UI" panose="020B0502040204020203" pitchFamily="34" charset="0"/>
                <a:cs typeface="Segoe UI" panose="020B0502040204020203" pitchFamily="34" charset="0"/>
              </a:rPr>
              <a:t>Key Takeaways </a:t>
            </a:r>
          </a:p>
        </p:txBody>
      </p:sp>
      <p:grpSp>
        <p:nvGrpSpPr>
          <p:cNvPr id="67" name="Group 66">
            <a:extLst>
              <a:ext uri="{FF2B5EF4-FFF2-40B4-BE49-F238E27FC236}">
                <a16:creationId xmlns:a16="http://schemas.microsoft.com/office/drawing/2014/main" id="{A6D12FB3-2E0E-4392-B30A-8FABD55972D2}"/>
              </a:ext>
              <a:ext uri="{C183D7F6-B498-43B3-948B-1728B52AA6E4}">
                <adec:decorative xmlns:adec="http://schemas.microsoft.com/office/drawing/2017/decorative" val="1"/>
              </a:ext>
            </a:extLst>
          </p:cNvPr>
          <p:cNvGrpSpPr/>
          <p:nvPr/>
        </p:nvGrpSpPr>
        <p:grpSpPr>
          <a:xfrm>
            <a:off x="-12700" y="1794009"/>
            <a:ext cx="12204700" cy="2514602"/>
            <a:chOff x="-12700" y="2162907"/>
            <a:chExt cx="12204700" cy="2514602"/>
          </a:xfrm>
        </p:grpSpPr>
        <p:pic>
          <p:nvPicPr>
            <p:cNvPr id="2" name="Picture 1" descr="A group of people sitting at a desk&#10;">
              <a:extLst>
                <a:ext uri="{FF2B5EF4-FFF2-40B4-BE49-F238E27FC236}">
                  <a16:creationId xmlns:a16="http://schemas.microsoft.com/office/drawing/2014/main" id="{2D62790E-5C31-4474-BE12-F50234A0C76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04"/>
            <a:stretch/>
          </p:blipFill>
          <p:spPr>
            <a:xfrm>
              <a:off x="-12700" y="2162908"/>
              <a:ext cx="12192000" cy="2514601"/>
            </a:xfrm>
            <a:prstGeom prst="rect">
              <a:avLst/>
            </a:prstGeom>
          </p:spPr>
        </p:pic>
        <p:sp>
          <p:nvSpPr>
            <p:cNvPr id="3" name="Rectangle 2" descr="This is an image of a desk with laptop computers and people working.">
              <a:extLst>
                <a:ext uri="{FF2B5EF4-FFF2-40B4-BE49-F238E27FC236}">
                  <a16:creationId xmlns:a16="http://schemas.microsoft.com/office/drawing/2014/main" id="{53AEFB1F-87BB-40C6-9BC7-E1CE0AC0AC1B}"/>
                </a:ext>
              </a:extLst>
            </p:cNvPr>
            <p:cNvSpPr/>
            <p:nvPr/>
          </p:nvSpPr>
          <p:spPr>
            <a:xfrm>
              <a:off x="0" y="2162907"/>
              <a:ext cx="12192000" cy="2514601"/>
            </a:xfrm>
            <a:prstGeom prst="rect">
              <a:avLst/>
            </a:prstGeom>
            <a:gradFill>
              <a:gsLst>
                <a:gs pos="1000">
                  <a:srgbClr val="7CEFD8">
                    <a:alpha val="79000"/>
                  </a:srgbClr>
                </a:gs>
                <a:gs pos="61000">
                  <a:srgbClr val="6672E4">
                    <a:alpha val="84000"/>
                  </a:srgbClr>
                </a:gs>
                <a:gs pos="98000">
                  <a:srgbClr val="882BE5">
                    <a:alpha val="66000"/>
                  </a:srgbClr>
                </a:gs>
              </a:gsLst>
              <a:lin ang="5400000" scaled="1"/>
            </a:gradFill>
            <a:ln w="12700" cap="flat">
              <a:noFill/>
              <a:prstDash val="solid"/>
              <a:miter lim="800000"/>
              <a:headEnd/>
              <a:tailEnd/>
            </a:ln>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solidFill>
                  <a:schemeClr val="tx1"/>
                </a:solidFill>
              </a:endParaRPr>
            </a:p>
          </p:txBody>
        </p:sp>
        <p:sp>
          <p:nvSpPr>
            <p:cNvPr id="14" name="Oval 13">
              <a:extLst>
                <a:ext uri="{FF2B5EF4-FFF2-40B4-BE49-F238E27FC236}">
                  <a16:creationId xmlns:a16="http://schemas.microsoft.com/office/drawing/2014/main" id="{3CFBA714-94A9-4CEA-9D73-2E90A898B450}"/>
                </a:ext>
                <a:ext uri="{C183D7F6-B498-43B3-948B-1728B52AA6E4}">
                  <adec:decorative xmlns:adec="http://schemas.microsoft.com/office/drawing/2017/decorative" val="1"/>
                </a:ext>
              </a:extLst>
            </p:cNvPr>
            <p:cNvSpPr/>
            <p:nvPr/>
          </p:nvSpPr>
          <p:spPr>
            <a:xfrm>
              <a:off x="852826" y="2694293"/>
              <a:ext cx="1431828" cy="1431827"/>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6" name="Oval 15">
              <a:extLst>
                <a:ext uri="{FF2B5EF4-FFF2-40B4-BE49-F238E27FC236}">
                  <a16:creationId xmlns:a16="http://schemas.microsoft.com/office/drawing/2014/main" id="{3EB48CA9-382A-48A4-B5F2-BBE91C08FD62}"/>
                </a:ext>
              </a:extLst>
            </p:cNvPr>
            <p:cNvSpPr/>
            <p:nvPr/>
          </p:nvSpPr>
          <p:spPr>
            <a:xfrm>
              <a:off x="1737814" y="3936470"/>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B20BBE89-8E4D-448A-8F53-F45437DD24BB}"/>
                </a:ext>
              </a:extLst>
            </p:cNvPr>
            <p:cNvSpPr/>
            <p:nvPr/>
          </p:nvSpPr>
          <p:spPr>
            <a:xfrm>
              <a:off x="1782422" y="3981078"/>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DC02C732-8960-4820-B185-F087E030DAAA}"/>
                </a:ext>
              </a:extLst>
            </p:cNvPr>
            <p:cNvSpPr txBox="1"/>
            <p:nvPr/>
          </p:nvSpPr>
          <p:spPr>
            <a:xfrm>
              <a:off x="1222491" y="3189004"/>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25%</a:t>
              </a:r>
            </a:p>
          </p:txBody>
        </p:sp>
        <p:sp>
          <p:nvSpPr>
            <p:cNvPr id="29" name="Oval 28">
              <a:extLst>
                <a:ext uri="{FF2B5EF4-FFF2-40B4-BE49-F238E27FC236}">
                  <a16:creationId xmlns:a16="http://schemas.microsoft.com/office/drawing/2014/main" id="{1B02FFA3-53E3-4FFD-922C-CCB9EFEA5C8A}"/>
                </a:ext>
                <a:ext uri="{C183D7F6-B498-43B3-948B-1728B52AA6E4}">
                  <adec:decorative xmlns:adec="http://schemas.microsoft.com/office/drawing/2017/decorative" val="1"/>
                </a:ext>
              </a:extLst>
            </p:cNvPr>
            <p:cNvSpPr/>
            <p:nvPr/>
          </p:nvSpPr>
          <p:spPr>
            <a:xfrm>
              <a:off x="3845077"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Oval 30">
              <a:extLst>
                <a:ext uri="{FF2B5EF4-FFF2-40B4-BE49-F238E27FC236}">
                  <a16:creationId xmlns:a16="http://schemas.microsoft.com/office/drawing/2014/main" id="{0EB5F512-613A-44CC-ACE3-5B63ACC24F3F}"/>
                </a:ext>
              </a:extLst>
            </p:cNvPr>
            <p:cNvSpPr/>
            <p:nvPr/>
          </p:nvSpPr>
          <p:spPr>
            <a:xfrm>
              <a:off x="5016340" y="288173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CDD030F3-5250-4104-9D3A-3BDB421469D0}"/>
                </a:ext>
              </a:extLst>
            </p:cNvPr>
            <p:cNvSpPr/>
            <p:nvPr/>
          </p:nvSpPr>
          <p:spPr>
            <a:xfrm>
              <a:off x="5060947" y="2926346"/>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a:extLst>
                <a:ext uri="{FF2B5EF4-FFF2-40B4-BE49-F238E27FC236}">
                  <a16:creationId xmlns:a16="http://schemas.microsoft.com/office/drawing/2014/main" id="{1CC8C601-FB40-4573-87B3-B1126A610542}"/>
                </a:ext>
              </a:extLst>
            </p:cNvPr>
            <p:cNvSpPr txBox="1"/>
            <p:nvPr/>
          </p:nvSpPr>
          <p:spPr>
            <a:xfrm>
              <a:off x="4214742"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50%</a:t>
              </a:r>
            </a:p>
          </p:txBody>
        </p:sp>
        <p:sp>
          <p:nvSpPr>
            <p:cNvPr id="41" name="Oval 40">
              <a:extLst>
                <a:ext uri="{FF2B5EF4-FFF2-40B4-BE49-F238E27FC236}">
                  <a16:creationId xmlns:a16="http://schemas.microsoft.com/office/drawing/2014/main" id="{9AA6EBCD-B27A-4FC4-87A8-ED6638C5545A}"/>
                </a:ext>
              </a:extLst>
            </p:cNvPr>
            <p:cNvSpPr/>
            <p:nvPr/>
          </p:nvSpPr>
          <p:spPr>
            <a:xfrm>
              <a:off x="6798890" y="2719313"/>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2" name="Arc 41">
              <a:extLst>
                <a:ext uri="{FF2B5EF4-FFF2-40B4-BE49-F238E27FC236}">
                  <a16:creationId xmlns:a16="http://schemas.microsoft.com/office/drawing/2014/main" id="{63F2913C-4436-40AC-9048-54405BD23C0C}"/>
                </a:ext>
                <a:ext uri="{C183D7F6-B498-43B3-948B-1728B52AA6E4}">
                  <adec:decorative xmlns:adec="http://schemas.microsoft.com/office/drawing/2017/decorative" val="1"/>
                </a:ext>
              </a:extLst>
            </p:cNvPr>
            <p:cNvSpPr/>
            <p:nvPr/>
          </p:nvSpPr>
          <p:spPr>
            <a:xfrm>
              <a:off x="6798890" y="2719313"/>
              <a:ext cx="1431827" cy="1431826"/>
            </a:xfrm>
            <a:prstGeom prst="arc">
              <a:avLst>
                <a:gd name="adj1" fmla="val 16200000"/>
                <a:gd name="adj2" fmla="val 755116"/>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3" name="Oval 42">
              <a:extLst>
                <a:ext uri="{FF2B5EF4-FFF2-40B4-BE49-F238E27FC236}">
                  <a16:creationId xmlns:a16="http://schemas.microsoft.com/office/drawing/2014/main" id="{B9703755-0B67-41E7-B72A-5A3A54730479}"/>
                </a:ext>
              </a:extLst>
            </p:cNvPr>
            <p:cNvSpPr/>
            <p:nvPr/>
          </p:nvSpPr>
          <p:spPr>
            <a:xfrm>
              <a:off x="8110117" y="3485949"/>
              <a:ext cx="239688" cy="239688"/>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7668F955-7C8C-4C69-AA19-CD562C2DFDCC}"/>
                </a:ext>
              </a:extLst>
            </p:cNvPr>
            <p:cNvSpPr/>
            <p:nvPr/>
          </p:nvSpPr>
          <p:spPr>
            <a:xfrm>
              <a:off x="8154725" y="3530557"/>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5C436978-7B84-4F27-8A32-574050B29AD0}"/>
                </a:ext>
              </a:extLst>
            </p:cNvPr>
            <p:cNvSpPr txBox="1"/>
            <p:nvPr/>
          </p:nvSpPr>
          <p:spPr>
            <a:xfrm>
              <a:off x="7228098" y="3189005"/>
              <a:ext cx="692497" cy="492443"/>
            </a:xfrm>
            <a:prstGeom prst="rect">
              <a:avLst/>
            </a:prstGeom>
            <a:noFill/>
          </p:spPr>
          <p:txBody>
            <a:bodyPr wrap="none" lIns="0" tIns="0" rIns="0" bIns="0" rtlCol="0">
              <a:spAutoFit/>
            </a:bodyPr>
            <a:lstStyle/>
            <a:p>
              <a:pPr algn="ctr"/>
              <a:r>
                <a:rPr lang="en-US" sz="3200" b="1" dirty="0">
                  <a:solidFill>
                    <a:schemeClr val="bg1"/>
                  </a:solidFill>
                  <a:latin typeface="+mj-lt"/>
                </a:rPr>
                <a:t>75%</a:t>
              </a:r>
            </a:p>
          </p:txBody>
        </p:sp>
        <p:grpSp>
          <p:nvGrpSpPr>
            <p:cNvPr id="46" name="Group 45">
              <a:extLst>
                <a:ext uri="{FF2B5EF4-FFF2-40B4-BE49-F238E27FC236}">
                  <a16:creationId xmlns:a16="http://schemas.microsoft.com/office/drawing/2014/main" id="{65E89B9B-4C47-402B-9C75-47765E1F7593}"/>
                </a:ext>
              </a:extLst>
            </p:cNvPr>
            <p:cNvGrpSpPr/>
            <p:nvPr/>
          </p:nvGrpSpPr>
          <p:grpSpPr>
            <a:xfrm>
              <a:off x="9871788" y="2706779"/>
              <a:ext cx="1431828" cy="1456895"/>
              <a:chOff x="7168469" y="2677815"/>
              <a:chExt cx="1431828" cy="1456895"/>
            </a:xfrm>
          </p:grpSpPr>
          <p:grpSp>
            <p:nvGrpSpPr>
              <p:cNvPr id="51" name="Group 50">
                <a:extLst>
                  <a:ext uri="{FF2B5EF4-FFF2-40B4-BE49-F238E27FC236}">
                    <a16:creationId xmlns:a16="http://schemas.microsoft.com/office/drawing/2014/main" id="{02C4BAC1-CFE0-4BB6-AB1E-3D97B9D3C37C}"/>
                  </a:ext>
                </a:extLst>
              </p:cNvPr>
              <p:cNvGrpSpPr/>
              <p:nvPr/>
            </p:nvGrpSpPr>
            <p:grpSpPr>
              <a:xfrm>
                <a:off x="7168469" y="2677815"/>
                <a:ext cx="1431828" cy="1456895"/>
                <a:chOff x="7168469" y="2677815"/>
                <a:chExt cx="1431828" cy="1456895"/>
              </a:xfrm>
            </p:grpSpPr>
            <p:sp>
              <p:nvSpPr>
                <p:cNvPr id="53" name="Oval 52">
                  <a:extLst>
                    <a:ext uri="{FF2B5EF4-FFF2-40B4-BE49-F238E27FC236}">
                      <a16:creationId xmlns:a16="http://schemas.microsoft.com/office/drawing/2014/main" id="{52EBF013-87F7-4305-9CC9-737BE16F0D9F}"/>
                    </a:ext>
                    <a:ext uri="{C183D7F6-B498-43B3-948B-1728B52AA6E4}">
                      <adec:decorative xmlns:adec="http://schemas.microsoft.com/office/drawing/2017/decorative" val="1"/>
                    </a:ext>
                  </a:extLst>
                </p:cNvPr>
                <p:cNvSpPr/>
                <p:nvPr/>
              </p:nvSpPr>
              <p:spPr>
                <a:xfrm>
                  <a:off x="7168469" y="2702884"/>
                  <a:ext cx="1431828" cy="1431826"/>
                </a:xfrm>
                <a:prstGeom prst="ellipse">
                  <a:avLst/>
                </a:prstGeom>
                <a:solidFill>
                  <a:schemeClr val="bg1">
                    <a:alpha val="19000"/>
                  </a:schemeClr>
                </a:solidFill>
                <a:ln w="38100">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4" name="Arc 53">
                  <a:extLst>
                    <a:ext uri="{FF2B5EF4-FFF2-40B4-BE49-F238E27FC236}">
                      <a16:creationId xmlns:a16="http://schemas.microsoft.com/office/drawing/2014/main" id="{2CC348C5-CD52-4041-A9DC-8F47C9D04352}"/>
                    </a:ext>
                  </a:extLst>
                </p:cNvPr>
                <p:cNvSpPr/>
                <p:nvPr/>
              </p:nvSpPr>
              <p:spPr>
                <a:xfrm>
                  <a:off x="7168469" y="2702884"/>
                  <a:ext cx="1431827" cy="1431826"/>
                </a:xfrm>
                <a:prstGeom prst="arc">
                  <a:avLst>
                    <a:gd name="adj1" fmla="val 16200000"/>
                    <a:gd name="adj2" fmla="val 17724961"/>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5" name="Oval 54">
                  <a:extLst>
                    <a:ext uri="{FF2B5EF4-FFF2-40B4-BE49-F238E27FC236}">
                      <a16:creationId xmlns:a16="http://schemas.microsoft.com/office/drawing/2014/main" id="{083CA45F-7535-4D5F-A010-B7B38ED57BC7}"/>
                    </a:ext>
                  </a:extLst>
                </p:cNvPr>
                <p:cNvSpPr/>
                <p:nvPr/>
              </p:nvSpPr>
              <p:spPr>
                <a:xfrm>
                  <a:off x="8095353" y="2677815"/>
                  <a:ext cx="239688" cy="239687"/>
                </a:xfrm>
                <a:prstGeom prst="ellipse">
                  <a:avLst/>
                </a:prstGeom>
                <a:solidFill>
                  <a:srgbClr val="8335E5">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Oval 55">
                  <a:extLst>
                    <a:ext uri="{FF2B5EF4-FFF2-40B4-BE49-F238E27FC236}">
                      <a16:creationId xmlns:a16="http://schemas.microsoft.com/office/drawing/2014/main" id="{43FCBFAE-6E88-440A-ACEC-41E289885112}"/>
                    </a:ext>
                  </a:extLst>
                </p:cNvPr>
                <p:cNvSpPr/>
                <p:nvPr/>
              </p:nvSpPr>
              <p:spPr>
                <a:xfrm>
                  <a:off x="8139961" y="2722422"/>
                  <a:ext cx="150473" cy="150473"/>
                </a:xfrm>
                <a:prstGeom prst="ellipse">
                  <a:avLst/>
                </a:prstGeom>
                <a:solidFill>
                  <a:srgbClr val="8335E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2" name="TextBox 51">
                <a:extLst>
                  <a:ext uri="{FF2B5EF4-FFF2-40B4-BE49-F238E27FC236}">
                    <a16:creationId xmlns:a16="http://schemas.microsoft.com/office/drawing/2014/main" id="{38F4B3FC-E555-4F37-BC12-4940EF773A7E}"/>
                  </a:ext>
                </a:extLst>
              </p:cNvPr>
              <p:cNvSpPr txBox="1"/>
              <p:nvPr/>
            </p:nvSpPr>
            <p:spPr>
              <a:xfrm>
                <a:off x="7436344" y="3160041"/>
                <a:ext cx="896079" cy="492443"/>
              </a:xfrm>
              <a:prstGeom prst="rect">
                <a:avLst/>
              </a:prstGeom>
              <a:noFill/>
            </p:spPr>
            <p:txBody>
              <a:bodyPr wrap="none" lIns="0" tIns="0" rIns="0" bIns="0" rtlCol="0">
                <a:spAutoFit/>
              </a:bodyPr>
              <a:lstStyle/>
              <a:p>
                <a:pPr algn="ctr"/>
                <a:r>
                  <a:rPr lang="en-US" sz="3200" b="1" dirty="0">
                    <a:solidFill>
                      <a:schemeClr val="bg1"/>
                    </a:solidFill>
                    <a:latin typeface="+mj-lt"/>
                  </a:rPr>
                  <a:t>100%</a:t>
                </a:r>
              </a:p>
            </p:txBody>
          </p:sp>
        </p:grpSp>
        <p:sp>
          <p:nvSpPr>
            <p:cNvPr id="64" name="Arc 63">
              <a:extLst>
                <a:ext uri="{FF2B5EF4-FFF2-40B4-BE49-F238E27FC236}">
                  <a16:creationId xmlns:a16="http://schemas.microsoft.com/office/drawing/2014/main" id="{CAE87D92-1F07-49DE-BFD7-F74BD728BD31}"/>
                </a:ext>
              </a:extLst>
            </p:cNvPr>
            <p:cNvSpPr/>
            <p:nvPr/>
          </p:nvSpPr>
          <p:spPr>
            <a:xfrm>
              <a:off x="3843489" y="2720981"/>
              <a:ext cx="1431827" cy="1431826"/>
            </a:xfrm>
            <a:prstGeom prst="arc">
              <a:avLst>
                <a:gd name="adj1" fmla="val 16200000"/>
                <a:gd name="adj2" fmla="val 19003948"/>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6" name="Arc 65">
              <a:extLst>
                <a:ext uri="{FF2B5EF4-FFF2-40B4-BE49-F238E27FC236}">
                  <a16:creationId xmlns:a16="http://schemas.microsoft.com/office/drawing/2014/main" id="{45B3FF71-3684-4143-BA68-D4583307C956}"/>
                </a:ext>
              </a:extLst>
            </p:cNvPr>
            <p:cNvSpPr/>
            <p:nvPr/>
          </p:nvSpPr>
          <p:spPr>
            <a:xfrm>
              <a:off x="852826" y="2694293"/>
              <a:ext cx="1431827" cy="1431826"/>
            </a:xfrm>
            <a:prstGeom prst="arc">
              <a:avLst>
                <a:gd name="adj1" fmla="val 16200000"/>
                <a:gd name="adj2" fmla="val 3850353"/>
              </a:avLst>
            </a:prstGeom>
            <a:ln w="38100">
              <a:gradFill>
                <a:gsLst>
                  <a:gs pos="0">
                    <a:srgbClr val="7BEBD8"/>
                  </a:gs>
                  <a:gs pos="8000">
                    <a:srgbClr val="6B8DE1"/>
                  </a:gs>
                  <a:gs pos="100000">
                    <a:srgbClr val="8335E5"/>
                  </a:gs>
                </a:gsLst>
                <a:lin ang="5400000" scaled="1"/>
              </a:gra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11" name="Rectangle: Rounded Corners 10">
            <a:extLst>
              <a:ext uri="{FF2B5EF4-FFF2-40B4-BE49-F238E27FC236}">
                <a16:creationId xmlns:a16="http://schemas.microsoft.com/office/drawing/2014/main" id="{BCDFCF0D-A732-CB45-5918-45145899C729}"/>
              </a:ext>
            </a:extLst>
          </p:cNvPr>
          <p:cNvSpPr/>
          <p:nvPr/>
        </p:nvSpPr>
        <p:spPr>
          <a:xfrm>
            <a:off x="4200909" y="1580313"/>
            <a:ext cx="211384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Rounded Corners 3">
            <a:extLst>
              <a:ext uri="{FF2B5EF4-FFF2-40B4-BE49-F238E27FC236}">
                <a16:creationId xmlns:a16="http://schemas.microsoft.com/office/drawing/2014/main" id="{E7E0059E-1731-138B-85F4-79145A8077C6}"/>
              </a:ext>
            </a:extLst>
          </p:cNvPr>
          <p:cNvSpPr/>
          <p:nvPr/>
        </p:nvSpPr>
        <p:spPr>
          <a:xfrm>
            <a:off x="6310858" y="1580313"/>
            <a:ext cx="5894231" cy="6289067"/>
          </a:xfrm>
          <a:prstGeom prst="roundRect">
            <a:avLst/>
          </a:prstGeom>
          <a:solidFill>
            <a:schemeClr val="tx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Rounded Corners 5">
            <a:extLst>
              <a:ext uri="{FF2B5EF4-FFF2-40B4-BE49-F238E27FC236}">
                <a16:creationId xmlns:a16="http://schemas.microsoft.com/office/drawing/2014/main" id="{72846443-8549-2056-CEF6-58D02E3AC5FE}"/>
              </a:ext>
            </a:extLst>
          </p:cNvPr>
          <p:cNvSpPr/>
          <p:nvPr/>
        </p:nvSpPr>
        <p:spPr>
          <a:xfrm>
            <a:off x="-19413" y="1580467"/>
            <a:ext cx="2136203"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25C16055-A6A1-D2F9-425F-03DE05D88875}"/>
              </a:ext>
            </a:extLst>
          </p:cNvPr>
          <p:cNvSpPr txBox="1"/>
          <p:nvPr/>
        </p:nvSpPr>
        <p:spPr>
          <a:xfrm>
            <a:off x="7376040" y="2486445"/>
            <a:ext cx="4115665" cy="5724644"/>
          </a:xfrm>
          <a:prstGeom prst="rect">
            <a:avLst/>
          </a:prstGeom>
          <a:noFill/>
        </p:spPr>
        <p:txBody>
          <a:bodyPr wrap="square" rtlCol="0">
            <a:spAutoFit/>
          </a:bodyPr>
          <a:lstStyle/>
          <a:p>
            <a:r>
              <a:rPr lang="en-US" sz="2800" dirty="0">
                <a:solidFill>
                  <a:schemeClr val="bg1"/>
                </a:solidFill>
              </a:rPr>
              <a:t>Effect of Increasing Dimension on algo : </a:t>
            </a:r>
          </a:p>
          <a:p>
            <a:endParaRPr lang="en-US" sz="2800" dirty="0">
              <a:solidFill>
                <a:schemeClr val="bg1"/>
              </a:solidFill>
            </a:endParaRPr>
          </a:p>
          <a:p>
            <a:r>
              <a:rPr lang="en-IN" sz="2200" kern="150" dirty="0">
                <a:solidFill>
                  <a:schemeClr val="bg1"/>
                </a:solidFill>
                <a:effectLst/>
                <a:latin typeface="Liberation Serif"/>
                <a:ea typeface="Noto Serif CJK SC"/>
                <a:cs typeface="Lohit Devanagari"/>
              </a:rPr>
              <a:t>Increasing the dimension is a curse for this algorithm. </a:t>
            </a:r>
          </a:p>
          <a:p>
            <a:endParaRPr lang="en-IN" sz="2200" kern="150" dirty="0">
              <a:solidFill>
                <a:schemeClr val="bg1"/>
              </a:solidFill>
              <a:effectLst/>
              <a:latin typeface="Liberation Serif"/>
              <a:ea typeface="Noto Serif CJK SC"/>
              <a:cs typeface="Lohit Devanagari"/>
            </a:endParaRPr>
          </a:p>
          <a:p>
            <a:r>
              <a:rPr lang="en-IN" sz="2200" kern="150" dirty="0">
                <a:solidFill>
                  <a:schemeClr val="bg1"/>
                </a:solidFill>
                <a:effectLst/>
                <a:latin typeface="Liberation Serif"/>
                <a:ea typeface="Noto Serif CJK SC"/>
                <a:cs typeface="Lohit Devanagari"/>
              </a:rPr>
              <a:t>The data points become sparser in the space. </a:t>
            </a:r>
          </a:p>
          <a:p>
            <a:endParaRPr lang="en-IN" sz="2200" kern="150" dirty="0">
              <a:solidFill>
                <a:schemeClr val="bg1"/>
              </a:solidFill>
              <a:latin typeface="Liberation Serif"/>
              <a:ea typeface="Noto Serif CJK SC"/>
              <a:cs typeface="Lohit Devanagari"/>
            </a:endParaRPr>
          </a:p>
          <a:p>
            <a:r>
              <a:rPr lang="en-IN" sz="2200" kern="150" dirty="0">
                <a:solidFill>
                  <a:schemeClr val="bg1"/>
                </a:solidFill>
                <a:latin typeface="Liberation Serif"/>
                <a:ea typeface="Noto Serif CJK SC"/>
                <a:cs typeface="Lohit Devanagari"/>
              </a:rPr>
              <a:t>This decreases the accuracy of comparison. </a:t>
            </a:r>
          </a:p>
          <a:p>
            <a:endParaRPr lang="en-IN" sz="2200" kern="150" dirty="0">
              <a:solidFill>
                <a:schemeClr val="bg1"/>
              </a:solidFill>
              <a:effectLst/>
              <a:latin typeface="Liberation Serif"/>
              <a:ea typeface="Noto Serif CJK SC"/>
              <a:cs typeface="Lohit Devanagari"/>
            </a:endParaRPr>
          </a:p>
          <a:p>
            <a:endParaRPr lang="en-US" sz="2800" dirty="0">
              <a:solidFill>
                <a:schemeClr val="bg1"/>
              </a:solidFill>
            </a:endParaRPr>
          </a:p>
          <a:p>
            <a:endParaRPr lang="en-US" sz="2800" dirty="0">
              <a:solidFill>
                <a:schemeClr val="bg1"/>
              </a:solidFill>
            </a:endParaRPr>
          </a:p>
          <a:p>
            <a:endParaRPr lang="en-IN" sz="2800" dirty="0">
              <a:solidFill>
                <a:schemeClr val="bg1"/>
              </a:solidFill>
            </a:endParaRPr>
          </a:p>
        </p:txBody>
      </p:sp>
      <p:sp>
        <p:nvSpPr>
          <p:cNvPr id="9" name="Rectangle: Rounded Corners 8">
            <a:extLst>
              <a:ext uri="{FF2B5EF4-FFF2-40B4-BE49-F238E27FC236}">
                <a16:creationId xmlns:a16="http://schemas.microsoft.com/office/drawing/2014/main" id="{C791F9CD-B147-4C2A-33C0-840B11E340A8}"/>
              </a:ext>
            </a:extLst>
          </p:cNvPr>
          <p:cNvSpPr/>
          <p:nvPr/>
        </p:nvSpPr>
        <p:spPr>
          <a:xfrm>
            <a:off x="2118329" y="1580313"/>
            <a:ext cx="2094897" cy="5729172"/>
          </a:xfrm>
          <a:prstGeom prst="roundRect">
            <a:avLst/>
          </a:prstGeom>
          <a:gradFill>
            <a:gsLst>
              <a:gs pos="0">
                <a:schemeClr val="accent5">
                  <a:lumMod val="67000"/>
                </a:schemeClr>
              </a:gs>
              <a:gs pos="48000">
                <a:schemeClr val="accent5">
                  <a:lumMod val="97000"/>
                  <a:lumOff val="3000"/>
                </a:schemeClr>
              </a:gs>
              <a:gs pos="100000">
                <a:schemeClr val="accent5">
                  <a:lumMod val="60000"/>
                  <a:lumOff val="40000"/>
                </a:schemeClr>
              </a:gs>
            </a:gsLst>
            <a:lin ang="16200000" scaled="1"/>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099428661"/>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4247788" y="1500909"/>
            <a:ext cx="3597344" cy="2032063"/>
            <a:chOff x="13016313" y="1541398"/>
            <a:chExt cx="3901422" cy="2032063"/>
          </a:xfrm>
        </p:grpSpPr>
        <p:sp>
          <p:nvSpPr>
            <p:cNvPr id="343" name="TextBox 342">
              <a:extLst>
                <a:ext uri="{FF2B5EF4-FFF2-40B4-BE49-F238E27FC236}">
                  <a16:creationId xmlns:a16="http://schemas.microsoft.com/office/drawing/2014/main" id="{36571B2F-0463-48D1-8CC7-EA6BC8F3FB67}"/>
                </a:ext>
              </a:extLst>
            </p:cNvPr>
            <p:cNvSpPr txBox="1"/>
            <p:nvPr/>
          </p:nvSpPr>
          <p:spPr>
            <a:xfrm>
              <a:off x="13358264" y="1541398"/>
              <a:ext cx="3157534" cy="923330"/>
            </a:xfrm>
            <a:prstGeom prst="rect">
              <a:avLst/>
            </a:prstGeom>
            <a:noFill/>
          </p:spPr>
          <p:txBody>
            <a:bodyPr wrap="square" lIns="0" tIns="0" rIns="0" bIns="0" rtlCol="0">
              <a:spAutoFit/>
            </a:bodyPr>
            <a:lstStyle/>
            <a:p>
              <a:pPr algn="ctr"/>
              <a:r>
                <a:rPr lang="en-US" sz="30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13016313" y="2419299"/>
              <a:ext cx="3901422" cy="1154162"/>
            </a:xfrm>
            <a:prstGeom prst="rect">
              <a:avLst/>
            </a:prstGeom>
          </p:spPr>
          <p:txBody>
            <a:bodyPr wrap="square" lIns="0" tIns="0" rIns="0" bIns="0">
              <a:spAutoFit/>
            </a:bodyPr>
            <a:lstStyle/>
            <a:p>
              <a:pPr algn="ctr"/>
              <a:r>
                <a:rPr lang="en-US" sz="25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5367337" y="227734"/>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983281" y="3759715"/>
            <a:ext cx="2033549" cy="2042017"/>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spTree>
    <p:extLst>
      <p:ext uri="{BB962C8B-B14F-4D97-AF65-F5344CB8AC3E}">
        <p14:creationId xmlns:p14="http://schemas.microsoft.com/office/powerpoint/2010/main" val="1869736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527576" y="4157408"/>
            <a:ext cx="1863063" cy="1330312"/>
            <a:chOff x="9415288" y="4157408"/>
            <a:chExt cx="2020545" cy="133031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9415288" y="4749056"/>
              <a:ext cx="2020545"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2" name="Group 1" descr="This image is of a man seen from the back. ">
            <a:extLst>
              <a:ext uri="{FF2B5EF4-FFF2-40B4-BE49-F238E27FC236}">
                <a16:creationId xmlns:a16="http://schemas.microsoft.com/office/drawing/2014/main" id="{C3908873-F984-F4CD-F027-A980FB8393EC}"/>
              </a:ext>
            </a:extLst>
          </p:cNvPr>
          <p:cNvGrpSpPr/>
          <p:nvPr/>
        </p:nvGrpSpPr>
        <p:grpSpPr>
          <a:xfrm>
            <a:off x="4983281" y="3759715"/>
            <a:ext cx="2033549" cy="2042017"/>
            <a:chOff x="4832350" y="3127375"/>
            <a:chExt cx="2668588" cy="2679700"/>
          </a:xfrm>
        </p:grpSpPr>
        <p:sp>
          <p:nvSpPr>
            <p:cNvPr id="3" name="Freeform 5">
              <a:extLst>
                <a:ext uri="{FF2B5EF4-FFF2-40B4-BE49-F238E27FC236}">
                  <a16:creationId xmlns:a16="http://schemas.microsoft.com/office/drawing/2014/main" id="{ADBEA3BB-34E8-454B-5893-6D924CFFAE53}"/>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3">
              <a:extLst>
                <a:ext uri="{FF2B5EF4-FFF2-40B4-BE49-F238E27FC236}">
                  <a16:creationId xmlns:a16="http://schemas.microsoft.com/office/drawing/2014/main" id="{C3ACA4D9-C65A-C629-829E-2054890195B2}"/>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2D6F3EA0-6FED-C1E6-04A7-0674A480EE44}"/>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3BAFE3ED-EF39-10F0-9B6E-336782A08767}"/>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C470325A-ABDA-F149-ABCF-F6D4B53ACD11}"/>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5FC0A46D-DF5F-0BFE-5A3D-55B28D865E2A}"/>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629BF31E-9FE7-454A-5824-C992A864BD93}"/>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Shape 36">
              <a:extLst>
                <a:ext uri="{FF2B5EF4-FFF2-40B4-BE49-F238E27FC236}">
                  <a16:creationId xmlns:a16="http://schemas.microsoft.com/office/drawing/2014/main" id="{817D7207-E46F-95A0-A615-D6DD8E7188E1}"/>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4" name="Freeform 11">
              <a:extLst>
                <a:ext uri="{FF2B5EF4-FFF2-40B4-BE49-F238E27FC236}">
                  <a16:creationId xmlns:a16="http://schemas.microsoft.com/office/drawing/2014/main" id="{C1869C13-2117-5451-76D8-17E9E9B3E4AF}"/>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2">
              <a:extLst>
                <a:ext uri="{FF2B5EF4-FFF2-40B4-BE49-F238E27FC236}">
                  <a16:creationId xmlns:a16="http://schemas.microsoft.com/office/drawing/2014/main" id="{AABD382F-01F3-7984-A1B5-ECAD6742E96E}"/>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3">
              <a:extLst>
                <a:ext uri="{FF2B5EF4-FFF2-40B4-BE49-F238E27FC236}">
                  <a16:creationId xmlns:a16="http://schemas.microsoft.com/office/drawing/2014/main" id="{FC7DCCA1-B298-714F-E1C7-176B882E126B}"/>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
              <a:extLst>
                <a:ext uri="{FF2B5EF4-FFF2-40B4-BE49-F238E27FC236}">
                  <a16:creationId xmlns:a16="http://schemas.microsoft.com/office/drawing/2014/main" id="{2DA35FFE-BE05-B33A-7D00-28A806CA84D6}"/>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5">
              <a:extLst>
                <a:ext uri="{FF2B5EF4-FFF2-40B4-BE49-F238E27FC236}">
                  <a16:creationId xmlns:a16="http://schemas.microsoft.com/office/drawing/2014/main" id="{AC371C49-6558-E8FF-C5F9-4B379D2A6F5B}"/>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6">
              <a:extLst>
                <a:ext uri="{FF2B5EF4-FFF2-40B4-BE49-F238E27FC236}">
                  <a16:creationId xmlns:a16="http://schemas.microsoft.com/office/drawing/2014/main" id="{BDC060D4-F204-F0DE-E358-E74D24758402}"/>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7">
              <a:extLst>
                <a:ext uri="{FF2B5EF4-FFF2-40B4-BE49-F238E27FC236}">
                  <a16:creationId xmlns:a16="http://schemas.microsoft.com/office/drawing/2014/main" id="{8F777299-9CF1-ECC8-CD55-3229A96EBFD5}"/>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8">
              <a:extLst>
                <a:ext uri="{FF2B5EF4-FFF2-40B4-BE49-F238E27FC236}">
                  <a16:creationId xmlns:a16="http://schemas.microsoft.com/office/drawing/2014/main" id="{037393F6-7F4E-C147-1B8D-8F63F88394BB}"/>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9">
              <a:extLst>
                <a:ext uri="{FF2B5EF4-FFF2-40B4-BE49-F238E27FC236}">
                  <a16:creationId xmlns:a16="http://schemas.microsoft.com/office/drawing/2014/main" id="{5753D862-921F-149F-7573-38995BCD4FF4}"/>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20">
              <a:extLst>
                <a:ext uri="{FF2B5EF4-FFF2-40B4-BE49-F238E27FC236}">
                  <a16:creationId xmlns:a16="http://schemas.microsoft.com/office/drawing/2014/main" id="{32C9B913-D00B-BA3B-B459-6A580E8A3739}"/>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Shape 55">
              <a:extLst>
                <a:ext uri="{FF2B5EF4-FFF2-40B4-BE49-F238E27FC236}">
                  <a16:creationId xmlns:a16="http://schemas.microsoft.com/office/drawing/2014/main" id="{C95945AE-21B5-1730-5BE5-7E03A78ED659}"/>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Shape 56">
              <a:extLst>
                <a:ext uri="{FF2B5EF4-FFF2-40B4-BE49-F238E27FC236}">
                  <a16:creationId xmlns:a16="http://schemas.microsoft.com/office/drawing/2014/main" id="{B47D5C30-6E55-E621-8936-958A90895DE5}"/>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Shape 57">
              <a:extLst>
                <a:ext uri="{FF2B5EF4-FFF2-40B4-BE49-F238E27FC236}">
                  <a16:creationId xmlns:a16="http://schemas.microsoft.com/office/drawing/2014/main" id="{C0EEDA20-C528-8D93-FB46-50D64DD7E0A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Tree>
    <p:extLst>
      <p:ext uri="{BB962C8B-B14F-4D97-AF65-F5344CB8AC3E}">
        <p14:creationId xmlns:p14="http://schemas.microsoft.com/office/powerpoint/2010/main" val="1834648144"/>
      </p:ext>
    </p:extLst>
  </p:cSld>
  <p:clrMapOvr>
    <a:masterClrMapping/>
  </p:clrMapOvr>
  <mc:AlternateContent xmlns:mc="http://schemas.openxmlformats.org/markup-compatibility/2006" xmlns:p159="http://schemas.microsoft.com/office/powerpoint/2015/09/main">
    <mc:Choice Requires="p159">
      <p:transition spd="med" advTm="500">
        <p159:morph option="byObject"/>
      </p:transition>
    </mc:Choice>
    <mc:Fallback xmlns="">
      <p:transition spd="med" advTm="5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3" y="0"/>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4" name="TextBox 1">
            <a:extLst>
              <a:ext uri="{FF2B5EF4-FFF2-40B4-BE49-F238E27FC236}">
                <a16:creationId xmlns:a16="http://schemas.microsoft.com/office/drawing/2014/main" id="{330A9177-DBAF-771A-17D9-B7936EF50A65}"/>
              </a:ext>
            </a:extLst>
          </p:cNvPr>
          <p:cNvSpPr txBox="1"/>
          <p:nvPr/>
        </p:nvSpPr>
        <p:spPr>
          <a:xfrm>
            <a:off x="791227" y="1502337"/>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G</a:t>
            </a:r>
            <a:endParaRPr lang="en-US" sz="9000" dirty="0">
              <a:cs typeface="Calibri"/>
            </a:endParaRPr>
          </a:p>
        </p:txBody>
      </p:sp>
      <p:sp>
        <p:nvSpPr>
          <p:cNvPr id="5" name="TextBox 2">
            <a:extLst>
              <a:ext uri="{FF2B5EF4-FFF2-40B4-BE49-F238E27FC236}">
                <a16:creationId xmlns:a16="http://schemas.microsoft.com/office/drawing/2014/main" id="{6CDA8602-D41C-B69E-4074-4EBF2FF123F7}"/>
              </a:ext>
            </a:extLst>
          </p:cNvPr>
          <p:cNvSpPr txBox="1"/>
          <p:nvPr/>
        </p:nvSpPr>
        <p:spPr>
          <a:xfrm>
            <a:off x="1371482" y="1810034"/>
            <a:ext cx="376989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eneralised</a:t>
            </a:r>
            <a:r>
              <a:rPr lang="en-US" sz="6000" dirty="0">
                <a:solidFill>
                  <a:srgbClr val="297DCC"/>
                </a:solidFill>
                <a:cs typeface="Calibri"/>
              </a:rPr>
              <a:t> </a:t>
            </a:r>
          </a:p>
        </p:txBody>
      </p:sp>
      <p:sp>
        <p:nvSpPr>
          <p:cNvPr id="6" name="TextBox 3">
            <a:extLst>
              <a:ext uri="{FF2B5EF4-FFF2-40B4-BE49-F238E27FC236}">
                <a16:creationId xmlns:a16="http://schemas.microsoft.com/office/drawing/2014/main" id="{2DA9A72B-91E1-C113-A1DD-4B221569E5EB}"/>
              </a:ext>
            </a:extLst>
          </p:cNvPr>
          <p:cNvSpPr txBox="1"/>
          <p:nvPr/>
        </p:nvSpPr>
        <p:spPr>
          <a:xfrm>
            <a:off x="1421614" y="3203693"/>
            <a:ext cx="3328735"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err="1">
                <a:solidFill>
                  <a:srgbClr val="297DCC"/>
                </a:solidFill>
                <a:cs typeface="Calibri"/>
              </a:rPr>
              <a:t>yperplane</a:t>
            </a:r>
            <a:endParaRPr lang="en-US" sz="6000">
              <a:solidFill>
                <a:srgbClr val="297DCC"/>
              </a:solidFill>
              <a:cs typeface="Calibri"/>
            </a:endParaRPr>
          </a:p>
        </p:txBody>
      </p:sp>
      <p:sp>
        <p:nvSpPr>
          <p:cNvPr id="7" name="TextBox 4">
            <a:extLst>
              <a:ext uri="{FF2B5EF4-FFF2-40B4-BE49-F238E27FC236}">
                <a16:creationId xmlns:a16="http://schemas.microsoft.com/office/drawing/2014/main" id="{6B17C963-6A48-C2E0-D610-3AD636BD9996}"/>
              </a:ext>
            </a:extLst>
          </p:cNvPr>
          <p:cNvSpPr txBox="1"/>
          <p:nvPr/>
        </p:nvSpPr>
        <p:spPr>
          <a:xfrm>
            <a:off x="1080719" y="4577298"/>
            <a:ext cx="132347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err="1">
                <a:solidFill>
                  <a:srgbClr val="297DCC"/>
                </a:solidFill>
                <a:cs typeface="Calibri"/>
              </a:rPr>
              <a:t>ree</a:t>
            </a:r>
            <a:endParaRPr lang="en-US" sz="6000">
              <a:solidFill>
                <a:srgbClr val="297DCC"/>
              </a:solidFill>
              <a:cs typeface="Calibri"/>
            </a:endParaRPr>
          </a:p>
        </p:txBody>
      </p:sp>
      <p:sp>
        <p:nvSpPr>
          <p:cNvPr id="13" name="TextBox 12">
            <a:extLst>
              <a:ext uri="{FF2B5EF4-FFF2-40B4-BE49-F238E27FC236}">
                <a16:creationId xmlns:a16="http://schemas.microsoft.com/office/drawing/2014/main" id="{D99A4377-EB63-A6E9-6B7A-C4BE49297626}"/>
              </a:ext>
            </a:extLst>
          </p:cNvPr>
          <p:cNvSpPr txBox="1"/>
          <p:nvPr/>
        </p:nvSpPr>
        <p:spPr>
          <a:xfrm>
            <a:off x="7407941" y="2105560"/>
            <a:ext cx="3472119" cy="1323439"/>
          </a:xfrm>
          <a:prstGeom prst="rect">
            <a:avLst/>
          </a:prstGeom>
          <a:noFill/>
        </p:spPr>
        <p:txBody>
          <a:bodyPr wrap="square" rtlCol="0">
            <a:spAutoFit/>
          </a:bodyPr>
          <a:lstStyle/>
          <a:p>
            <a:pPr algn="ctr"/>
            <a:r>
              <a:rPr lang="en-US" sz="4000" b="1" dirty="0"/>
              <a:t>This project is based on</a:t>
            </a:r>
            <a:endParaRPr lang="en-IN" sz="4000" b="1" dirty="0"/>
          </a:p>
        </p:txBody>
      </p:sp>
      <p:sp>
        <p:nvSpPr>
          <p:cNvPr id="14" name="TextBox 13">
            <a:extLst>
              <a:ext uri="{FF2B5EF4-FFF2-40B4-BE49-F238E27FC236}">
                <a16:creationId xmlns:a16="http://schemas.microsoft.com/office/drawing/2014/main" id="{4E688A24-E796-1E12-F7FD-DE5F2CEF7F1B}"/>
              </a:ext>
            </a:extLst>
          </p:cNvPr>
          <p:cNvSpPr txBox="1"/>
          <p:nvPr/>
        </p:nvSpPr>
        <p:spPr>
          <a:xfrm>
            <a:off x="6722596" y="3428999"/>
            <a:ext cx="5161102" cy="1107996"/>
          </a:xfrm>
          <a:prstGeom prst="rect">
            <a:avLst/>
          </a:prstGeom>
          <a:noFill/>
        </p:spPr>
        <p:txBody>
          <a:bodyPr wrap="square" rtlCol="0">
            <a:spAutoFit/>
          </a:bodyPr>
          <a:lstStyle/>
          <a:p>
            <a:pPr algn="ctr"/>
            <a:r>
              <a:rPr lang="en-US" sz="6600" b="1" dirty="0"/>
              <a:t>SEARCHING</a:t>
            </a:r>
            <a:endParaRPr lang="en-IN" sz="4800" b="1" dirty="0"/>
          </a:p>
        </p:txBody>
      </p:sp>
      <p:sp>
        <p:nvSpPr>
          <p:cNvPr id="21" name="TextBox 1">
            <a:extLst>
              <a:ext uri="{FF2B5EF4-FFF2-40B4-BE49-F238E27FC236}">
                <a16:creationId xmlns:a16="http://schemas.microsoft.com/office/drawing/2014/main" id="{35E3CDB3-4A1F-8298-7A5A-9802BD306E7A}"/>
              </a:ext>
            </a:extLst>
          </p:cNvPr>
          <p:cNvSpPr txBox="1"/>
          <p:nvPr/>
        </p:nvSpPr>
        <p:spPr>
          <a:xfrm>
            <a:off x="798008" y="2887331"/>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H</a:t>
            </a:r>
            <a:endParaRPr lang="en-US" sz="9000" dirty="0">
              <a:cs typeface="Calibri"/>
            </a:endParaRPr>
          </a:p>
        </p:txBody>
      </p:sp>
      <p:sp>
        <p:nvSpPr>
          <p:cNvPr id="22" name="TextBox 1">
            <a:extLst>
              <a:ext uri="{FF2B5EF4-FFF2-40B4-BE49-F238E27FC236}">
                <a16:creationId xmlns:a16="http://schemas.microsoft.com/office/drawing/2014/main" id="{9E814FE8-7696-4255-7673-AE6A51E8BBAD}"/>
              </a:ext>
            </a:extLst>
          </p:cNvPr>
          <p:cNvSpPr txBox="1"/>
          <p:nvPr/>
        </p:nvSpPr>
        <p:spPr>
          <a:xfrm>
            <a:off x="689424" y="4246652"/>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T</a:t>
            </a:r>
            <a:endParaRPr lang="en-US" sz="9000" dirty="0">
              <a:cs typeface="Calibri"/>
            </a:endParaRPr>
          </a:p>
        </p:txBody>
      </p:sp>
    </p:spTree>
    <p:extLst>
      <p:ext uri="{BB962C8B-B14F-4D97-AF65-F5344CB8AC3E}">
        <p14:creationId xmlns:p14="http://schemas.microsoft.com/office/powerpoint/2010/main" val="211689440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2" name="Group 1" descr="This image is of a man seen from the back. ">
            <a:extLst>
              <a:ext uri="{FF2B5EF4-FFF2-40B4-BE49-F238E27FC236}">
                <a16:creationId xmlns:a16="http://schemas.microsoft.com/office/drawing/2014/main" id="{4EA71B96-EAFA-22FC-34C4-349F1BC1230A}"/>
              </a:ext>
            </a:extLst>
          </p:cNvPr>
          <p:cNvGrpSpPr/>
          <p:nvPr/>
        </p:nvGrpSpPr>
        <p:grpSpPr>
          <a:xfrm>
            <a:off x="4983281" y="3759715"/>
            <a:ext cx="2033549" cy="2042017"/>
            <a:chOff x="4832350" y="3127375"/>
            <a:chExt cx="2668588" cy="2679700"/>
          </a:xfrm>
        </p:grpSpPr>
        <p:sp>
          <p:nvSpPr>
            <p:cNvPr id="3" name="Freeform 5">
              <a:extLst>
                <a:ext uri="{FF2B5EF4-FFF2-40B4-BE49-F238E27FC236}">
                  <a16:creationId xmlns:a16="http://schemas.microsoft.com/office/drawing/2014/main" id="{18E79217-2974-B79C-0ACB-615AF8ED872D}"/>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3">
              <a:extLst>
                <a:ext uri="{FF2B5EF4-FFF2-40B4-BE49-F238E27FC236}">
                  <a16:creationId xmlns:a16="http://schemas.microsoft.com/office/drawing/2014/main" id="{3066A28F-3E91-11F6-FD56-3624D8B7542D}"/>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8FDF5507-19E4-B67C-E2E7-450745E7C4D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21BE59D5-AD08-3951-A3EE-E6E0FF1A5196}"/>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4452B571-DAE5-F8BB-32C1-E25EAA1DEA56}"/>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E1F79280-D6EA-FDDC-A9ED-72DA1EC347E0}"/>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B820C791-B2C0-D722-332D-543593C86B17}"/>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Shape 36">
              <a:extLst>
                <a:ext uri="{FF2B5EF4-FFF2-40B4-BE49-F238E27FC236}">
                  <a16:creationId xmlns:a16="http://schemas.microsoft.com/office/drawing/2014/main" id="{63C090ED-862B-A48D-14CE-E89D17259A89}"/>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4" name="Freeform 11">
              <a:extLst>
                <a:ext uri="{FF2B5EF4-FFF2-40B4-BE49-F238E27FC236}">
                  <a16:creationId xmlns:a16="http://schemas.microsoft.com/office/drawing/2014/main" id="{7E8DA6E5-6484-EC8F-451E-D3B6B9C7D9F8}"/>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2">
              <a:extLst>
                <a:ext uri="{FF2B5EF4-FFF2-40B4-BE49-F238E27FC236}">
                  <a16:creationId xmlns:a16="http://schemas.microsoft.com/office/drawing/2014/main" id="{E45C41EF-F078-588D-398B-BA3091C90922}"/>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3">
              <a:extLst>
                <a:ext uri="{FF2B5EF4-FFF2-40B4-BE49-F238E27FC236}">
                  <a16:creationId xmlns:a16="http://schemas.microsoft.com/office/drawing/2014/main" id="{08F86EFC-72CA-5AE1-D2AA-A2CF08898615}"/>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
              <a:extLst>
                <a:ext uri="{FF2B5EF4-FFF2-40B4-BE49-F238E27FC236}">
                  <a16:creationId xmlns:a16="http://schemas.microsoft.com/office/drawing/2014/main" id="{90700A79-5AC6-EC79-0B88-BDFCB1D676EA}"/>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5">
              <a:extLst>
                <a:ext uri="{FF2B5EF4-FFF2-40B4-BE49-F238E27FC236}">
                  <a16:creationId xmlns:a16="http://schemas.microsoft.com/office/drawing/2014/main" id="{BBC12C06-E516-FE03-1FD7-F21E1B343C06}"/>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6">
              <a:extLst>
                <a:ext uri="{FF2B5EF4-FFF2-40B4-BE49-F238E27FC236}">
                  <a16:creationId xmlns:a16="http://schemas.microsoft.com/office/drawing/2014/main" id="{86981D97-BE1F-5B34-09CD-DC7247546CAD}"/>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7">
              <a:extLst>
                <a:ext uri="{FF2B5EF4-FFF2-40B4-BE49-F238E27FC236}">
                  <a16:creationId xmlns:a16="http://schemas.microsoft.com/office/drawing/2014/main" id="{62AD67D9-8B74-94EF-1F23-C95675FF10BD}"/>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8">
              <a:extLst>
                <a:ext uri="{FF2B5EF4-FFF2-40B4-BE49-F238E27FC236}">
                  <a16:creationId xmlns:a16="http://schemas.microsoft.com/office/drawing/2014/main" id="{166297D2-9CD1-A541-BB2F-DCF01E01D0E9}"/>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9">
              <a:extLst>
                <a:ext uri="{FF2B5EF4-FFF2-40B4-BE49-F238E27FC236}">
                  <a16:creationId xmlns:a16="http://schemas.microsoft.com/office/drawing/2014/main" id="{8D7630DC-4440-B73E-199E-187CE71B56ED}"/>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20">
              <a:extLst>
                <a:ext uri="{FF2B5EF4-FFF2-40B4-BE49-F238E27FC236}">
                  <a16:creationId xmlns:a16="http://schemas.microsoft.com/office/drawing/2014/main" id="{09DF6415-FE32-5388-5F10-BA1D01A50C9D}"/>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Shape 55">
              <a:extLst>
                <a:ext uri="{FF2B5EF4-FFF2-40B4-BE49-F238E27FC236}">
                  <a16:creationId xmlns:a16="http://schemas.microsoft.com/office/drawing/2014/main" id="{B3B1B723-4A97-688D-EA35-1F2EE3CF4427}"/>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Shape 56">
              <a:extLst>
                <a:ext uri="{FF2B5EF4-FFF2-40B4-BE49-F238E27FC236}">
                  <a16:creationId xmlns:a16="http://schemas.microsoft.com/office/drawing/2014/main" id="{D2397FB5-1C8B-B1EF-7AEB-CA418899553E}"/>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Shape 57">
              <a:extLst>
                <a:ext uri="{FF2B5EF4-FFF2-40B4-BE49-F238E27FC236}">
                  <a16:creationId xmlns:a16="http://schemas.microsoft.com/office/drawing/2014/main" id="{9EAD75CA-9EE6-7FCC-AADD-8EEEF1610D84}"/>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59" name="Group 58">
            <a:extLst>
              <a:ext uri="{FF2B5EF4-FFF2-40B4-BE49-F238E27FC236}">
                <a16:creationId xmlns:a16="http://schemas.microsoft.com/office/drawing/2014/main" id="{6DA63AE8-8671-415A-BF2D-0886ADFD31BD}"/>
              </a:ext>
              <a:ext uri="{C183D7F6-B498-43B3-948B-1728B52AA6E4}">
                <adec:decorative xmlns:adec="http://schemas.microsoft.com/office/drawing/2017/decorative" val="1"/>
              </a:ext>
            </a:extLst>
          </p:cNvPr>
          <p:cNvGrpSpPr/>
          <p:nvPr/>
        </p:nvGrpSpPr>
        <p:grpSpPr>
          <a:xfrm>
            <a:off x="4229877" y="1566938"/>
            <a:ext cx="3495491" cy="2061468"/>
            <a:chOff x="4229877" y="1605687"/>
            <a:chExt cx="3495491" cy="2061468"/>
          </a:xfrm>
        </p:grpSpPr>
        <p:sp>
          <p:nvSpPr>
            <p:cNvPr id="60" name="TextBox 59">
              <a:extLst>
                <a:ext uri="{FF2B5EF4-FFF2-40B4-BE49-F238E27FC236}">
                  <a16:creationId xmlns:a16="http://schemas.microsoft.com/office/drawing/2014/main" id="{7EEC0445-3E0D-4BDD-675A-71487A7E5D5F}"/>
                </a:ext>
              </a:extLst>
            </p:cNvPr>
            <p:cNvSpPr txBox="1"/>
            <p:nvPr/>
          </p:nvSpPr>
          <p:spPr>
            <a:xfrm>
              <a:off x="4563088" y="1605687"/>
              <a:ext cx="2911435" cy="923330"/>
            </a:xfrm>
            <a:prstGeom prst="rect">
              <a:avLst/>
            </a:prstGeom>
            <a:noFill/>
          </p:spPr>
          <p:txBody>
            <a:bodyPr wrap="square" lIns="0" tIns="0" rIns="0" bIns="0" rtlCol="0">
              <a:spAutoFit/>
            </a:bodyPr>
            <a:lstStyle/>
            <a:p>
              <a:pPr algn="ctr"/>
              <a:r>
                <a:rPr lang="en-US" sz="3000" b="1" dirty="0">
                  <a:solidFill>
                    <a:srgbClr val="002060"/>
                  </a:solidFill>
                  <a:latin typeface="Segoe UI" panose="020B0502040204020203" pitchFamily="34" charset="0"/>
                  <a:cs typeface="Segoe UI" panose="020B0502040204020203" pitchFamily="34" charset="0"/>
                </a:rPr>
                <a:t>CHOOSING PIVOTS:</a:t>
              </a:r>
            </a:p>
          </p:txBody>
        </p:sp>
        <p:sp>
          <p:nvSpPr>
            <p:cNvPr id="61" name="Rectangle 60">
              <a:extLst>
                <a:ext uri="{FF2B5EF4-FFF2-40B4-BE49-F238E27FC236}">
                  <a16:creationId xmlns:a16="http://schemas.microsoft.com/office/drawing/2014/main" id="{A037CD1A-59D1-2CE2-5FB3-A6CE5E9A0945}"/>
                </a:ext>
              </a:extLst>
            </p:cNvPr>
            <p:cNvSpPr/>
            <p:nvPr/>
          </p:nvSpPr>
          <p:spPr>
            <a:xfrm>
              <a:off x="4229877" y="2512993"/>
              <a:ext cx="3495491" cy="1154162"/>
            </a:xfrm>
            <a:prstGeom prst="rect">
              <a:avLst/>
            </a:prstGeom>
          </p:spPr>
          <p:txBody>
            <a:bodyPr wrap="square" lIns="0" tIns="0" rIns="0" bIns="0">
              <a:spAutoFit/>
            </a:bodyPr>
            <a:lstStyle/>
            <a:p>
              <a:pPr algn="ctr"/>
              <a:r>
                <a:rPr lang="en-US" sz="2500" i="1" dirty="0">
                  <a:solidFill>
                    <a:srgbClr val="002060"/>
                  </a:solidFill>
                  <a:latin typeface="+mj-lt"/>
                  <a:cs typeface="Segoe UI" panose="020B0502040204020203" pitchFamily="34" charset="0"/>
                </a:rPr>
                <a:t>Selection of good pivots is hard, to think about the far away points </a:t>
              </a:r>
            </a:p>
          </p:txBody>
        </p:sp>
      </p:grpSp>
      <p:grpSp>
        <p:nvGrpSpPr>
          <p:cNvPr id="62" name="Group 61" descr="This image is an icon of three people interacting. ">
            <a:extLst>
              <a:ext uri="{FF2B5EF4-FFF2-40B4-BE49-F238E27FC236}">
                <a16:creationId xmlns:a16="http://schemas.microsoft.com/office/drawing/2014/main" id="{64ED70D7-AF4B-2551-600A-73F620597A9E}"/>
              </a:ext>
            </a:extLst>
          </p:cNvPr>
          <p:cNvGrpSpPr/>
          <p:nvPr/>
        </p:nvGrpSpPr>
        <p:grpSpPr>
          <a:xfrm>
            <a:off x="5285223" y="164495"/>
            <a:ext cx="1397000" cy="1397000"/>
            <a:chOff x="3438525" y="2143125"/>
            <a:chExt cx="1397000" cy="1397000"/>
          </a:xfrm>
        </p:grpSpPr>
        <p:sp>
          <p:nvSpPr>
            <p:cNvPr id="63" name="Freeform 25">
              <a:extLst>
                <a:ext uri="{FF2B5EF4-FFF2-40B4-BE49-F238E27FC236}">
                  <a16:creationId xmlns:a16="http://schemas.microsoft.com/office/drawing/2014/main" id="{AF68270C-5D65-AF04-4DF5-FCDFD5E1B507}"/>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28" name="Group 127">
              <a:extLst>
                <a:ext uri="{FF2B5EF4-FFF2-40B4-BE49-F238E27FC236}">
                  <a16:creationId xmlns:a16="http://schemas.microsoft.com/office/drawing/2014/main" id="{CD1DD5B3-DFAC-E179-8C8E-A4CF1CEA396E}"/>
                </a:ext>
              </a:extLst>
            </p:cNvPr>
            <p:cNvGrpSpPr/>
            <p:nvPr/>
          </p:nvGrpSpPr>
          <p:grpSpPr>
            <a:xfrm>
              <a:off x="3810316" y="2465099"/>
              <a:ext cx="613094" cy="674403"/>
              <a:chOff x="3398838" y="2895601"/>
              <a:chExt cx="346075" cy="346075"/>
            </a:xfrm>
          </p:grpSpPr>
          <p:sp>
            <p:nvSpPr>
              <p:cNvPr id="129" name="Freeform 49">
                <a:extLst>
                  <a:ext uri="{FF2B5EF4-FFF2-40B4-BE49-F238E27FC236}">
                    <a16:creationId xmlns:a16="http://schemas.microsoft.com/office/drawing/2014/main" id="{41FE2C0E-3BB5-BE9D-7251-2B01FBC81EDA}"/>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Freeform 50">
                <a:extLst>
                  <a:ext uri="{FF2B5EF4-FFF2-40B4-BE49-F238E27FC236}">
                    <a16:creationId xmlns:a16="http://schemas.microsoft.com/office/drawing/2014/main" id="{7EC208EC-FB8C-D40F-9D92-612DFF844DCA}"/>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1" name="Oval 51">
                <a:extLst>
                  <a:ext uri="{FF2B5EF4-FFF2-40B4-BE49-F238E27FC236}">
                    <a16:creationId xmlns:a16="http://schemas.microsoft.com/office/drawing/2014/main" id="{97584C88-A9D2-075A-2F7D-7A2FDF967E2A}"/>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2" name="Freeform 52">
                <a:extLst>
                  <a:ext uri="{FF2B5EF4-FFF2-40B4-BE49-F238E27FC236}">
                    <a16:creationId xmlns:a16="http://schemas.microsoft.com/office/drawing/2014/main" id="{CF7BC436-FA82-5912-2E9E-2412E3668E62}"/>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3" name="Freeform 53">
                <a:extLst>
                  <a:ext uri="{FF2B5EF4-FFF2-40B4-BE49-F238E27FC236}">
                    <a16:creationId xmlns:a16="http://schemas.microsoft.com/office/drawing/2014/main" id="{98FCC317-5C1A-636B-1398-E4932F7B2CE4}"/>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4" name="Freeform 54">
                <a:extLst>
                  <a:ext uri="{FF2B5EF4-FFF2-40B4-BE49-F238E27FC236}">
                    <a16:creationId xmlns:a16="http://schemas.microsoft.com/office/drawing/2014/main" id="{50F07D1F-1466-CAEF-661D-2A06C3F17F92}"/>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5" name="Oval 55">
                <a:extLst>
                  <a:ext uri="{FF2B5EF4-FFF2-40B4-BE49-F238E27FC236}">
                    <a16:creationId xmlns:a16="http://schemas.microsoft.com/office/drawing/2014/main" id="{7FE1899A-46FB-2A18-0BB6-6EB4C88F6F39}"/>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6" name="Freeform 56">
                <a:extLst>
                  <a:ext uri="{FF2B5EF4-FFF2-40B4-BE49-F238E27FC236}">
                    <a16:creationId xmlns:a16="http://schemas.microsoft.com/office/drawing/2014/main" id="{E1F5BFA5-26E7-FFEA-1A0F-4CD4FC1C73C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7" name="Freeform 57">
                <a:extLst>
                  <a:ext uri="{FF2B5EF4-FFF2-40B4-BE49-F238E27FC236}">
                    <a16:creationId xmlns:a16="http://schemas.microsoft.com/office/drawing/2014/main" id="{DAD7ADD9-E306-D68C-336F-1397E5B4D67E}"/>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8" name="Freeform 58">
                <a:extLst>
                  <a:ext uri="{FF2B5EF4-FFF2-40B4-BE49-F238E27FC236}">
                    <a16:creationId xmlns:a16="http://schemas.microsoft.com/office/drawing/2014/main" id="{D5B0415A-F750-664F-0173-96221B12E794}"/>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9" name="Oval 59">
                <a:extLst>
                  <a:ext uri="{FF2B5EF4-FFF2-40B4-BE49-F238E27FC236}">
                    <a16:creationId xmlns:a16="http://schemas.microsoft.com/office/drawing/2014/main" id="{C886E909-D1B8-83C3-8A80-FFE524C69FFD}"/>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0" name="Freeform 60">
                <a:extLst>
                  <a:ext uri="{FF2B5EF4-FFF2-40B4-BE49-F238E27FC236}">
                    <a16:creationId xmlns:a16="http://schemas.microsoft.com/office/drawing/2014/main" id="{32C51356-122A-F787-2C47-C4AA41F805BD}"/>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1" name="Line 61">
                <a:extLst>
                  <a:ext uri="{FF2B5EF4-FFF2-40B4-BE49-F238E27FC236}">
                    <a16:creationId xmlns:a16="http://schemas.microsoft.com/office/drawing/2014/main" id="{643A7137-75F0-3D0B-57E9-462832BD90A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42" name="Line 62">
                <a:extLst>
                  <a:ext uri="{FF2B5EF4-FFF2-40B4-BE49-F238E27FC236}">
                    <a16:creationId xmlns:a16="http://schemas.microsoft.com/office/drawing/2014/main" id="{78705E72-4F82-41E9-F76F-9863CCD364DC}"/>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01281586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599217"/>
            <a:chOff x="1427303" y="2203556"/>
            <a:chExt cx="1594605" cy="1599217"/>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CHOOSING PIVOTS: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2817888"/>
              <a:ext cx="1594604" cy="984885"/>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Selection of good pivots is hard, to think about the far away points </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527576" y="4157408"/>
            <a:ext cx="1863063" cy="1330312"/>
            <a:chOff x="9415288" y="4157408"/>
            <a:chExt cx="2020545" cy="133031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9415288" y="4749056"/>
              <a:ext cx="2020545"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2" name="Group 1" descr="This image is of a man seen from the back. ">
            <a:extLst>
              <a:ext uri="{FF2B5EF4-FFF2-40B4-BE49-F238E27FC236}">
                <a16:creationId xmlns:a16="http://schemas.microsoft.com/office/drawing/2014/main" id="{C3908873-F984-F4CD-F027-A980FB8393EC}"/>
              </a:ext>
            </a:extLst>
          </p:cNvPr>
          <p:cNvGrpSpPr/>
          <p:nvPr/>
        </p:nvGrpSpPr>
        <p:grpSpPr>
          <a:xfrm>
            <a:off x="4983281" y="3759715"/>
            <a:ext cx="2033549" cy="2042017"/>
            <a:chOff x="4832350" y="3127375"/>
            <a:chExt cx="2668588" cy="2679700"/>
          </a:xfrm>
        </p:grpSpPr>
        <p:sp>
          <p:nvSpPr>
            <p:cNvPr id="3" name="Freeform 5">
              <a:extLst>
                <a:ext uri="{FF2B5EF4-FFF2-40B4-BE49-F238E27FC236}">
                  <a16:creationId xmlns:a16="http://schemas.microsoft.com/office/drawing/2014/main" id="{ADBEA3BB-34E8-454B-5893-6D924CFFAE53}"/>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AutoShape 3">
              <a:extLst>
                <a:ext uri="{FF2B5EF4-FFF2-40B4-BE49-F238E27FC236}">
                  <a16:creationId xmlns:a16="http://schemas.microsoft.com/office/drawing/2014/main" id="{C3ACA4D9-C65A-C629-829E-2054890195B2}"/>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6">
              <a:extLst>
                <a:ext uri="{FF2B5EF4-FFF2-40B4-BE49-F238E27FC236}">
                  <a16:creationId xmlns:a16="http://schemas.microsoft.com/office/drawing/2014/main" id="{2D6F3EA0-6FED-C1E6-04A7-0674A480EE44}"/>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7">
              <a:extLst>
                <a:ext uri="{FF2B5EF4-FFF2-40B4-BE49-F238E27FC236}">
                  <a16:creationId xmlns:a16="http://schemas.microsoft.com/office/drawing/2014/main" id="{3BAFE3ED-EF39-10F0-9B6E-336782A08767}"/>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8">
              <a:extLst>
                <a:ext uri="{FF2B5EF4-FFF2-40B4-BE49-F238E27FC236}">
                  <a16:creationId xmlns:a16="http://schemas.microsoft.com/office/drawing/2014/main" id="{C470325A-ABDA-F149-ABCF-F6D4B53ACD11}"/>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9">
              <a:extLst>
                <a:ext uri="{FF2B5EF4-FFF2-40B4-BE49-F238E27FC236}">
                  <a16:creationId xmlns:a16="http://schemas.microsoft.com/office/drawing/2014/main" id="{5FC0A46D-DF5F-0BFE-5A3D-55B28D865E2A}"/>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10">
              <a:extLst>
                <a:ext uri="{FF2B5EF4-FFF2-40B4-BE49-F238E27FC236}">
                  <a16:creationId xmlns:a16="http://schemas.microsoft.com/office/drawing/2014/main" id="{629BF31E-9FE7-454A-5824-C992A864BD93}"/>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Shape 36">
              <a:extLst>
                <a:ext uri="{FF2B5EF4-FFF2-40B4-BE49-F238E27FC236}">
                  <a16:creationId xmlns:a16="http://schemas.microsoft.com/office/drawing/2014/main" id="{817D7207-E46F-95A0-A615-D6DD8E7188E1}"/>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4" name="Freeform 11">
              <a:extLst>
                <a:ext uri="{FF2B5EF4-FFF2-40B4-BE49-F238E27FC236}">
                  <a16:creationId xmlns:a16="http://schemas.microsoft.com/office/drawing/2014/main" id="{C1869C13-2117-5451-76D8-17E9E9B3E4AF}"/>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12">
              <a:extLst>
                <a:ext uri="{FF2B5EF4-FFF2-40B4-BE49-F238E27FC236}">
                  <a16:creationId xmlns:a16="http://schemas.microsoft.com/office/drawing/2014/main" id="{AABD382F-01F3-7984-A1B5-ECAD6742E96E}"/>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13">
              <a:extLst>
                <a:ext uri="{FF2B5EF4-FFF2-40B4-BE49-F238E27FC236}">
                  <a16:creationId xmlns:a16="http://schemas.microsoft.com/office/drawing/2014/main" id="{FC7DCCA1-B298-714F-E1C7-176B882E126B}"/>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14">
              <a:extLst>
                <a:ext uri="{FF2B5EF4-FFF2-40B4-BE49-F238E27FC236}">
                  <a16:creationId xmlns:a16="http://schemas.microsoft.com/office/drawing/2014/main" id="{2DA35FFE-BE05-B33A-7D00-28A806CA84D6}"/>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9" name="Freeform 15">
              <a:extLst>
                <a:ext uri="{FF2B5EF4-FFF2-40B4-BE49-F238E27FC236}">
                  <a16:creationId xmlns:a16="http://schemas.microsoft.com/office/drawing/2014/main" id="{AC371C49-6558-E8FF-C5F9-4B379D2A6F5B}"/>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16">
              <a:extLst>
                <a:ext uri="{FF2B5EF4-FFF2-40B4-BE49-F238E27FC236}">
                  <a16:creationId xmlns:a16="http://schemas.microsoft.com/office/drawing/2014/main" id="{BDC060D4-F204-F0DE-E358-E74D24758402}"/>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1" name="Freeform 17">
              <a:extLst>
                <a:ext uri="{FF2B5EF4-FFF2-40B4-BE49-F238E27FC236}">
                  <a16:creationId xmlns:a16="http://schemas.microsoft.com/office/drawing/2014/main" id="{8F777299-9CF1-ECC8-CD55-3229A96EBFD5}"/>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3" name="Freeform 18">
              <a:extLst>
                <a:ext uri="{FF2B5EF4-FFF2-40B4-BE49-F238E27FC236}">
                  <a16:creationId xmlns:a16="http://schemas.microsoft.com/office/drawing/2014/main" id="{037393F6-7F4E-C147-1B8D-8F63F88394BB}"/>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4" name="Freeform 19">
              <a:extLst>
                <a:ext uri="{FF2B5EF4-FFF2-40B4-BE49-F238E27FC236}">
                  <a16:creationId xmlns:a16="http://schemas.microsoft.com/office/drawing/2014/main" id="{5753D862-921F-149F-7573-38995BCD4FF4}"/>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20">
              <a:extLst>
                <a:ext uri="{FF2B5EF4-FFF2-40B4-BE49-F238E27FC236}">
                  <a16:creationId xmlns:a16="http://schemas.microsoft.com/office/drawing/2014/main" id="{32C9B913-D00B-BA3B-B459-6A580E8A3739}"/>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Shape 55">
              <a:extLst>
                <a:ext uri="{FF2B5EF4-FFF2-40B4-BE49-F238E27FC236}">
                  <a16:creationId xmlns:a16="http://schemas.microsoft.com/office/drawing/2014/main" id="{C95945AE-21B5-1730-5BE5-7E03A78ED659}"/>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7" name="Freeform: Shape 56">
              <a:extLst>
                <a:ext uri="{FF2B5EF4-FFF2-40B4-BE49-F238E27FC236}">
                  <a16:creationId xmlns:a16="http://schemas.microsoft.com/office/drawing/2014/main" id="{B47D5C30-6E55-E621-8936-958A90895DE5}"/>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Shape 57">
              <a:extLst>
                <a:ext uri="{FF2B5EF4-FFF2-40B4-BE49-F238E27FC236}">
                  <a16:creationId xmlns:a16="http://schemas.microsoft.com/office/drawing/2014/main" id="{C0EEDA20-C528-8D93-FB46-50D64DD7E0A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Tree>
    <p:extLst>
      <p:ext uri="{BB962C8B-B14F-4D97-AF65-F5344CB8AC3E}">
        <p14:creationId xmlns:p14="http://schemas.microsoft.com/office/powerpoint/2010/main" val="2668433703"/>
      </p:ext>
    </p:extLst>
  </p:cSld>
  <p:clrMapOvr>
    <a:masterClrMapping/>
  </p:clrMapOvr>
  <mc:AlternateContent xmlns:mc="http://schemas.openxmlformats.org/markup-compatibility/2006" xmlns:p159="http://schemas.microsoft.com/office/powerpoint/2015/09/main">
    <mc:Choice Requires="p159">
      <p:transition spd="med" advTm="500">
        <p159:morph option="byObject"/>
      </p:transition>
    </mc:Choice>
    <mc:Fallback xmlns="">
      <p:transition spd="med" advTm="5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983281" y="3759715"/>
            <a:ext cx="2033549" cy="2042017"/>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48" name="Group 47">
            <a:extLst>
              <a:ext uri="{FF2B5EF4-FFF2-40B4-BE49-F238E27FC236}">
                <a16:creationId xmlns:a16="http://schemas.microsoft.com/office/drawing/2014/main" id="{2D6112D4-5F09-2C6C-8CBA-076340D9F6C8}"/>
              </a:ext>
              <a:ext uri="{C183D7F6-B498-43B3-948B-1728B52AA6E4}">
                <adec:decorative xmlns:adec="http://schemas.microsoft.com/office/drawing/2017/decorative" val="1"/>
              </a:ext>
            </a:extLst>
          </p:cNvPr>
          <p:cNvGrpSpPr/>
          <p:nvPr/>
        </p:nvGrpSpPr>
        <p:grpSpPr>
          <a:xfrm>
            <a:off x="3813888" y="1519030"/>
            <a:ext cx="4284026" cy="1814222"/>
            <a:chOff x="7000212" y="2819971"/>
            <a:chExt cx="2371352" cy="1814222"/>
          </a:xfrm>
        </p:grpSpPr>
        <p:sp>
          <p:nvSpPr>
            <p:cNvPr id="49" name="TextBox 48">
              <a:extLst>
                <a:ext uri="{FF2B5EF4-FFF2-40B4-BE49-F238E27FC236}">
                  <a16:creationId xmlns:a16="http://schemas.microsoft.com/office/drawing/2014/main" id="{BDEC6B79-84AB-0FA5-1E07-D1A635E6CE1C}"/>
                </a:ext>
              </a:extLst>
            </p:cNvPr>
            <p:cNvSpPr txBox="1"/>
            <p:nvPr/>
          </p:nvSpPr>
          <p:spPr>
            <a:xfrm>
              <a:off x="7000212" y="2819971"/>
              <a:ext cx="2371352" cy="461665"/>
            </a:xfrm>
            <a:prstGeom prst="rect">
              <a:avLst/>
            </a:prstGeom>
            <a:noFill/>
          </p:spPr>
          <p:txBody>
            <a:bodyPr wrap="square" lIns="0" tIns="0" rIns="0" bIns="0" rtlCol="0">
              <a:spAutoFit/>
            </a:bodyPr>
            <a:lstStyle/>
            <a:p>
              <a:pPr algn="ctr"/>
              <a:r>
                <a:rPr lang="en-US" sz="3000" b="1" dirty="0">
                  <a:solidFill>
                    <a:srgbClr val="002060"/>
                  </a:solidFill>
                  <a:latin typeface="Segoe UI" panose="020B0502040204020203" pitchFamily="34" charset="0"/>
                  <a:cs typeface="Segoe UI" panose="020B0502040204020203" pitchFamily="34" charset="0"/>
                </a:rPr>
                <a:t>PARTITIONING ALGO:</a:t>
              </a:r>
            </a:p>
          </p:txBody>
        </p:sp>
        <p:sp>
          <p:nvSpPr>
            <p:cNvPr id="50" name="Rectangle 49">
              <a:extLst>
                <a:ext uri="{FF2B5EF4-FFF2-40B4-BE49-F238E27FC236}">
                  <a16:creationId xmlns:a16="http://schemas.microsoft.com/office/drawing/2014/main" id="{0CA1FB83-9B28-BBCF-425C-C312AE5EE5D6}"/>
                </a:ext>
              </a:extLst>
            </p:cNvPr>
            <p:cNvSpPr/>
            <p:nvPr/>
          </p:nvSpPr>
          <p:spPr>
            <a:xfrm>
              <a:off x="7059122" y="3480031"/>
              <a:ext cx="2266438" cy="1154162"/>
            </a:xfrm>
            <a:prstGeom prst="rect">
              <a:avLst/>
            </a:prstGeom>
          </p:spPr>
          <p:txBody>
            <a:bodyPr wrap="square" lIns="0" tIns="0" rIns="0" bIns="0">
              <a:spAutoFit/>
            </a:bodyPr>
            <a:lstStyle/>
            <a:p>
              <a:pPr algn="ctr"/>
              <a:r>
                <a:rPr lang="en-US" sz="2500" i="1" dirty="0">
                  <a:solidFill>
                    <a:srgbClr val="002060"/>
                  </a:solidFill>
                  <a:latin typeface="+mj-lt"/>
                  <a:cs typeface="Segoe UI" panose="020B0502040204020203" pitchFamily="34" charset="0"/>
                </a:rPr>
                <a:t>Some best algo’s suggested for partition like k-means, are not easy to implement in C++</a:t>
              </a:r>
            </a:p>
          </p:txBody>
        </p:sp>
      </p:grpSp>
      <p:grpSp>
        <p:nvGrpSpPr>
          <p:cNvPr id="51" name="Group 50" descr="This image is an icon of 1 person interacting with three people. ">
            <a:extLst>
              <a:ext uri="{FF2B5EF4-FFF2-40B4-BE49-F238E27FC236}">
                <a16:creationId xmlns:a16="http://schemas.microsoft.com/office/drawing/2014/main" id="{D88F9178-4629-3CE3-DBD1-A79864558D8F}"/>
              </a:ext>
            </a:extLst>
          </p:cNvPr>
          <p:cNvGrpSpPr/>
          <p:nvPr/>
        </p:nvGrpSpPr>
        <p:grpSpPr>
          <a:xfrm>
            <a:off x="5354602" y="174884"/>
            <a:ext cx="1273175" cy="1271588"/>
            <a:chOff x="5459412" y="1395413"/>
            <a:chExt cx="1273175" cy="1271588"/>
          </a:xfrm>
        </p:grpSpPr>
        <p:sp>
          <p:nvSpPr>
            <p:cNvPr id="53" name="Oval 26">
              <a:extLst>
                <a:ext uri="{FF2B5EF4-FFF2-40B4-BE49-F238E27FC236}">
                  <a16:creationId xmlns:a16="http://schemas.microsoft.com/office/drawing/2014/main" id="{2AD7A231-8D9A-00AD-EE29-5273BFFCB85E}"/>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4" name="Group 53">
              <a:extLst>
                <a:ext uri="{FF2B5EF4-FFF2-40B4-BE49-F238E27FC236}">
                  <a16:creationId xmlns:a16="http://schemas.microsoft.com/office/drawing/2014/main" id="{A533A985-5062-C458-D0CF-9548D9CCA74C}"/>
                </a:ext>
              </a:extLst>
            </p:cNvPr>
            <p:cNvGrpSpPr/>
            <p:nvPr/>
          </p:nvGrpSpPr>
          <p:grpSpPr>
            <a:xfrm>
              <a:off x="5781290" y="1569642"/>
              <a:ext cx="584970" cy="674403"/>
              <a:chOff x="2686050" y="2895601"/>
              <a:chExt cx="330200" cy="346075"/>
            </a:xfrm>
          </p:grpSpPr>
          <p:sp>
            <p:nvSpPr>
              <p:cNvPr id="55" name="Oval 309">
                <a:extLst>
                  <a:ext uri="{FF2B5EF4-FFF2-40B4-BE49-F238E27FC236}">
                    <a16:creationId xmlns:a16="http://schemas.microsoft.com/office/drawing/2014/main" id="{7612ADA0-39A4-BDC6-255C-93DF33A0C830}"/>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10">
                <a:extLst>
                  <a:ext uri="{FF2B5EF4-FFF2-40B4-BE49-F238E27FC236}">
                    <a16:creationId xmlns:a16="http://schemas.microsoft.com/office/drawing/2014/main" id="{1EBC816A-809F-C1BE-8F49-6F25E0D2E27E}"/>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7" name="Oval 311">
                <a:extLst>
                  <a:ext uri="{FF2B5EF4-FFF2-40B4-BE49-F238E27FC236}">
                    <a16:creationId xmlns:a16="http://schemas.microsoft.com/office/drawing/2014/main" id="{0326CFE8-0CE2-F29A-86D6-8C2E0A134199}"/>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8" name="Freeform 312">
                <a:extLst>
                  <a:ext uri="{FF2B5EF4-FFF2-40B4-BE49-F238E27FC236}">
                    <a16:creationId xmlns:a16="http://schemas.microsoft.com/office/drawing/2014/main" id="{FCBE1E69-B3A8-A418-F88C-E59926492961}"/>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9" name="Oval 313">
                <a:extLst>
                  <a:ext uri="{FF2B5EF4-FFF2-40B4-BE49-F238E27FC236}">
                    <a16:creationId xmlns:a16="http://schemas.microsoft.com/office/drawing/2014/main" id="{BF2295C8-C254-01AC-BD3C-46DB9336A658}"/>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0" name="Freeform 314">
                <a:extLst>
                  <a:ext uri="{FF2B5EF4-FFF2-40B4-BE49-F238E27FC236}">
                    <a16:creationId xmlns:a16="http://schemas.microsoft.com/office/drawing/2014/main" id="{12F03EC6-9A3E-DC42-CB88-1483074FE9A5}"/>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1" name="Oval 315">
                <a:extLst>
                  <a:ext uri="{FF2B5EF4-FFF2-40B4-BE49-F238E27FC236}">
                    <a16:creationId xmlns:a16="http://schemas.microsoft.com/office/drawing/2014/main" id="{2CEF918E-B925-B284-15B9-822F7DA3D651}"/>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2" name="Freeform 316">
                <a:extLst>
                  <a:ext uri="{FF2B5EF4-FFF2-40B4-BE49-F238E27FC236}">
                    <a16:creationId xmlns:a16="http://schemas.microsoft.com/office/drawing/2014/main" id="{941A48FB-3E9D-D4FA-F197-9A8C4E8D15E4}"/>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63" name="Oval 317">
                <a:extLst>
                  <a:ext uri="{FF2B5EF4-FFF2-40B4-BE49-F238E27FC236}">
                    <a16:creationId xmlns:a16="http://schemas.microsoft.com/office/drawing/2014/main" id="{02E939DC-6F38-3E9B-6647-DF5242E08FEB}"/>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8" name="Freeform 318">
                <a:extLst>
                  <a:ext uri="{FF2B5EF4-FFF2-40B4-BE49-F238E27FC236}">
                    <a16:creationId xmlns:a16="http://schemas.microsoft.com/office/drawing/2014/main" id="{F4980488-A52D-3785-91E3-BAF1BA40C39E}"/>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9" name="Freeform 319">
                <a:extLst>
                  <a:ext uri="{FF2B5EF4-FFF2-40B4-BE49-F238E27FC236}">
                    <a16:creationId xmlns:a16="http://schemas.microsoft.com/office/drawing/2014/main" id="{0F9FEACF-E001-B0F4-D2D9-6922CFE97E48}"/>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30" name="Line 320">
                <a:extLst>
                  <a:ext uri="{FF2B5EF4-FFF2-40B4-BE49-F238E27FC236}">
                    <a16:creationId xmlns:a16="http://schemas.microsoft.com/office/drawing/2014/main" id="{1F6E6A78-B568-F389-66C6-8D595929E565}"/>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1989818801"/>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738664"/>
            <a:chOff x="9379627" y="4410753"/>
            <a:chExt cx="2371352" cy="738664"/>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PARTITIONING ALGO:</a:t>
              </a:r>
            </a:p>
          </p:txBody>
        </p:sp>
        <p:sp>
          <p:nvSpPr>
            <p:cNvPr id="347" name="Rectangle 346">
              <a:extLst>
                <a:ext uri="{FF2B5EF4-FFF2-40B4-BE49-F238E27FC236}">
                  <a16:creationId xmlns:a16="http://schemas.microsoft.com/office/drawing/2014/main" id="{49C08362-5A73-4AB7-8811-DC216428D42D}"/>
                </a:ext>
              </a:extLst>
            </p:cNvPr>
            <p:cNvSpPr/>
            <p:nvPr/>
          </p:nvSpPr>
          <p:spPr>
            <a:xfrm>
              <a:off x="9555892" y="4656974"/>
              <a:ext cx="1976916" cy="492443"/>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Some best algo’s suggested for partition like k-means, are not easy to implement in C++</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599217"/>
            <a:chOff x="1427303" y="2203556"/>
            <a:chExt cx="1594605" cy="1599217"/>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CHOOSING PIVOTS: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2817888"/>
              <a:ext cx="1594604" cy="984885"/>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Selection of good pivots is hard, to think about the far away points </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527576" y="4157408"/>
            <a:ext cx="1863063" cy="1330312"/>
            <a:chOff x="9415288" y="4157408"/>
            <a:chExt cx="2020545" cy="133031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9415288" y="4749056"/>
              <a:ext cx="2020545"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spTree>
    <p:extLst>
      <p:ext uri="{BB962C8B-B14F-4D97-AF65-F5344CB8AC3E}">
        <p14:creationId xmlns:p14="http://schemas.microsoft.com/office/powerpoint/2010/main" val="3142398312"/>
      </p:ext>
    </p:extLst>
  </p:cSld>
  <p:clrMapOvr>
    <a:masterClrMapping/>
  </p:clrMapOvr>
  <mc:AlternateContent xmlns:mc="http://schemas.openxmlformats.org/markup-compatibility/2006" xmlns:p159="http://schemas.microsoft.com/office/powerpoint/2015/09/main">
    <mc:Choice Requires="p159">
      <p:transition spd="med" advTm="500">
        <p159:morph option="byObject"/>
      </p:transition>
    </mc:Choice>
    <mc:Fallback xmlns="">
      <p:transition spd="med" advTm="5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983281" y="3759715"/>
            <a:ext cx="2033549" cy="2042017"/>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2" name="Group 1" descr="This image is an icon of three people interacting. ">
            <a:extLst>
              <a:ext uri="{FF2B5EF4-FFF2-40B4-BE49-F238E27FC236}">
                <a16:creationId xmlns:a16="http://schemas.microsoft.com/office/drawing/2014/main" id="{0FC6824A-62E1-E1B8-DB6C-0C711FDE9FF0}"/>
              </a:ext>
            </a:extLst>
          </p:cNvPr>
          <p:cNvGrpSpPr/>
          <p:nvPr/>
        </p:nvGrpSpPr>
        <p:grpSpPr>
          <a:xfrm>
            <a:off x="5395309" y="128897"/>
            <a:ext cx="1397000" cy="1397000"/>
            <a:chOff x="7356475" y="2143125"/>
            <a:chExt cx="1397000" cy="1397000"/>
          </a:xfrm>
        </p:grpSpPr>
        <p:sp>
          <p:nvSpPr>
            <p:cNvPr id="3" name="Freeform 27">
              <a:extLst>
                <a:ext uri="{FF2B5EF4-FFF2-40B4-BE49-F238E27FC236}">
                  <a16:creationId xmlns:a16="http://schemas.microsoft.com/office/drawing/2014/main" id="{1C85D797-1F54-BAC5-A522-9DEFF248B635}"/>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 name="Group 20">
              <a:extLst>
                <a:ext uri="{FF2B5EF4-FFF2-40B4-BE49-F238E27FC236}">
                  <a16:creationId xmlns:a16="http://schemas.microsoft.com/office/drawing/2014/main" id="{BACAC14F-1FEB-9C03-B593-69F56916F504}"/>
                </a:ext>
              </a:extLst>
            </p:cNvPr>
            <p:cNvGrpSpPr/>
            <p:nvPr/>
          </p:nvGrpSpPr>
          <p:grpSpPr>
            <a:xfrm>
              <a:off x="7748428" y="2465099"/>
              <a:ext cx="613094" cy="674403"/>
              <a:chOff x="3398838" y="2895601"/>
              <a:chExt cx="346075" cy="346075"/>
            </a:xfrm>
          </p:grpSpPr>
          <p:sp>
            <p:nvSpPr>
              <p:cNvPr id="23" name="Freeform 49">
                <a:extLst>
                  <a:ext uri="{FF2B5EF4-FFF2-40B4-BE49-F238E27FC236}">
                    <a16:creationId xmlns:a16="http://schemas.microsoft.com/office/drawing/2014/main" id="{09EAB728-2245-C6C8-BB00-4BEB03C1555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50">
                <a:extLst>
                  <a:ext uri="{FF2B5EF4-FFF2-40B4-BE49-F238E27FC236}">
                    <a16:creationId xmlns:a16="http://schemas.microsoft.com/office/drawing/2014/main" id="{8E28F0EC-097D-EFC8-78A6-382ABE73DEB1}"/>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9" name="Oval 51">
                <a:extLst>
                  <a:ext uri="{FF2B5EF4-FFF2-40B4-BE49-F238E27FC236}">
                    <a16:creationId xmlns:a16="http://schemas.microsoft.com/office/drawing/2014/main" id="{00BCDECE-5184-2A3E-DD46-7EEE4CEC7DAB}"/>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0" name="Freeform 52">
                <a:extLst>
                  <a:ext uri="{FF2B5EF4-FFF2-40B4-BE49-F238E27FC236}">
                    <a16:creationId xmlns:a16="http://schemas.microsoft.com/office/drawing/2014/main" id="{CCEDEDB8-9C02-F9DF-74EA-ADB987253BED}"/>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1" name="Freeform 53">
                <a:extLst>
                  <a:ext uri="{FF2B5EF4-FFF2-40B4-BE49-F238E27FC236}">
                    <a16:creationId xmlns:a16="http://schemas.microsoft.com/office/drawing/2014/main" id="{8AD41D3D-FB87-3959-2344-663A44688BCA}"/>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54">
                <a:extLst>
                  <a:ext uri="{FF2B5EF4-FFF2-40B4-BE49-F238E27FC236}">
                    <a16:creationId xmlns:a16="http://schemas.microsoft.com/office/drawing/2014/main" id="{5A1D2C59-10C1-1949-CE83-D61510CEC8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4" name="Oval 55">
                <a:extLst>
                  <a:ext uri="{FF2B5EF4-FFF2-40B4-BE49-F238E27FC236}">
                    <a16:creationId xmlns:a16="http://schemas.microsoft.com/office/drawing/2014/main" id="{808A9022-E2D7-5F72-C28F-8718BBCC9830}"/>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5" name="Freeform 56">
                <a:extLst>
                  <a:ext uri="{FF2B5EF4-FFF2-40B4-BE49-F238E27FC236}">
                    <a16:creationId xmlns:a16="http://schemas.microsoft.com/office/drawing/2014/main" id="{DBBFE417-1704-B1F9-735C-ED5AF4A9E30C}"/>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6" name="Freeform 57">
                <a:extLst>
                  <a:ext uri="{FF2B5EF4-FFF2-40B4-BE49-F238E27FC236}">
                    <a16:creationId xmlns:a16="http://schemas.microsoft.com/office/drawing/2014/main" id="{20FE5515-4767-FFC1-37C1-8B35DF37A706}"/>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7" name="Freeform 58">
                <a:extLst>
                  <a:ext uri="{FF2B5EF4-FFF2-40B4-BE49-F238E27FC236}">
                    <a16:creationId xmlns:a16="http://schemas.microsoft.com/office/drawing/2014/main" id="{53EBBBA7-2DD7-B3E7-EA22-101C0B067F16}"/>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8" name="Oval 59">
                <a:extLst>
                  <a:ext uri="{FF2B5EF4-FFF2-40B4-BE49-F238E27FC236}">
                    <a16:creationId xmlns:a16="http://schemas.microsoft.com/office/drawing/2014/main" id="{6ADF9361-4579-1CAB-4EBE-5EB869FBC622}"/>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39" name="Freeform 60">
                <a:extLst>
                  <a:ext uri="{FF2B5EF4-FFF2-40B4-BE49-F238E27FC236}">
                    <a16:creationId xmlns:a16="http://schemas.microsoft.com/office/drawing/2014/main" id="{E4CE589C-3833-B626-F8CC-6B40D47389B1}"/>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0" name="Line 61">
                <a:extLst>
                  <a:ext uri="{FF2B5EF4-FFF2-40B4-BE49-F238E27FC236}">
                    <a16:creationId xmlns:a16="http://schemas.microsoft.com/office/drawing/2014/main" id="{DE664EC9-EA6C-D929-34AE-32E029584CBE}"/>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1" name="Line 62">
                <a:extLst>
                  <a:ext uri="{FF2B5EF4-FFF2-40B4-BE49-F238E27FC236}">
                    <a16:creationId xmlns:a16="http://schemas.microsoft.com/office/drawing/2014/main" id="{4FEC894A-71BE-EF98-4146-78BEBE7D7FCA}"/>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0AE88747-B484-7850-F9C4-E2F4AF489FE3}"/>
              </a:ext>
              <a:ext uri="{C183D7F6-B498-43B3-948B-1728B52AA6E4}">
                <adec:decorative xmlns:adec="http://schemas.microsoft.com/office/drawing/2017/decorative" val="1"/>
              </a:ext>
            </a:extLst>
          </p:cNvPr>
          <p:cNvGrpSpPr/>
          <p:nvPr/>
        </p:nvGrpSpPr>
        <p:grpSpPr>
          <a:xfrm>
            <a:off x="3833348" y="1525760"/>
            <a:ext cx="4745913" cy="1804794"/>
            <a:chOff x="3989988" y="3479612"/>
            <a:chExt cx="5147079" cy="1804794"/>
          </a:xfrm>
        </p:grpSpPr>
        <p:sp>
          <p:nvSpPr>
            <p:cNvPr id="44" name="TextBox 43">
              <a:extLst>
                <a:ext uri="{FF2B5EF4-FFF2-40B4-BE49-F238E27FC236}">
                  <a16:creationId xmlns:a16="http://schemas.microsoft.com/office/drawing/2014/main" id="{D55067C3-4FBA-E131-0AF2-F5B365462AAE}"/>
                </a:ext>
              </a:extLst>
            </p:cNvPr>
            <p:cNvSpPr txBox="1"/>
            <p:nvPr/>
          </p:nvSpPr>
          <p:spPr>
            <a:xfrm>
              <a:off x="3989988" y="3479612"/>
              <a:ext cx="5147079" cy="923330"/>
            </a:xfrm>
            <a:prstGeom prst="rect">
              <a:avLst/>
            </a:prstGeom>
            <a:noFill/>
          </p:spPr>
          <p:txBody>
            <a:bodyPr wrap="square" lIns="0" tIns="0" rIns="0" bIns="0" rtlCol="0">
              <a:spAutoFit/>
            </a:bodyPr>
            <a:lstStyle/>
            <a:p>
              <a:pPr algn="ctr"/>
              <a:r>
                <a:rPr lang="en-US" sz="3000" b="1" dirty="0">
                  <a:solidFill>
                    <a:srgbClr val="002060"/>
                  </a:solidFill>
                  <a:latin typeface="Segoe UI" panose="020B0502040204020203" pitchFamily="34" charset="0"/>
                  <a:cs typeface="Segoe UI" panose="020B0502040204020203" pitchFamily="34" charset="0"/>
                </a:rPr>
                <a:t>NEAREST NEIGHBOUR ACCURACY:</a:t>
              </a:r>
            </a:p>
          </p:txBody>
        </p:sp>
        <p:sp>
          <p:nvSpPr>
            <p:cNvPr id="45" name="Rectangle 44">
              <a:extLst>
                <a:ext uri="{FF2B5EF4-FFF2-40B4-BE49-F238E27FC236}">
                  <a16:creationId xmlns:a16="http://schemas.microsoft.com/office/drawing/2014/main" id="{D822366A-777C-7866-24F7-3C56290B9D87}"/>
                </a:ext>
              </a:extLst>
            </p:cNvPr>
            <p:cNvSpPr/>
            <p:nvPr/>
          </p:nvSpPr>
          <p:spPr>
            <a:xfrm>
              <a:off x="4554863" y="4514965"/>
              <a:ext cx="3901423" cy="769441"/>
            </a:xfrm>
            <a:prstGeom prst="rect">
              <a:avLst/>
            </a:prstGeom>
          </p:spPr>
          <p:txBody>
            <a:bodyPr wrap="square" lIns="0" tIns="0" rIns="0" bIns="0">
              <a:spAutoFit/>
            </a:bodyPr>
            <a:lstStyle/>
            <a:p>
              <a:pPr algn="ctr"/>
              <a:r>
                <a:rPr lang="en-US" sz="2500" i="1" dirty="0">
                  <a:solidFill>
                    <a:srgbClr val="002060"/>
                  </a:solidFill>
                  <a:latin typeface="+mj-lt"/>
                  <a:cs typeface="Segoe UI" panose="020B0502040204020203" pitchFamily="34" charset="0"/>
                </a:rPr>
                <a:t>The algo does not always give the nearest </a:t>
              </a:r>
              <a:r>
                <a:rPr lang="en-US" sz="2500" i="1" dirty="0" err="1">
                  <a:solidFill>
                    <a:srgbClr val="002060"/>
                  </a:solidFill>
                  <a:latin typeface="+mj-lt"/>
                  <a:cs typeface="Segoe UI" panose="020B0502040204020203" pitchFamily="34" charset="0"/>
                </a:rPr>
                <a:t>neighbour</a:t>
              </a:r>
              <a:r>
                <a:rPr lang="en-US" sz="2500" i="1" dirty="0">
                  <a:solidFill>
                    <a:srgbClr val="002060"/>
                  </a:solidFill>
                  <a:latin typeface="+mj-lt"/>
                  <a:cs typeface="Segoe UI" panose="020B0502040204020203" pitchFamily="34" charset="0"/>
                </a:rPr>
                <a:t> </a:t>
              </a:r>
            </a:p>
          </p:txBody>
        </p:sp>
      </p:grpSp>
    </p:spTree>
    <p:extLst>
      <p:ext uri="{BB962C8B-B14F-4D97-AF65-F5344CB8AC3E}">
        <p14:creationId xmlns:p14="http://schemas.microsoft.com/office/powerpoint/2010/main" val="3844023881"/>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738664"/>
            <a:chOff x="9379627" y="4410753"/>
            <a:chExt cx="2371352" cy="738664"/>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PARTITIONING ALGO:</a:t>
              </a:r>
            </a:p>
          </p:txBody>
        </p:sp>
        <p:sp>
          <p:nvSpPr>
            <p:cNvPr id="347" name="Rectangle 346">
              <a:extLst>
                <a:ext uri="{FF2B5EF4-FFF2-40B4-BE49-F238E27FC236}">
                  <a16:creationId xmlns:a16="http://schemas.microsoft.com/office/drawing/2014/main" id="{49C08362-5A73-4AB7-8811-DC216428D42D}"/>
                </a:ext>
              </a:extLst>
            </p:cNvPr>
            <p:cNvSpPr/>
            <p:nvPr/>
          </p:nvSpPr>
          <p:spPr>
            <a:xfrm>
              <a:off x="9555892" y="4656974"/>
              <a:ext cx="1976916" cy="492443"/>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Some best algo’s suggested for partition like k-means, are not easy to implement in C++</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599217"/>
            <a:chOff x="1427303" y="2203556"/>
            <a:chExt cx="1594605" cy="1599217"/>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CHOOSING PIVOTS: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2817888"/>
              <a:ext cx="1594604" cy="984885"/>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Selection of good pivots is hard, to think about the far away points </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569086"/>
            <a:chOff x="9695998" y="4157408"/>
            <a:chExt cx="1734002" cy="1569086"/>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NEAREST NEIGHBOUR ACCURACY:</a:t>
              </a: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algo does not always give the nearest </a:t>
              </a:r>
              <a:r>
                <a:rPr lang="en-US" sz="1600" i="1" dirty="0" err="1">
                  <a:solidFill>
                    <a:srgbClr val="002060"/>
                  </a:solidFill>
                  <a:latin typeface="+mj-lt"/>
                  <a:cs typeface="Segoe UI" panose="020B0502040204020203" pitchFamily="34" charset="0"/>
                </a:rPr>
                <a:t>neighbour</a:t>
              </a:r>
              <a:r>
                <a:rPr lang="en-US" sz="1600" i="1" dirty="0">
                  <a:solidFill>
                    <a:srgbClr val="002060"/>
                  </a:solidFill>
                  <a:latin typeface="+mj-lt"/>
                  <a:cs typeface="Segoe UI" panose="020B0502040204020203" pitchFamily="34" charset="0"/>
                </a:rPr>
                <a: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527576" y="4157408"/>
            <a:ext cx="1863063" cy="1330312"/>
            <a:chOff x="9415288" y="4157408"/>
            <a:chExt cx="2020545" cy="133031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9415288" y="4749056"/>
              <a:ext cx="2020545"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spTree>
    <p:extLst>
      <p:ext uri="{BB962C8B-B14F-4D97-AF65-F5344CB8AC3E}">
        <p14:creationId xmlns:p14="http://schemas.microsoft.com/office/powerpoint/2010/main" val="2252595450"/>
      </p:ext>
    </p:extLst>
  </p:cSld>
  <p:clrMapOvr>
    <a:masterClrMapping/>
  </p:clrMapOvr>
  <mc:AlternateContent xmlns:mc="http://schemas.openxmlformats.org/markup-compatibility/2006" xmlns:p159="http://schemas.microsoft.com/office/powerpoint/2015/09/main">
    <mc:Choice Requires="p159">
      <p:transition spd="med" advTm="500">
        <p159:morph option="byObject"/>
      </p:transition>
    </mc:Choice>
    <mc:Fallback xmlns="">
      <p:transition spd="med" advTm="5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983281" y="3759715"/>
            <a:ext cx="2033549" cy="2042017"/>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grpSp>
        <p:nvGrpSpPr>
          <p:cNvPr id="38" name="Group 37">
            <a:extLst>
              <a:ext uri="{FF2B5EF4-FFF2-40B4-BE49-F238E27FC236}">
                <a16:creationId xmlns:a16="http://schemas.microsoft.com/office/drawing/2014/main" id="{DE7A9107-0892-1BB9-B93D-910A4EFAAACA}"/>
              </a:ext>
              <a:ext uri="{C183D7F6-B498-43B3-948B-1728B52AA6E4}">
                <adec:decorative xmlns:adec="http://schemas.microsoft.com/office/drawing/2017/decorative" val="1"/>
              </a:ext>
            </a:extLst>
          </p:cNvPr>
          <p:cNvGrpSpPr/>
          <p:nvPr/>
        </p:nvGrpSpPr>
        <p:grpSpPr>
          <a:xfrm>
            <a:off x="3921468" y="1550420"/>
            <a:ext cx="4124510" cy="2131914"/>
            <a:chOff x="3261594" y="1550420"/>
            <a:chExt cx="4473149" cy="2131914"/>
          </a:xfrm>
        </p:grpSpPr>
        <p:sp>
          <p:nvSpPr>
            <p:cNvPr id="39" name="TextBox 38">
              <a:extLst>
                <a:ext uri="{FF2B5EF4-FFF2-40B4-BE49-F238E27FC236}">
                  <a16:creationId xmlns:a16="http://schemas.microsoft.com/office/drawing/2014/main" id="{B150D511-B85B-4598-F4BA-CE3CD36BF7C4}"/>
                </a:ext>
              </a:extLst>
            </p:cNvPr>
            <p:cNvSpPr txBox="1"/>
            <p:nvPr/>
          </p:nvSpPr>
          <p:spPr>
            <a:xfrm>
              <a:off x="3875332" y="1550420"/>
              <a:ext cx="3321769" cy="923330"/>
            </a:xfrm>
            <a:prstGeom prst="rect">
              <a:avLst/>
            </a:prstGeom>
            <a:noFill/>
          </p:spPr>
          <p:txBody>
            <a:bodyPr wrap="square" lIns="0" tIns="0" rIns="0" bIns="0" rtlCol="0">
              <a:spAutoFit/>
            </a:bodyPr>
            <a:lstStyle/>
            <a:p>
              <a:pPr algn="ctr"/>
              <a:r>
                <a:rPr lang="en-US" sz="3000" b="1" dirty="0">
                  <a:solidFill>
                    <a:srgbClr val="002060"/>
                  </a:solidFill>
                  <a:latin typeface="Segoe UI" panose="020B0502040204020203" pitchFamily="34" charset="0"/>
                  <a:cs typeface="Segoe UI" panose="020B0502040204020203" pitchFamily="34" charset="0"/>
                </a:rPr>
                <a:t>DELETION POLICY:</a:t>
              </a:r>
            </a:p>
          </p:txBody>
        </p:sp>
        <p:sp>
          <p:nvSpPr>
            <p:cNvPr id="40" name="Rectangle 39">
              <a:extLst>
                <a:ext uri="{FF2B5EF4-FFF2-40B4-BE49-F238E27FC236}">
                  <a16:creationId xmlns:a16="http://schemas.microsoft.com/office/drawing/2014/main" id="{5716ED1E-5018-0B9D-BF86-133884BEBC62}"/>
                </a:ext>
              </a:extLst>
            </p:cNvPr>
            <p:cNvSpPr/>
            <p:nvPr/>
          </p:nvSpPr>
          <p:spPr>
            <a:xfrm>
              <a:off x="3261594" y="2528172"/>
              <a:ext cx="4473149" cy="1154162"/>
            </a:xfrm>
            <a:prstGeom prst="rect">
              <a:avLst/>
            </a:prstGeom>
          </p:spPr>
          <p:txBody>
            <a:bodyPr wrap="square" lIns="0" tIns="0" rIns="0" bIns="0">
              <a:spAutoFit/>
            </a:bodyPr>
            <a:lstStyle/>
            <a:p>
              <a:pPr algn="ctr"/>
              <a:r>
                <a:rPr lang="en-US" sz="2500" i="1" dirty="0">
                  <a:solidFill>
                    <a:srgbClr val="002060"/>
                  </a:solidFill>
                  <a:latin typeface="+mj-lt"/>
                  <a:cs typeface="Segoe UI" panose="020B0502040204020203" pitchFamily="34" charset="0"/>
                </a:rPr>
                <a:t>For deletion if pivot gets deleted we have to build tree again. Too expensive.</a:t>
              </a:r>
            </a:p>
          </p:txBody>
        </p:sp>
      </p:grpSp>
      <p:grpSp>
        <p:nvGrpSpPr>
          <p:cNvPr id="41" name="Group 40" descr="This image is an icon of three people and a globe. ">
            <a:extLst>
              <a:ext uri="{FF2B5EF4-FFF2-40B4-BE49-F238E27FC236}">
                <a16:creationId xmlns:a16="http://schemas.microsoft.com/office/drawing/2014/main" id="{02AA5418-AB11-C63C-397A-851BEAD3A877}"/>
              </a:ext>
            </a:extLst>
          </p:cNvPr>
          <p:cNvGrpSpPr/>
          <p:nvPr/>
        </p:nvGrpSpPr>
        <p:grpSpPr>
          <a:xfrm>
            <a:off x="5438138" y="180960"/>
            <a:ext cx="1271588" cy="1273175"/>
            <a:chOff x="8229600" y="4162425"/>
            <a:chExt cx="1271588" cy="1273175"/>
          </a:xfrm>
        </p:grpSpPr>
        <p:sp>
          <p:nvSpPr>
            <p:cNvPr id="43" name="Oval 28">
              <a:extLst>
                <a:ext uri="{FF2B5EF4-FFF2-40B4-BE49-F238E27FC236}">
                  <a16:creationId xmlns:a16="http://schemas.microsoft.com/office/drawing/2014/main" id="{9BF580DE-21DD-D47A-FA25-B64226169E53}"/>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44" name="Group 43">
              <a:extLst>
                <a:ext uri="{FF2B5EF4-FFF2-40B4-BE49-F238E27FC236}">
                  <a16:creationId xmlns:a16="http://schemas.microsoft.com/office/drawing/2014/main" id="{97FD15B9-762B-1282-C0F2-45C56F617FB7}"/>
                </a:ext>
              </a:extLst>
            </p:cNvPr>
            <p:cNvGrpSpPr/>
            <p:nvPr/>
          </p:nvGrpSpPr>
          <p:grpSpPr>
            <a:xfrm>
              <a:off x="8560253" y="4426329"/>
              <a:ext cx="610282" cy="674403"/>
              <a:chOff x="4841875" y="2895601"/>
              <a:chExt cx="344488" cy="346075"/>
            </a:xfrm>
          </p:grpSpPr>
          <p:sp>
            <p:nvSpPr>
              <p:cNvPr id="45" name="Freeform 258">
                <a:extLst>
                  <a:ext uri="{FF2B5EF4-FFF2-40B4-BE49-F238E27FC236}">
                    <a16:creationId xmlns:a16="http://schemas.microsoft.com/office/drawing/2014/main" id="{124714C6-411F-6E90-BB1E-0D1685D48A7D}"/>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Freeform 259">
                <a:extLst>
                  <a:ext uri="{FF2B5EF4-FFF2-40B4-BE49-F238E27FC236}">
                    <a16:creationId xmlns:a16="http://schemas.microsoft.com/office/drawing/2014/main" id="{CDA94381-AA09-1B14-A140-C39D7014FBE9}"/>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Freeform 260">
                <a:extLst>
                  <a:ext uri="{FF2B5EF4-FFF2-40B4-BE49-F238E27FC236}">
                    <a16:creationId xmlns:a16="http://schemas.microsoft.com/office/drawing/2014/main" id="{CFB57E55-DF11-9A39-5373-1B2B28B1B5A6}"/>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8" name="Line 261">
                <a:extLst>
                  <a:ext uri="{FF2B5EF4-FFF2-40B4-BE49-F238E27FC236}">
                    <a16:creationId xmlns:a16="http://schemas.microsoft.com/office/drawing/2014/main" id="{1FCF98AC-B2DB-FFC8-6354-5EB641852C46}"/>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9" name="Line 262">
                <a:extLst>
                  <a:ext uri="{FF2B5EF4-FFF2-40B4-BE49-F238E27FC236}">
                    <a16:creationId xmlns:a16="http://schemas.microsoft.com/office/drawing/2014/main" id="{DC31183F-7C05-FAB4-5DA3-752175D7DC71}"/>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0" name="Line 263">
                <a:extLst>
                  <a:ext uri="{FF2B5EF4-FFF2-40B4-BE49-F238E27FC236}">
                    <a16:creationId xmlns:a16="http://schemas.microsoft.com/office/drawing/2014/main" id="{8EAB4BDD-3906-D953-72AA-4B2718D824F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55" name="Freeform 267">
                <a:extLst>
                  <a:ext uri="{FF2B5EF4-FFF2-40B4-BE49-F238E27FC236}">
                    <a16:creationId xmlns:a16="http://schemas.microsoft.com/office/drawing/2014/main" id="{338BFA4C-C22B-99D4-9627-5DCC7911F800}"/>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spTree>
    <p:extLst>
      <p:ext uri="{BB962C8B-B14F-4D97-AF65-F5344CB8AC3E}">
        <p14:creationId xmlns:p14="http://schemas.microsoft.com/office/powerpoint/2010/main" val="455978623"/>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hidden="1">
            <a:extLst>
              <a:ext uri="{FF2B5EF4-FFF2-40B4-BE49-F238E27FC236}">
                <a16:creationId xmlns:a16="http://schemas.microsoft.com/office/drawing/2014/main" id="{6FF5F564-0C08-4A3C-8BAC-1FADF459417F}"/>
              </a:ext>
            </a:extLst>
          </p:cNvPr>
          <p:cNvSpPr>
            <a:spLocks noGrp="1"/>
          </p:cNvSpPr>
          <p:nvPr>
            <p:ph type="title"/>
          </p:nvPr>
        </p:nvSpPr>
        <p:spPr/>
        <p:txBody>
          <a:bodyPr/>
          <a:lstStyle/>
          <a:p>
            <a:r>
              <a:rPr lang="en-US" dirty="0"/>
              <a:t>Human resources slide 4</a:t>
            </a:r>
          </a:p>
        </p:txBody>
      </p:sp>
      <p:grpSp>
        <p:nvGrpSpPr>
          <p:cNvPr id="345" name="Group 344">
            <a:extLst>
              <a:ext uri="{FF2B5EF4-FFF2-40B4-BE49-F238E27FC236}">
                <a16:creationId xmlns:a16="http://schemas.microsoft.com/office/drawing/2014/main" id="{E6D6E19C-DE46-4402-8CBF-17BB95458532}"/>
              </a:ext>
              <a:ext uri="{C183D7F6-B498-43B3-948B-1728B52AA6E4}">
                <adec:decorative xmlns:adec="http://schemas.microsoft.com/office/drawing/2017/decorative" val="1"/>
              </a:ext>
            </a:extLst>
          </p:cNvPr>
          <p:cNvGrpSpPr/>
          <p:nvPr/>
        </p:nvGrpSpPr>
        <p:grpSpPr>
          <a:xfrm>
            <a:off x="3953987" y="537999"/>
            <a:ext cx="4284026" cy="738664"/>
            <a:chOff x="9379627" y="4410753"/>
            <a:chExt cx="2371352" cy="738664"/>
          </a:xfrm>
        </p:grpSpPr>
        <p:sp>
          <p:nvSpPr>
            <p:cNvPr id="346" name="TextBox 345">
              <a:extLst>
                <a:ext uri="{FF2B5EF4-FFF2-40B4-BE49-F238E27FC236}">
                  <a16:creationId xmlns:a16="http://schemas.microsoft.com/office/drawing/2014/main" id="{3DF722C9-361F-401E-AD34-54132A8436B3}"/>
                </a:ext>
              </a:extLst>
            </p:cNvPr>
            <p:cNvSpPr txBox="1"/>
            <p:nvPr/>
          </p:nvSpPr>
          <p:spPr>
            <a:xfrm>
              <a:off x="9379627" y="4410753"/>
              <a:ext cx="2371352" cy="246221"/>
            </a:xfrm>
            <a:prstGeom prst="rect">
              <a:avLst/>
            </a:prstGeom>
            <a:noFill/>
          </p:spPr>
          <p:txBody>
            <a:bodyPr wrap="square" lIns="0" tIns="0" rIns="0" bIns="0" rtlCol="0">
              <a:spAutoFit/>
            </a:bodyPr>
            <a:lstStyle/>
            <a:p>
              <a:pPr algn="ctr"/>
              <a:r>
                <a:rPr lang="en-US" sz="1600" b="1" dirty="0">
                  <a:solidFill>
                    <a:srgbClr val="002060"/>
                  </a:solidFill>
                  <a:latin typeface="Segoe UI" panose="020B0502040204020203" pitchFamily="34" charset="0"/>
                  <a:cs typeface="Segoe UI" panose="020B0502040204020203" pitchFamily="34" charset="0"/>
                </a:rPr>
                <a:t>PARTITIONING ALGO:</a:t>
              </a:r>
            </a:p>
          </p:txBody>
        </p:sp>
        <p:sp>
          <p:nvSpPr>
            <p:cNvPr id="347" name="Rectangle 346">
              <a:extLst>
                <a:ext uri="{FF2B5EF4-FFF2-40B4-BE49-F238E27FC236}">
                  <a16:creationId xmlns:a16="http://schemas.microsoft.com/office/drawing/2014/main" id="{49C08362-5A73-4AB7-8811-DC216428D42D}"/>
                </a:ext>
              </a:extLst>
            </p:cNvPr>
            <p:cNvSpPr/>
            <p:nvPr/>
          </p:nvSpPr>
          <p:spPr>
            <a:xfrm>
              <a:off x="9555892" y="4656974"/>
              <a:ext cx="1976916" cy="492443"/>
            </a:xfrm>
            <a:prstGeom prst="rect">
              <a:avLst/>
            </a:prstGeom>
          </p:spPr>
          <p:txBody>
            <a:bodyPr wrap="square" lIns="0" tIns="0" rIns="0" bIns="0">
              <a:spAutoFit/>
            </a:bodyPr>
            <a:lstStyle/>
            <a:p>
              <a:pPr algn="ctr"/>
              <a:r>
                <a:rPr lang="en-US" sz="1600" i="1" dirty="0">
                  <a:solidFill>
                    <a:srgbClr val="002060"/>
                  </a:solidFill>
                  <a:latin typeface="+mj-lt"/>
                  <a:cs typeface="Segoe UI" panose="020B0502040204020203" pitchFamily="34" charset="0"/>
                </a:rPr>
                <a:t>Some best algo’s suggested for partition like k-means, are not easy to implement in C++</a:t>
              </a:r>
            </a:p>
          </p:txBody>
        </p:sp>
      </p:grpSp>
      <p:grpSp>
        <p:nvGrpSpPr>
          <p:cNvPr id="40" name="Group 39" descr="This image is an icon of 1 person interacting with three people. ">
            <a:extLst>
              <a:ext uri="{FF2B5EF4-FFF2-40B4-BE49-F238E27FC236}">
                <a16:creationId xmlns:a16="http://schemas.microsoft.com/office/drawing/2014/main" id="{6163EC3B-1C70-4943-88AE-C995F6AF3D2D}"/>
              </a:ext>
            </a:extLst>
          </p:cNvPr>
          <p:cNvGrpSpPr/>
          <p:nvPr/>
        </p:nvGrpSpPr>
        <p:grpSpPr>
          <a:xfrm>
            <a:off x="5459412" y="1395413"/>
            <a:ext cx="1273175" cy="1271588"/>
            <a:chOff x="5459412" y="1395413"/>
            <a:chExt cx="1273175" cy="1271588"/>
          </a:xfrm>
        </p:grpSpPr>
        <p:sp>
          <p:nvSpPr>
            <p:cNvPr id="34" name="Oval 26">
              <a:extLst>
                <a:ext uri="{FF2B5EF4-FFF2-40B4-BE49-F238E27FC236}">
                  <a16:creationId xmlns:a16="http://schemas.microsoft.com/office/drawing/2014/main" id="{BAB1D2D2-1913-4FAF-8141-A2217D47D3D9}"/>
                </a:ext>
              </a:extLst>
            </p:cNvPr>
            <p:cNvSpPr>
              <a:spLocks noChangeArrowheads="1"/>
            </p:cNvSpPr>
            <p:nvPr/>
          </p:nvSpPr>
          <p:spPr bwMode="auto">
            <a:xfrm>
              <a:off x="5459412" y="1395413"/>
              <a:ext cx="1273175" cy="1271588"/>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53" name="Group 152">
              <a:extLst>
                <a:ext uri="{FF2B5EF4-FFF2-40B4-BE49-F238E27FC236}">
                  <a16:creationId xmlns:a16="http://schemas.microsoft.com/office/drawing/2014/main" id="{14E63ABA-A2BE-460E-AEC1-558B63A0D598}"/>
                </a:ext>
              </a:extLst>
            </p:cNvPr>
            <p:cNvGrpSpPr/>
            <p:nvPr/>
          </p:nvGrpSpPr>
          <p:grpSpPr>
            <a:xfrm>
              <a:off x="5781290" y="1569642"/>
              <a:ext cx="584970" cy="674403"/>
              <a:chOff x="2686050" y="2895601"/>
              <a:chExt cx="330200" cy="346075"/>
            </a:xfrm>
          </p:grpSpPr>
          <p:sp>
            <p:nvSpPr>
              <p:cNvPr id="154" name="Oval 309">
                <a:extLst>
                  <a:ext uri="{FF2B5EF4-FFF2-40B4-BE49-F238E27FC236}">
                    <a16:creationId xmlns:a16="http://schemas.microsoft.com/office/drawing/2014/main" id="{AC91C28A-AC97-43D2-BB20-485D353E831B}"/>
                  </a:ext>
                </a:extLst>
              </p:cNvPr>
              <p:cNvSpPr>
                <a:spLocks noChangeArrowheads="1"/>
              </p:cNvSpPr>
              <p:nvPr/>
            </p:nvSpPr>
            <p:spPr bwMode="auto">
              <a:xfrm>
                <a:off x="2809875" y="2895601"/>
                <a:ext cx="82550" cy="8255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5" name="Freeform 310">
                <a:extLst>
                  <a:ext uri="{FF2B5EF4-FFF2-40B4-BE49-F238E27FC236}">
                    <a16:creationId xmlns:a16="http://schemas.microsoft.com/office/drawing/2014/main" id="{307DC6B5-75A0-4610-B431-35147A890CA0}"/>
                  </a:ext>
                </a:extLst>
              </p:cNvPr>
              <p:cNvSpPr>
                <a:spLocks/>
              </p:cNvSpPr>
              <p:nvPr/>
            </p:nvSpPr>
            <p:spPr bwMode="auto">
              <a:xfrm>
                <a:off x="2782888" y="2978151"/>
                <a:ext cx="134938" cy="66675"/>
              </a:xfrm>
              <a:custGeom>
                <a:avLst/>
                <a:gdLst>
                  <a:gd name="T0" fmla="*/ 36 w 36"/>
                  <a:gd name="T1" fmla="*/ 18 h 18"/>
                  <a:gd name="T2" fmla="*/ 0 w 36"/>
                  <a:gd name="T3" fmla="*/ 18 h 18"/>
                  <a:gd name="T4" fmla="*/ 18 w 36"/>
                  <a:gd name="T5" fmla="*/ 0 h 18"/>
                  <a:gd name="T6" fmla="*/ 36 w 36"/>
                  <a:gd name="T7" fmla="*/ 18 h 18"/>
                </a:gdLst>
                <a:ahLst/>
                <a:cxnLst>
                  <a:cxn ang="0">
                    <a:pos x="T0" y="T1"/>
                  </a:cxn>
                  <a:cxn ang="0">
                    <a:pos x="T2" y="T3"/>
                  </a:cxn>
                  <a:cxn ang="0">
                    <a:pos x="T4" y="T5"/>
                  </a:cxn>
                  <a:cxn ang="0">
                    <a:pos x="T6" y="T7"/>
                  </a:cxn>
                </a:cxnLst>
                <a:rect l="0" t="0" r="r" b="b"/>
                <a:pathLst>
                  <a:path w="36" h="18">
                    <a:moveTo>
                      <a:pt x="36" y="18"/>
                    </a:moveTo>
                    <a:cubicBezTo>
                      <a:pt x="0" y="18"/>
                      <a:pt x="0" y="18"/>
                      <a:pt x="0" y="18"/>
                    </a:cubicBezTo>
                    <a:cubicBezTo>
                      <a:pt x="0" y="8"/>
                      <a:pt x="8" y="0"/>
                      <a:pt x="18" y="0"/>
                    </a:cubicBezTo>
                    <a:cubicBezTo>
                      <a:pt x="28" y="0"/>
                      <a:pt x="36" y="8"/>
                      <a:pt x="36" y="18"/>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6" name="Oval 311">
                <a:extLst>
                  <a:ext uri="{FF2B5EF4-FFF2-40B4-BE49-F238E27FC236}">
                    <a16:creationId xmlns:a16="http://schemas.microsoft.com/office/drawing/2014/main" id="{16EA5084-E99D-4DD5-B478-224937E08C2D}"/>
                  </a:ext>
                </a:extLst>
              </p:cNvPr>
              <p:cNvSpPr>
                <a:spLocks noChangeArrowheads="1"/>
              </p:cNvSpPr>
              <p:nvPr/>
            </p:nvSpPr>
            <p:spPr bwMode="auto">
              <a:xfrm>
                <a:off x="2708275"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7" name="Freeform 312">
                <a:extLst>
                  <a:ext uri="{FF2B5EF4-FFF2-40B4-BE49-F238E27FC236}">
                    <a16:creationId xmlns:a16="http://schemas.microsoft.com/office/drawing/2014/main" id="{210EC1C6-3182-40F6-869F-33B0ABF22B6A}"/>
                  </a:ext>
                </a:extLst>
              </p:cNvPr>
              <p:cNvSpPr>
                <a:spLocks/>
              </p:cNvSpPr>
              <p:nvPr/>
            </p:nvSpPr>
            <p:spPr bwMode="auto">
              <a:xfrm>
                <a:off x="2686050"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8" name="Oval 313">
                <a:extLst>
                  <a:ext uri="{FF2B5EF4-FFF2-40B4-BE49-F238E27FC236}">
                    <a16:creationId xmlns:a16="http://schemas.microsoft.com/office/drawing/2014/main" id="{168ACDC4-22F5-4D4B-A783-44D3655B843F}"/>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59" name="Freeform 314">
                <a:extLst>
                  <a:ext uri="{FF2B5EF4-FFF2-40B4-BE49-F238E27FC236}">
                    <a16:creationId xmlns:a16="http://schemas.microsoft.com/office/drawing/2014/main" id="{9350080E-FAD1-420D-A674-785E5FD1F3EE}"/>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Oval 315">
                <a:extLst>
                  <a:ext uri="{FF2B5EF4-FFF2-40B4-BE49-F238E27FC236}">
                    <a16:creationId xmlns:a16="http://schemas.microsoft.com/office/drawing/2014/main" id="{A3A96249-064E-4E4F-800D-F3E32321B7D5}"/>
                  </a:ext>
                </a:extLst>
              </p:cNvPr>
              <p:cNvSpPr>
                <a:spLocks noChangeArrowheads="1"/>
              </p:cNvSpPr>
              <p:nvPr/>
            </p:nvSpPr>
            <p:spPr bwMode="auto">
              <a:xfrm>
                <a:off x="2933700"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Freeform 316">
                <a:extLst>
                  <a:ext uri="{FF2B5EF4-FFF2-40B4-BE49-F238E27FC236}">
                    <a16:creationId xmlns:a16="http://schemas.microsoft.com/office/drawing/2014/main" id="{5B0FA9F4-74E7-4069-9E66-4CD168516DBB}"/>
                  </a:ext>
                </a:extLst>
              </p:cNvPr>
              <p:cNvSpPr>
                <a:spLocks/>
              </p:cNvSpPr>
              <p:nvPr/>
            </p:nvSpPr>
            <p:spPr bwMode="auto">
              <a:xfrm>
                <a:off x="2911475"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Oval 317">
                <a:extLst>
                  <a:ext uri="{FF2B5EF4-FFF2-40B4-BE49-F238E27FC236}">
                    <a16:creationId xmlns:a16="http://schemas.microsoft.com/office/drawing/2014/main" id="{8B1079C4-08A2-4532-BF93-C9FBD28FC053}"/>
                  </a:ext>
                </a:extLst>
              </p:cNvPr>
              <p:cNvSpPr>
                <a:spLocks noChangeArrowheads="1"/>
              </p:cNvSpPr>
              <p:nvPr/>
            </p:nvSpPr>
            <p:spPr bwMode="auto">
              <a:xfrm>
                <a:off x="2820988" y="3128963"/>
                <a:ext cx="60325" cy="58738"/>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Freeform 318">
                <a:extLst>
                  <a:ext uri="{FF2B5EF4-FFF2-40B4-BE49-F238E27FC236}">
                    <a16:creationId xmlns:a16="http://schemas.microsoft.com/office/drawing/2014/main" id="{D2176F15-45A0-4989-901D-43FEBC8C6CA0}"/>
                  </a:ext>
                </a:extLst>
              </p:cNvPr>
              <p:cNvSpPr>
                <a:spLocks/>
              </p:cNvSpPr>
              <p:nvPr/>
            </p:nvSpPr>
            <p:spPr bwMode="auto">
              <a:xfrm>
                <a:off x="2798763" y="3187701"/>
                <a:ext cx="104775" cy="53975"/>
              </a:xfrm>
              <a:custGeom>
                <a:avLst/>
                <a:gdLst>
                  <a:gd name="T0" fmla="*/ 28 w 28"/>
                  <a:gd name="T1" fmla="*/ 14 h 14"/>
                  <a:gd name="T2" fmla="*/ 0 w 28"/>
                  <a:gd name="T3" fmla="*/ 14 h 14"/>
                  <a:gd name="T4" fmla="*/ 14 w 28"/>
                  <a:gd name="T5" fmla="*/ 0 h 14"/>
                  <a:gd name="T6" fmla="*/ 28 w 28"/>
                  <a:gd name="T7" fmla="*/ 14 h 14"/>
                </a:gdLst>
                <a:ahLst/>
                <a:cxnLst>
                  <a:cxn ang="0">
                    <a:pos x="T0" y="T1"/>
                  </a:cxn>
                  <a:cxn ang="0">
                    <a:pos x="T2" y="T3"/>
                  </a:cxn>
                  <a:cxn ang="0">
                    <a:pos x="T4" y="T5"/>
                  </a:cxn>
                  <a:cxn ang="0">
                    <a:pos x="T6" y="T7"/>
                  </a:cxn>
                </a:cxnLst>
                <a:rect l="0" t="0" r="r" b="b"/>
                <a:pathLst>
                  <a:path w="28" h="14">
                    <a:moveTo>
                      <a:pt x="28" y="14"/>
                    </a:moveTo>
                    <a:cubicBezTo>
                      <a:pt x="0" y="14"/>
                      <a:pt x="0" y="14"/>
                      <a:pt x="0" y="14"/>
                    </a:cubicBezTo>
                    <a:cubicBezTo>
                      <a:pt x="0" y="6"/>
                      <a:pt x="6" y="0"/>
                      <a:pt x="14" y="0"/>
                    </a:cubicBezTo>
                    <a:cubicBezTo>
                      <a:pt x="22" y="0"/>
                      <a:pt x="28" y="6"/>
                      <a:pt x="28" y="14"/>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Freeform 319">
                <a:extLst>
                  <a:ext uri="{FF2B5EF4-FFF2-40B4-BE49-F238E27FC236}">
                    <a16:creationId xmlns:a16="http://schemas.microsoft.com/office/drawing/2014/main" id="{E441EEB4-0ED1-401E-BCE2-44490D081569}"/>
                  </a:ext>
                </a:extLst>
              </p:cNvPr>
              <p:cNvSpPr>
                <a:spLocks/>
              </p:cNvSpPr>
              <p:nvPr/>
            </p:nvSpPr>
            <p:spPr bwMode="auto">
              <a:xfrm>
                <a:off x="2738438" y="3074988"/>
                <a:ext cx="225425" cy="15875"/>
              </a:xfrm>
              <a:custGeom>
                <a:avLst/>
                <a:gdLst>
                  <a:gd name="T0" fmla="*/ 0 w 142"/>
                  <a:gd name="T1" fmla="*/ 10 h 10"/>
                  <a:gd name="T2" fmla="*/ 0 w 142"/>
                  <a:gd name="T3" fmla="*/ 0 h 10"/>
                  <a:gd name="T4" fmla="*/ 142 w 142"/>
                  <a:gd name="T5" fmla="*/ 0 h 10"/>
                  <a:gd name="T6" fmla="*/ 142 w 142"/>
                  <a:gd name="T7" fmla="*/ 10 h 10"/>
                </a:gdLst>
                <a:ahLst/>
                <a:cxnLst>
                  <a:cxn ang="0">
                    <a:pos x="T0" y="T1"/>
                  </a:cxn>
                  <a:cxn ang="0">
                    <a:pos x="T2" y="T3"/>
                  </a:cxn>
                  <a:cxn ang="0">
                    <a:pos x="T4" y="T5"/>
                  </a:cxn>
                  <a:cxn ang="0">
                    <a:pos x="T6" y="T7"/>
                  </a:cxn>
                </a:cxnLst>
                <a:rect l="0" t="0" r="r" b="b"/>
                <a:pathLst>
                  <a:path w="142" h="10">
                    <a:moveTo>
                      <a:pt x="0" y="10"/>
                    </a:moveTo>
                    <a:lnTo>
                      <a:pt x="0" y="0"/>
                    </a:lnTo>
                    <a:lnTo>
                      <a:pt x="142" y="0"/>
                    </a:lnTo>
                    <a:lnTo>
                      <a:pt x="142" y="10"/>
                    </a:lnTo>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320">
                <a:extLst>
                  <a:ext uri="{FF2B5EF4-FFF2-40B4-BE49-F238E27FC236}">
                    <a16:creationId xmlns:a16="http://schemas.microsoft.com/office/drawing/2014/main" id="{DE0936E5-0224-4C3C-9815-CA2E7C9781C1}"/>
                  </a:ext>
                </a:extLst>
              </p:cNvPr>
              <p:cNvSpPr>
                <a:spLocks noChangeShapeType="1"/>
              </p:cNvSpPr>
              <p:nvPr/>
            </p:nvSpPr>
            <p:spPr bwMode="auto">
              <a:xfrm>
                <a:off x="2851150" y="3044826"/>
                <a:ext cx="0" cy="46038"/>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5" name="Group 44">
            <a:extLst>
              <a:ext uri="{FF2B5EF4-FFF2-40B4-BE49-F238E27FC236}">
                <a16:creationId xmlns:a16="http://schemas.microsoft.com/office/drawing/2014/main" id="{99CDDA2C-6FA4-497B-A320-3ED782990E8C}"/>
              </a:ext>
              <a:ext uri="{C183D7F6-B498-43B3-948B-1728B52AA6E4}">
                <adec:decorative xmlns:adec="http://schemas.microsoft.com/office/drawing/2017/decorative" val="1"/>
              </a:ext>
            </a:extLst>
          </p:cNvPr>
          <p:cNvGrpSpPr/>
          <p:nvPr/>
        </p:nvGrpSpPr>
        <p:grpSpPr>
          <a:xfrm>
            <a:off x="1427303" y="2164807"/>
            <a:ext cx="1594605" cy="1599217"/>
            <a:chOff x="1427303" y="2203556"/>
            <a:chExt cx="1594605" cy="1599217"/>
          </a:xfrm>
        </p:grpSpPr>
        <p:sp>
          <p:nvSpPr>
            <p:cNvPr id="340" name="TextBox 339">
              <a:extLst>
                <a:ext uri="{FF2B5EF4-FFF2-40B4-BE49-F238E27FC236}">
                  <a16:creationId xmlns:a16="http://schemas.microsoft.com/office/drawing/2014/main" id="{246A1BD9-59BD-467C-9A84-D6A5E4382773}"/>
                </a:ext>
              </a:extLst>
            </p:cNvPr>
            <p:cNvSpPr txBox="1"/>
            <p:nvPr/>
          </p:nvSpPr>
          <p:spPr>
            <a:xfrm>
              <a:off x="1427303" y="2203556"/>
              <a:ext cx="159460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CHOOSING PIVOTS:</a:t>
              </a:r>
            </a:p>
          </p:txBody>
        </p:sp>
        <p:sp>
          <p:nvSpPr>
            <p:cNvPr id="341" name="Rectangle 340">
              <a:extLst>
                <a:ext uri="{FF2B5EF4-FFF2-40B4-BE49-F238E27FC236}">
                  <a16:creationId xmlns:a16="http://schemas.microsoft.com/office/drawing/2014/main" id="{594EDD4C-FB3C-4D67-A0E0-448BE5307678}"/>
                </a:ext>
              </a:extLst>
            </p:cNvPr>
            <p:cNvSpPr/>
            <p:nvPr/>
          </p:nvSpPr>
          <p:spPr>
            <a:xfrm>
              <a:off x="1427304" y="2817888"/>
              <a:ext cx="1594604" cy="984885"/>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Selection of good pivots is hard, to think about the far away points </a:t>
              </a:r>
            </a:p>
          </p:txBody>
        </p:sp>
      </p:grpSp>
      <p:grpSp>
        <p:nvGrpSpPr>
          <p:cNvPr id="41" name="Group 40" descr="This image is an icon of three people interacting. ">
            <a:extLst>
              <a:ext uri="{FF2B5EF4-FFF2-40B4-BE49-F238E27FC236}">
                <a16:creationId xmlns:a16="http://schemas.microsoft.com/office/drawing/2014/main" id="{7095B44D-041E-4DC3-A3B8-C4DBA721F0CF}"/>
              </a:ext>
            </a:extLst>
          </p:cNvPr>
          <p:cNvGrpSpPr/>
          <p:nvPr/>
        </p:nvGrpSpPr>
        <p:grpSpPr>
          <a:xfrm>
            <a:off x="3489325" y="2143125"/>
            <a:ext cx="1397000" cy="1397000"/>
            <a:chOff x="3438525" y="2143125"/>
            <a:chExt cx="1397000" cy="1397000"/>
          </a:xfrm>
        </p:grpSpPr>
        <p:sp>
          <p:nvSpPr>
            <p:cNvPr id="33" name="Freeform 25">
              <a:extLst>
                <a:ext uri="{FF2B5EF4-FFF2-40B4-BE49-F238E27FC236}">
                  <a16:creationId xmlns:a16="http://schemas.microsoft.com/office/drawing/2014/main" id="{82A9CD09-E5BD-4051-A55B-752BE1EA490F}"/>
                </a:ext>
              </a:extLst>
            </p:cNvPr>
            <p:cNvSpPr>
              <a:spLocks/>
            </p:cNvSpPr>
            <p:nvPr/>
          </p:nvSpPr>
          <p:spPr bwMode="auto">
            <a:xfrm>
              <a:off x="3438525" y="2143125"/>
              <a:ext cx="1397000" cy="1397000"/>
            </a:xfrm>
            <a:custGeom>
              <a:avLst/>
              <a:gdLst>
                <a:gd name="T0" fmla="*/ 276 w 336"/>
                <a:gd name="T1" fmla="*/ 276 h 336"/>
                <a:gd name="T2" fmla="*/ 60 w 336"/>
                <a:gd name="T3" fmla="*/ 276 h 336"/>
                <a:gd name="T4" fmla="*/ 60 w 336"/>
                <a:gd name="T5" fmla="*/ 60 h 336"/>
                <a:gd name="T6" fmla="*/ 276 w 336"/>
                <a:gd name="T7" fmla="*/ 60 h 336"/>
                <a:gd name="T8" fmla="*/ 276 w 336"/>
                <a:gd name="T9" fmla="*/ 276 h 336"/>
              </a:gdLst>
              <a:ahLst/>
              <a:cxnLst>
                <a:cxn ang="0">
                  <a:pos x="T0" y="T1"/>
                </a:cxn>
                <a:cxn ang="0">
                  <a:pos x="T2" y="T3"/>
                </a:cxn>
                <a:cxn ang="0">
                  <a:pos x="T4" y="T5"/>
                </a:cxn>
                <a:cxn ang="0">
                  <a:pos x="T6" y="T7"/>
                </a:cxn>
                <a:cxn ang="0">
                  <a:pos x="T8" y="T9"/>
                </a:cxn>
              </a:cxnLst>
              <a:rect l="0" t="0" r="r" b="b"/>
              <a:pathLst>
                <a:path w="336" h="336">
                  <a:moveTo>
                    <a:pt x="276" y="276"/>
                  </a:moveTo>
                  <a:cubicBezTo>
                    <a:pt x="217" y="336"/>
                    <a:pt x="120" y="336"/>
                    <a:pt x="60" y="276"/>
                  </a:cubicBezTo>
                  <a:cubicBezTo>
                    <a:pt x="0" y="217"/>
                    <a:pt x="0" y="120"/>
                    <a:pt x="60" y="60"/>
                  </a:cubicBezTo>
                  <a:cubicBezTo>
                    <a:pt x="120" y="0"/>
                    <a:pt x="217" y="0"/>
                    <a:pt x="276" y="60"/>
                  </a:cubicBezTo>
                  <a:cubicBezTo>
                    <a:pt x="336" y="120"/>
                    <a:pt x="336" y="217"/>
                    <a:pt x="276"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66" name="Group 165">
              <a:extLst>
                <a:ext uri="{FF2B5EF4-FFF2-40B4-BE49-F238E27FC236}">
                  <a16:creationId xmlns:a16="http://schemas.microsoft.com/office/drawing/2014/main" id="{F3A32F3A-3EA3-4F6F-905C-AE7E326402EF}"/>
                </a:ext>
              </a:extLst>
            </p:cNvPr>
            <p:cNvGrpSpPr/>
            <p:nvPr/>
          </p:nvGrpSpPr>
          <p:grpSpPr>
            <a:xfrm>
              <a:off x="3810316" y="2465099"/>
              <a:ext cx="613094" cy="674403"/>
              <a:chOff x="3398838" y="2895601"/>
              <a:chExt cx="346075" cy="346075"/>
            </a:xfrm>
          </p:grpSpPr>
          <p:sp>
            <p:nvSpPr>
              <p:cNvPr id="167" name="Freeform 49">
                <a:extLst>
                  <a:ext uri="{FF2B5EF4-FFF2-40B4-BE49-F238E27FC236}">
                    <a16:creationId xmlns:a16="http://schemas.microsoft.com/office/drawing/2014/main" id="{740B54FD-C512-4C4B-90F2-B8FE96027793}"/>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8" name="Freeform 50">
                <a:extLst>
                  <a:ext uri="{FF2B5EF4-FFF2-40B4-BE49-F238E27FC236}">
                    <a16:creationId xmlns:a16="http://schemas.microsoft.com/office/drawing/2014/main" id="{4FDC5A8D-821C-42CD-8C45-FB309BF76A4B}"/>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9" name="Oval 51">
                <a:extLst>
                  <a:ext uri="{FF2B5EF4-FFF2-40B4-BE49-F238E27FC236}">
                    <a16:creationId xmlns:a16="http://schemas.microsoft.com/office/drawing/2014/main" id="{627888DD-F7D4-4895-B336-F188BAF1D77E}"/>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0" name="Freeform 52">
                <a:extLst>
                  <a:ext uri="{FF2B5EF4-FFF2-40B4-BE49-F238E27FC236}">
                    <a16:creationId xmlns:a16="http://schemas.microsoft.com/office/drawing/2014/main" id="{21C53BAF-A1BD-4D9D-8C56-C5A5E2964569}"/>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1" name="Freeform 53">
                <a:extLst>
                  <a:ext uri="{FF2B5EF4-FFF2-40B4-BE49-F238E27FC236}">
                    <a16:creationId xmlns:a16="http://schemas.microsoft.com/office/drawing/2014/main" id="{B30A39F9-E915-4B71-94A4-3436CE4B9810}"/>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2" name="Freeform 54">
                <a:extLst>
                  <a:ext uri="{FF2B5EF4-FFF2-40B4-BE49-F238E27FC236}">
                    <a16:creationId xmlns:a16="http://schemas.microsoft.com/office/drawing/2014/main" id="{92A91763-2FE9-4F49-81B3-F46A31888210}"/>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3" name="Oval 55">
                <a:extLst>
                  <a:ext uri="{FF2B5EF4-FFF2-40B4-BE49-F238E27FC236}">
                    <a16:creationId xmlns:a16="http://schemas.microsoft.com/office/drawing/2014/main" id="{5D56157D-44A4-414B-A115-780567411345}"/>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4" name="Freeform 56">
                <a:extLst>
                  <a:ext uri="{FF2B5EF4-FFF2-40B4-BE49-F238E27FC236}">
                    <a16:creationId xmlns:a16="http://schemas.microsoft.com/office/drawing/2014/main" id="{62DA9A80-F152-45F5-94C2-BB31EDA3C093}"/>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5" name="Freeform 57">
                <a:extLst>
                  <a:ext uri="{FF2B5EF4-FFF2-40B4-BE49-F238E27FC236}">
                    <a16:creationId xmlns:a16="http://schemas.microsoft.com/office/drawing/2014/main" id="{003EFD2E-CF90-4AC0-BEC7-7BC68564812B}"/>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6" name="Freeform 58">
                <a:extLst>
                  <a:ext uri="{FF2B5EF4-FFF2-40B4-BE49-F238E27FC236}">
                    <a16:creationId xmlns:a16="http://schemas.microsoft.com/office/drawing/2014/main" id="{17D242C7-DED5-4760-974B-1C0C2CEDE00F}"/>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7" name="Oval 59">
                <a:extLst>
                  <a:ext uri="{FF2B5EF4-FFF2-40B4-BE49-F238E27FC236}">
                    <a16:creationId xmlns:a16="http://schemas.microsoft.com/office/drawing/2014/main" id="{4029ED17-8FD3-4AF2-A688-F0EE0CED0B1E}"/>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8" name="Freeform 60">
                <a:extLst>
                  <a:ext uri="{FF2B5EF4-FFF2-40B4-BE49-F238E27FC236}">
                    <a16:creationId xmlns:a16="http://schemas.microsoft.com/office/drawing/2014/main" id="{635ABD1D-573A-4AEB-BA17-43168A9B888A}"/>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79" name="Line 61">
                <a:extLst>
                  <a:ext uri="{FF2B5EF4-FFF2-40B4-BE49-F238E27FC236}">
                    <a16:creationId xmlns:a16="http://schemas.microsoft.com/office/drawing/2014/main" id="{5DC54740-A0D8-4879-95BC-57FB1ACC3E3D}"/>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80" name="Line 62">
                <a:extLst>
                  <a:ext uri="{FF2B5EF4-FFF2-40B4-BE49-F238E27FC236}">
                    <a16:creationId xmlns:a16="http://schemas.microsoft.com/office/drawing/2014/main" id="{E3DB3D49-FAF6-4080-AE40-81CF5899A3E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9" name="Group 38" descr="This image is an icon of three people interacting. ">
            <a:extLst>
              <a:ext uri="{FF2B5EF4-FFF2-40B4-BE49-F238E27FC236}">
                <a16:creationId xmlns:a16="http://schemas.microsoft.com/office/drawing/2014/main" id="{D7F5E6C2-3449-4D64-AEF0-8F9AE58743E4}"/>
              </a:ext>
            </a:extLst>
          </p:cNvPr>
          <p:cNvGrpSpPr/>
          <p:nvPr/>
        </p:nvGrpSpPr>
        <p:grpSpPr>
          <a:xfrm>
            <a:off x="7305675" y="2143125"/>
            <a:ext cx="1397000" cy="1397000"/>
            <a:chOff x="7356475" y="2143125"/>
            <a:chExt cx="1397000" cy="1397000"/>
          </a:xfrm>
        </p:grpSpPr>
        <p:sp>
          <p:nvSpPr>
            <p:cNvPr id="35" name="Freeform 27">
              <a:extLst>
                <a:ext uri="{FF2B5EF4-FFF2-40B4-BE49-F238E27FC236}">
                  <a16:creationId xmlns:a16="http://schemas.microsoft.com/office/drawing/2014/main" id="{AAE4382C-A236-4EFC-A5CF-301D418C624F}"/>
                </a:ext>
              </a:extLst>
            </p:cNvPr>
            <p:cNvSpPr>
              <a:spLocks/>
            </p:cNvSpPr>
            <p:nvPr/>
          </p:nvSpPr>
          <p:spPr bwMode="auto">
            <a:xfrm>
              <a:off x="7356475" y="2143125"/>
              <a:ext cx="1397000" cy="1397000"/>
            </a:xfrm>
            <a:custGeom>
              <a:avLst/>
              <a:gdLst>
                <a:gd name="T0" fmla="*/ 60 w 336"/>
                <a:gd name="T1" fmla="*/ 276 h 336"/>
                <a:gd name="T2" fmla="*/ 60 w 336"/>
                <a:gd name="T3" fmla="*/ 60 h 336"/>
                <a:gd name="T4" fmla="*/ 276 w 336"/>
                <a:gd name="T5" fmla="*/ 60 h 336"/>
                <a:gd name="T6" fmla="*/ 276 w 336"/>
                <a:gd name="T7" fmla="*/ 276 h 336"/>
                <a:gd name="T8" fmla="*/ 60 w 336"/>
                <a:gd name="T9" fmla="*/ 276 h 336"/>
              </a:gdLst>
              <a:ahLst/>
              <a:cxnLst>
                <a:cxn ang="0">
                  <a:pos x="T0" y="T1"/>
                </a:cxn>
                <a:cxn ang="0">
                  <a:pos x="T2" y="T3"/>
                </a:cxn>
                <a:cxn ang="0">
                  <a:pos x="T4" y="T5"/>
                </a:cxn>
                <a:cxn ang="0">
                  <a:pos x="T6" y="T7"/>
                </a:cxn>
                <a:cxn ang="0">
                  <a:pos x="T8" y="T9"/>
                </a:cxn>
              </a:cxnLst>
              <a:rect l="0" t="0" r="r" b="b"/>
              <a:pathLst>
                <a:path w="336" h="336">
                  <a:moveTo>
                    <a:pt x="60" y="276"/>
                  </a:moveTo>
                  <a:cubicBezTo>
                    <a:pt x="0" y="217"/>
                    <a:pt x="0" y="120"/>
                    <a:pt x="60" y="60"/>
                  </a:cubicBezTo>
                  <a:cubicBezTo>
                    <a:pt x="120" y="0"/>
                    <a:pt x="217" y="0"/>
                    <a:pt x="276" y="60"/>
                  </a:cubicBezTo>
                  <a:cubicBezTo>
                    <a:pt x="336" y="120"/>
                    <a:pt x="336" y="217"/>
                    <a:pt x="276" y="276"/>
                  </a:cubicBezTo>
                  <a:cubicBezTo>
                    <a:pt x="217" y="336"/>
                    <a:pt x="120" y="336"/>
                    <a:pt x="60" y="276"/>
                  </a:cubicBezTo>
                  <a:close/>
                </a:path>
              </a:pathLst>
            </a:cu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13" name="Group 212">
              <a:extLst>
                <a:ext uri="{FF2B5EF4-FFF2-40B4-BE49-F238E27FC236}">
                  <a16:creationId xmlns:a16="http://schemas.microsoft.com/office/drawing/2014/main" id="{84CDD73D-3AA4-4625-B9F5-1852145FC880}"/>
                </a:ext>
              </a:extLst>
            </p:cNvPr>
            <p:cNvGrpSpPr/>
            <p:nvPr/>
          </p:nvGrpSpPr>
          <p:grpSpPr>
            <a:xfrm>
              <a:off x="7748428" y="2465099"/>
              <a:ext cx="613094" cy="674403"/>
              <a:chOff x="3398838" y="2895601"/>
              <a:chExt cx="346075" cy="346075"/>
            </a:xfrm>
          </p:grpSpPr>
          <p:sp>
            <p:nvSpPr>
              <p:cNvPr id="214" name="Freeform 49">
                <a:extLst>
                  <a:ext uri="{FF2B5EF4-FFF2-40B4-BE49-F238E27FC236}">
                    <a16:creationId xmlns:a16="http://schemas.microsoft.com/office/drawing/2014/main" id="{ABF2711F-75A7-4B4A-BF02-2652927EB6DB}"/>
                  </a:ext>
                </a:extLst>
              </p:cNvPr>
              <p:cNvSpPr>
                <a:spLocks/>
              </p:cNvSpPr>
              <p:nvPr/>
            </p:nvSpPr>
            <p:spPr bwMode="auto">
              <a:xfrm>
                <a:off x="3398838"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5" name="Freeform 50">
                <a:extLst>
                  <a:ext uri="{FF2B5EF4-FFF2-40B4-BE49-F238E27FC236}">
                    <a16:creationId xmlns:a16="http://schemas.microsoft.com/office/drawing/2014/main" id="{82DE05A5-FAEC-4B16-BF1A-19901B942D35}"/>
                  </a:ext>
                </a:extLst>
              </p:cNvPr>
              <p:cNvSpPr>
                <a:spLocks/>
              </p:cNvSpPr>
              <p:nvPr/>
            </p:nvSpPr>
            <p:spPr bwMode="auto">
              <a:xfrm>
                <a:off x="3467101"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6" name="Oval 51">
                <a:extLst>
                  <a:ext uri="{FF2B5EF4-FFF2-40B4-BE49-F238E27FC236}">
                    <a16:creationId xmlns:a16="http://schemas.microsoft.com/office/drawing/2014/main" id="{0E0CD678-477B-451D-9104-A48469B3943C}"/>
                  </a:ext>
                </a:extLst>
              </p:cNvPr>
              <p:cNvSpPr>
                <a:spLocks noChangeArrowheads="1"/>
              </p:cNvSpPr>
              <p:nvPr/>
            </p:nvSpPr>
            <p:spPr bwMode="auto">
              <a:xfrm>
                <a:off x="3429001"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7" name="Freeform 52">
                <a:extLst>
                  <a:ext uri="{FF2B5EF4-FFF2-40B4-BE49-F238E27FC236}">
                    <a16:creationId xmlns:a16="http://schemas.microsoft.com/office/drawing/2014/main" id="{26FA0A70-D241-45F0-830E-0A67FE310BAF}"/>
                  </a:ext>
                </a:extLst>
              </p:cNvPr>
              <p:cNvSpPr>
                <a:spLocks/>
              </p:cNvSpPr>
              <p:nvPr/>
            </p:nvSpPr>
            <p:spPr bwMode="auto">
              <a:xfrm>
                <a:off x="3429001"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8" name="Freeform 53">
                <a:extLst>
                  <a:ext uri="{FF2B5EF4-FFF2-40B4-BE49-F238E27FC236}">
                    <a16:creationId xmlns:a16="http://schemas.microsoft.com/office/drawing/2014/main" id="{A59E8B52-245F-4ACF-8281-9CF552059B59}"/>
                  </a:ext>
                </a:extLst>
              </p:cNvPr>
              <p:cNvSpPr>
                <a:spLocks/>
              </p:cNvSpPr>
              <p:nvPr/>
            </p:nvSpPr>
            <p:spPr bwMode="auto">
              <a:xfrm>
                <a:off x="3594101" y="2986089"/>
                <a:ext cx="82550" cy="58738"/>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9" name="Freeform 54">
                <a:extLst>
                  <a:ext uri="{FF2B5EF4-FFF2-40B4-BE49-F238E27FC236}">
                    <a16:creationId xmlns:a16="http://schemas.microsoft.com/office/drawing/2014/main" id="{899BF9CE-E77F-4F48-9450-66E3BECCB68B}"/>
                  </a:ext>
                </a:extLst>
              </p:cNvPr>
              <p:cNvSpPr>
                <a:spLocks/>
              </p:cNvSpPr>
              <p:nvPr/>
            </p:nvSpPr>
            <p:spPr bwMode="auto">
              <a:xfrm>
                <a:off x="3662363" y="2986089"/>
                <a:ext cx="82550" cy="58738"/>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0" name="Oval 55">
                <a:extLst>
                  <a:ext uri="{FF2B5EF4-FFF2-40B4-BE49-F238E27FC236}">
                    <a16:creationId xmlns:a16="http://schemas.microsoft.com/office/drawing/2014/main" id="{4BEF1ED3-5C78-40B2-8A93-4068B9D51806}"/>
                  </a:ext>
                </a:extLst>
              </p:cNvPr>
              <p:cNvSpPr>
                <a:spLocks noChangeArrowheads="1"/>
              </p:cNvSpPr>
              <p:nvPr/>
            </p:nvSpPr>
            <p:spPr bwMode="auto">
              <a:xfrm>
                <a:off x="3624263" y="2895601"/>
                <a:ext cx="90488"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1" name="Freeform 56">
                <a:extLst>
                  <a:ext uri="{FF2B5EF4-FFF2-40B4-BE49-F238E27FC236}">
                    <a16:creationId xmlns:a16="http://schemas.microsoft.com/office/drawing/2014/main" id="{A2AAED8D-F9E0-4ECB-9AB3-CBBAFB83B1AF}"/>
                  </a:ext>
                </a:extLst>
              </p:cNvPr>
              <p:cNvSpPr>
                <a:spLocks/>
              </p:cNvSpPr>
              <p:nvPr/>
            </p:nvSpPr>
            <p:spPr bwMode="auto">
              <a:xfrm>
                <a:off x="3624263" y="2928939"/>
                <a:ext cx="90488" cy="14288"/>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2" name="Freeform 57">
                <a:extLst>
                  <a:ext uri="{FF2B5EF4-FFF2-40B4-BE49-F238E27FC236}">
                    <a16:creationId xmlns:a16="http://schemas.microsoft.com/office/drawing/2014/main" id="{6002DB15-DE43-4C77-9619-8D419321F2E7}"/>
                  </a:ext>
                </a:extLst>
              </p:cNvPr>
              <p:cNvSpPr>
                <a:spLocks/>
              </p:cNvSpPr>
              <p:nvPr/>
            </p:nvSpPr>
            <p:spPr bwMode="auto">
              <a:xfrm>
                <a:off x="3497263" y="3181351"/>
                <a:ext cx="82550" cy="60325"/>
              </a:xfrm>
              <a:custGeom>
                <a:avLst/>
                <a:gdLst>
                  <a:gd name="T0" fmla="*/ 14 w 22"/>
                  <a:gd name="T1" fmla="*/ 0 h 16"/>
                  <a:gd name="T2" fmla="*/ 14 w 22"/>
                  <a:gd name="T3" fmla="*/ 6 h 16"/>
                  <a:gd name="T4" fmla="*/ 4 w 22"/>
                  <a:gd name="T5" fmla="*/ 9 h 16"/>
                  <a:gd name="T6" fmla="*/ 0 w 22"/>
                  <a:gd name="T7" fmla="*/ 14 h 16"/>
                  <a:gd name="T8" fmla="*/ 0 w 22"/>
                  <a:gd name="T9" fmla="*/ 16 h 16"/>
                  <a:gd name="T10" fmla="*/ 22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14" y="0"/>
                    </a:moveTo>
                    <a:cubicBezTo>
                      <a:pt x="14" y="6"/>
                      <a:pt x="14" y="6"/>
                      <a:pt x="14" y="6"/>
                    </a:cubicBezTo>
                    <a:cubicBezTo>
                      <a:pt x="4" y="9"/>
                      <a:pt x="4" y="9"/>
                      <a:pt x="4" y="9"/>
                    </a:cubicBezTo>
                    <a:cubicBezTo>
                      <a:pt x="2" y="10"/>
                      <a:pt x="0" y="12"/>
                      <a:pt x="0" y="14"/>
                    </a:cubicBezTo>
                    <a:cubicBezTo>
                      <a:pt x="0" y="16"/>
                      <a:pt x="0" y="16"/>
                      <a:pt x="0" y="16"/>
                    </a:cubicBezTo>
                    <a:cubicBezTo>
                      <a:pt x="22" y="16"/>
                      <a:pt x="22" y="16"/>
                      <a:pt x="22"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3" name="Freeform 58">
                <a:extLst>
                  <a:ext uri="{FF2B5EF4-FFF2-40B4-BE49-F238E27FC236}">
                    <a16:creationId xmlns:a16="http://schemas.microsoft.com/office/drawing/2014/main" id="{96593802-B775-42A3-AF14-F045D7024BCC}"/>
                  </a:ext>
                </a:extLst>
              </p:cNvPr>
              <p:cNvSpPr>
                <a:spLocks/>
              </p:cNvSpPr>
              <p:nvPr/>
            </p:nvSpPr>
            <p:spPr bwMode="auto">
              <a:xfrm>
                <a:off x="3563938" y="3181351"/>
                <a:ext cx="82550" cy="60325"/>
              </a:xfrm>
              <a:custGeom>
                <a:avLst/>
                <a:gdLst>
                  <a:gd name="T0" fmla="*/ 8 w 22"/>
                  <a:gd name="T1" fmla="*/ 0 h 16"/>
                  <a:gd name="T2" fmla="*/ 8 w 22"/>
                  <a:gd name="T3" fmla="*/ 6 h 16"/>
                  <a:gd name="T4" fmla="*/ 18 w 22"/>
                  <a:gd name="T5" fmla="*/ 9 h 16"/>
                  <a:gd name="T6" fmla="*/ 22 w 22"/>
                  <a:gd name="T7" fmla="*/ 14 h 16"/>
                  <a:gd name="T8" fmla="*/ 22 w 22"/>
                  <a:gd name="T9" fmla="*/ 16 h 16"/>
                  <a:gd name="T10" fmla="*/ 0 w 22"/>
                  <a:gd name="T11" fmla="*/ 16 h 16"/>
                </a:gdLst>
                <a:ahLst/>
                <a:cxnLst>
                  <a:cxn ang="0">
                    <a:pos x="T0" y="T1"/>
                  </a:cxn>
                  <a:cxn ang="0">
                    <a:pos x="T2" y="T3"/>
                  </a:cxn>
                  <a:cxn ang="0">
                    <a:pos x="T4" y="T5"/>
                  </a:cxn>
                  <a:cxn ang="0">
                    <a:pos x="T6" y="T7"/>
                  </a:cxn>
                  <a:cxn ang="0">
                    <a:pos x="T8" y="T9"/>
                  </a:cxn>
                  <a:cxn ang="0">
                    <a:pos x="T10" y="T11"/>
                  </a:cxn>
                </a:cxnLst>
                <a:rect l="0" t="0" r="r" b="b"/>
                <a:pathLst>
                  <a:path w="22" h="16">
                    <a:moveTo>
                      <a:pt x="8" y="0"/>
                    </a:moveTo>
                    <a:cubicBezTo>
                      <a:pt x="8" y="6"/>
                      <a:pt x="8" y="6"/>
                      <a:pt x="8" y="6"/>
                    </a:cubicBezTo>
                    <a:cubicBezTo>
                      <a:pt x="18" y="9"/>
                      <a:pt x="18" y="9"/>
                      <a:pt x="18" y="9"/>
                    </a:cubicBezTo>
                    <a:cubicBezTo>
                      <a:pt x="20" y="10"/>
                      <a:pt x="22" y="12"/>
                      <a:pt x="22" y="14"/>
                    </a:cubicBezTo>
                    <a:cubicBezTo>
                      <a:pt x="22" y="16"/>
                      <a:pt x="22" y="16"/>
                      <a:pt x="22" y="16"/>
                    </a:cubicBezTo>
                    <a:cubicBezTo>
                      <a:pt x="0" y="16"/>
                      <a:pt x="0" y="16"/>
                      <a:pt x="0" y="16"/>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4" name="Oval 59">
                <a:extLst>
                  <a:ext uri="{FF2B5EF4-FFF2-40B4-BE49-F238E27FC236}">
                    <a16:creationId xmlns:a16="http://schemas.microsoft.com/office/drawing/2014/main" id="{E9093A9B-C057-4965-9778-D32C3435BAC3}"/>
                  </a:ext>
                </a:extLst>
              </p:cNvPr>
              <p:cNvSpPr>
                <a:spLocks noChangeArrowheads="1"/>
              </p:cNvSpPr>
              <p:nvPr/>
            </p:nvSpPr>
            <p:spPr bwMode="auto">
              <a:xfrm>
                <a:off x="3527426" y="3090864"/>
                <a:ext cx="88900" cy="96838"/>
              </a:xfrm>
              <a:prstGeom prst="ellipse">
                <a:avLst/>
              </a:pr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5" name="Freeform 60">
                <a:extLst>
                  <a:ext uri="{FF2B5EF4-FFF2-40B4-BE49-F238E27FC236}">
                    <a16:creationId xmlns:a16="http://schemas.microsoft.com/office/drawing/2014/main" id="{25E38B6F-D336-4A2F-AB1E-5483A67114A8}"/>
                  </a:ext>
                </a:extLst>
              </p:cNvPr>
              <p:cNvSpPr>
                <a:spLocks/>
              </p:cNvSpPr>
              <p:nvPr/>
            </p:nvSpPr>
            <p:spPr bwMode="auto">
              <a:xfrm>
                <a:off x="3527426" y="3124201"/>
                <a:ext cx="88900" cy="15875"/>
              </a:xfrm>
              <a:custGeom>
                <a:avLst/>
                <a:gdLst>
                  <a:gd name="T0" fmla="*/ 24 w 24"/>
                  <a:gd name="T1" fmla="*/ 2 h 4"/>
                  <a:gd name="T2" fmla="*/ 14 w 24"/>
                  <a:gd name="T3" fmla="*/ 0 h 4"/>
                  <a:gd name="T4" fmla="*/ 0 w 24"/>
                  <a:gd name="T5" fmla="*/ 1 h 4"/>
                </a:gdLst>
                <a:ahLst/>
                <a:cxnLst>
                  <a:cxn ang="0">
                    <a:pos x="T0" y="T1"/>
                  </a:cxn>
                  <a:cxn ang="0">
                    <a:pos x="T2" y="T3"/>
                  </a:cxn>
                  <a:cxn ang="0">
                    <a:pos x="T4" y="T5"/>
                  </a:cxn>
                </a:cxnLst>
                <a:rect l="0" t="0" r="r" b="b"/>
                <a:pathLst>
                  <a:path w="24" h="4">
                    <a:moveTo>
                      <a:pt x="24" y="2"/>
                    </a:moveTo>
                    <a:cubicBezTo>
                      <a:pt x="22" y="4"/>
                      <a:pt x="16" y="4"/>
                      <a:pt x="14" y="0"/>
                    </a:cubicBezTo>
                    <a:cubicBezTo>
                      <a:pt x="10" y="4"/>
                      <a:pt x="3" y="4"/>
                      <a:pt x="0" y="1"/>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6" name="Line 61">
                <a:extLst>
                  <a:ext uri="{FF2B5EF4-FFF2-40B4-BE49-F238E27FC236}">
                    <a16:creationId xmlns:a16="http://schemas.microsoft.com/office/drawing/2014/main" id="{C97F06C5-8609-4F4A-94C8-8D52F4857B8C}"/>
                  </a:ext>
                </a:extLst>
              </p:cNvPr>
              <p:cNvSpPr>
                <a:spLocks noChangeShapeType="1"/>
              </p:cNvSpPr>
              <p:nvPr/>
            </p:nvSpPr>
            <p:spPr bwMode="auto">
              <a:xfrm>
                <a:off x="34512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27" name="Line 62">
                <a:extLst>
                  <a:ext uri="{FF2B5EF4-FFF2-40B4-BE49-F238E27FC236}">
                    <a16:creationId xmlns:a16="http://schemas.microsoft.com/office/drawing/2014/main" id="{7A7E2673-DEC0-43F1-9033-64A7A4DA55B2}"/>
                  </a:ext>
                </a:extLst>
              </p:cNvPr>
              <p:cNvSpPr>
                <a:spLocks noChangeShapeType="1"/>
              </p:cNvSpPr>
              <p:nvPr/>
            </p:nvSpPr>
            <p:spPr bwMode="auto">
              <a:xfrm flipH="1">
                <a:off x="3654426" y="3074989"/>
                <a:ext cx="38100" cy="38100"/>
              </a:xfrm>
              <a:prstGeom prst="line">
                <a:avLst/>
              </a:prstGeom>
              <a:noFill/>
              <a:ln w="14288" cap="rnd">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336" name="Group 335">
            <a:extLst>
              <a:ext uri="{FF2B5EF4-FFF2-40B4-BE49-F238E27FC236}">
                <a16:creationId xmlns:a16="http://schemas.microsoft.com/office/drawing/2014/main" id="{28F9A76E-D468-407E-9575-CEACF4453F35}"/>
              </a:ext>
              <a:ext uri="{C183D7F6-B498-43B3-948B-1728B52AA6E4}">
                <adec:decorative xmlns:adec="http://schemas.microsoft.com/office/drawing/2017/decorative" val="1"/>
              </a:ext>
            </a:extLst>
          </p:cNvPr>
          <p:cNvGrpSpPr/>
          <p:nvPr/>
        </p:nvGrpSpPr>
        <p:grpSpPr>
          <a:xfrm>
            <a:off x="9094628" y="2203556"/>
            <a:ext cx="1598853" cy="1569086"/>
            <a:chOff x="9695998" y="4157408"/>
            <a:chExt cx="1734002" cy="1569086"/>
          </a:xfrm>
        </p:grpSpPr>
        <p:sp>
          <p:nvSpPr>
            <p:cNvPr id="337" name="TextBox 336">
              <a:extLst>
                <a:ext uri="{FF2B5EF4-FFF2-40B4-BE49-F238E27FC236}">
                  <a16:creationId xmlns:a16="http://schemas.microsoft.com/office/drawing/2014/main" id="{3380BC47-47FB-44F3-9E0B-80B83E426031}"/>
                </a:ext>
              </a:extLst>
            </p:cNvPr>
            <p:cNvSpPr txBox="1"/>
            <p:nvPr/>
          </p:nvSpPr>
          <p:spPr>
            <a:xfrm>
              <a:off x="9700605" y="4157408"/>
              <a:ext cx="1729395" cy="738664"/>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NEAREST NEIGHBOUR ACCURACY:</a:t>
              </a:r>
            </a:p>
          </p:txBody>
        </p:sp>
        <p:sp>
          <p:nvSpPr>
            <p:cNvPr id="338" name="Rectangle 337">
              <a:extLst>
                <a:ext uri="{FF2B5EF4-FFF2-40B4-BE49-F238E27FC236}">
                  <a16:creationId xmlns:a16="http://schemas.microsoft.com/office/drawing/2014/main" id="{9DE6A47E-C4CC-416D-9C28-3273394521C8}"/>
                </a:ext>
              </a:extLst>
            </p:cNvPr>
            <p:cNvSpPr/>
            <p:nvPr/>
          </p:nvSpPr>
          <p:spPr>
            <a:xfrm>
              <a:off x="9695998" y="4987830"/>
              <a:ext cx="1729394"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The algo does not always give the nearest </a:t>
              </a:r>
              <a:r>
                <a:rPr lang="en-US" sz="1600" i="1" dirty="0" err="1">
                  <a:solidFill>
                    <a:srgbClr val="002060"/>
                  </a:solidFill>
                  <a:latin typeface="+mj-lt"/>
                  <a:cs typeface="Segoe UI" panose="020B0502040204020203" pitchFamily="34" charset="0"/>
                </a:rPr>
                <a:t>neighbour</a:t>
              </a:r>
              <a:r>
                <a:rPr lang="en-US" sz="1600" i="1" dirty="0">
                  <a:solidFill>
                    <a:srgbClr val="002060"/>
                  </a:solidFill>
                  <a:latin typeface="+mj-lt"/>
                  <a:cs typeface="Segoe UI" panose="020B0502040204020203" pitchFamily="34" charset="0"/>
                </a:rPr>
                <a:t> </a:t>
              </a:r>
            </a:p>
          </p:txBody>
        </p:sp>
      </p:grpSp>
      <p:grpSp>
        <p:nvGrpSpPr>
          <p:cNvPr id="342" name="Group 341">
            <a:extLst>
              <a:ext uri="{FF2B5EF4-FFF2-40B4-BE49-F238E27FC236}">
                <a16:creationId xmlns:a16="http://schemas.microsoft.com/office/drawing/2014/main" id="{6ADA542D-B2D5-4962-8376-A598260BA8B9}"/>
              </a:ext>
              <a:ext uri="{C183D7F6-B498-43B3-948B-1728B52AA6E4}">
                <adec:decorative xmlns:adec="http://schemas.microsoft.com/office/drawing/2017/decorative" val="1"/>
              </a:ext>
            </a:extLst>
          </p:cNvPr>
          <p:cNvGrpSpPr/>
          <p:nvPr/>
        </p:nvGrpSpPr>
        <p:grpSpPr>
          <a:xfrm>
            <a:off x="527576" y="4157408"/>
            <a:ext cx="1863063" cy="1330312"/>
            <a:chOff x="9415288" y="4157408"/>
            <a:chExt cx="2020545" cy="1330312"/>
          </a:xfrm>
        </p:grpSpPr>
        <p:sp>
          <p:nvSpPr>
            <p:cNvPr id="343" name="TextBox 342">
              <a:extLst>
                <a:ext uri="{FF2B5EF4-FFF2-40B4-BE49-F238E27FC236}">
                  <a16:creationId xmlns:a16="http://schemas.microsoft.com/office/drawing/2014/main" id="{36571B2F-0463-48D1-8CC7-EA6BC8F3FB67}"/>
                </a:ext>
              </a:extLst>
            </p:cNvPr>
            <p:cNvSpPr txBox="1"/>
            <p:nvPr/>
          </p:nvSpPr>
          <p:spPr>
            <a:xfrm>
              <a:off x="9700605" y="4157408"/>
              <a:ext cx="1729395" cy="492443"/>
            </a:xfrm>
            <a:prstGeom prst="rect">
              <a:avLst/>
            </a:prstGeom>
            <a:noFill/>
          </p:spPr>
          <p:txBody>
            <a:bodyPr wrap="square" lIns="0" tIns="0" rIns="0" bIns="0" rtlCol="0">
              <a:spAutoFit/>
            </a:bodyPr>
            <a:lstStyle/>
            <a:p>
              <a:pPr algn="r"/>
              <a:r>
                <a:rPr lang="en-US" sz="1600" b="1" dirty="0">
                  <a:solidFill>
                    <a:srgbClr val="002060"/>
                  </a:solidFill>
                  <a:latin typeface="Segoe UI" panose="020B0502040204020203" pitchFamily="34" charset="0"/>
                  <a:cs typeface="Segoe UI" panose="020B0502040204020203" pitchFamily="34" charset="0"/>
                </a:rPr>
                <a:t>MAIN CHALLENGE: </a:t>
              </a:r>
            </a:p>
          </p:txBody>
        </p:sp>
        <p:sp>
          <p:nvSpPr>
            <p:cNvPr id="344" name="Rectangle 343">
              <a:extLst>
                <a:ext uri="{FF2B5EF4-FFF2-40B4-BE49-F238E27FC236}">
                  <a16:creationId xmlns:a16="http://schemas.microsoft.com/office/drawing/2014/main" id="{2BA0C149-973C-4722-BF48-FF9DE9B8BC55}"/>
                </a:ext>
              </a:extLst>
            </p:cNvPr>
            <p:cNvSpPr/>
            <p:nvPr/>
          </p:nvSpPr>
          <p:spPr>
            <a:xfrm>
              <a:off x="9415288" y="4749056"/>
              <a:ext cx="2020545" cy="738664"/>
            </a:xfrm>
            <a:prstGeom prst="rect">
              <a:avLst/>
            </a:prstGeom>
          </p:spPr>
          <p:txBody>
            <a:bodyPr wrap="square" lIns="0" tIns="0" rIns="0" bIns="0">
              <a:spAutoFit/>
            </a:bodyPr>
            <a:lstStyle/>
            <a:p>
              <a:pPr algn="r"/>
              <a:r>
                <a:rPr lang="en-US" sz="1600" i="1" dirty="0">
                  <a:solidFill>
                    <a:srgbClr val="002060"/>
                  </a:solidFill>
                  <a:latin typeface="+mj-lt"/>
                  <a:cs typeface="Segoe UI" panose="020B0502040204020203" pitchFamily="34" charset="0"/>
                </a:rPr>
                <a:t>Not many research papers on concept of GHT are available </a:t>
              </a:r>
            </a:p>
          </p:txBody>
        </p:sp>
      </p:grpSp>
      <p:grpSp>
        <p:nvGrpSpPr>
          <p:cNvPr id="42" name="Group 41" descr="This image is an icon of three people and a globe. ">
            <a:extLst>
              <a:ext uri="{FF2B5EF4-FFF2-40B4-BE49-F238E27FC236}">
                <a16:creationId xmlns:a16="http://schemas.microsoft.com/office/drawing/2014/main" id="{0F9B9E83-7B40-4A58-B9B6-072ADD8AF2AD}"/>
              </a:ext>
            </a:extLst>
          </p:cNvPr>
          <p:cNvGrpSpPr/>
          <p:nvPr/>
        </p:nvGrpSpPr>
        <p:grpSpPr>
          <a:xfrm>
            <a:off x="2741612" y="4162425"/>
            <a:ext cx="1271588" cy="1273175"/>
            <a:chOff x="2690812" y="4162425"/>
            <a:chExt cx="1271588" cy="1273175"/>
          </a:xfrm>
        </p:grpSpPr>
        <p:sp>
          <p:nvSpPr>
            <p:cNvPr id="32" name="Oval 24">
              <a:extLst>
                <a:ext uri="{FF2B5EF4-FFF2-40B4-BE49-F238E27FC236}">
                  <a16:creationId xmlns:a16="http://schemas.microsoft.com/office/drawing/2014/main" id="{16A34343-0998-42BB-80E4-28FB10F8BF29}"/>
                </a:ext>
              </a:extLst>
            </p:cNvPr>
            <p:cNvSpPr>
              <a:spLocks noChangeArrowheads="1"/>
            </p:cNvSpPr>
            <p:nvPr/>
          </p:nvSpPr>
          <p:spPr bwMode="auto">
            <a:xfrm>
              <a:off x="2690812"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191" name="Group 190">
              <a:extLst>
                <a:ext uri="{FF2B5EF4-FFF2-40B4-BE49-F238E27FC236}">
                  <a16:creationId xmlns:a16="http://schemas.microsoft.com/office/drawing/2014/main" id="{6EF0E095-962C-4FF0-89AE-50E91D8B01BD}"/>
                </a:ext>
              </a:extLst>
            </p:cNvPr>
            <p:cNvGrpSpPr/>
            <p:nvPr/>
          </p:nvGrpSpPr>
          <p:grpSpPr>
            <a:xfrm>
              <a:off x="3011359" y="4426329"/>
              <a:ext cx="610282" cy="674403"/>
              <a:chOff x="4841875" y="2895601"/>
              <a:chExt cx="344488" cy="346075"/>
            </a:xfrm>
          </p:grpSpPr>
          <p:sp>
            <p:nvSpPr>
              <p:cNvPr id="192" name="Freeform 258">
                <a:extLst>
                  <a:ext uri="{FF2B5EF4-FFF2-40B4-BE49-F238E27FC236}">
                    <a16:creationId xmlns:a16="http://schemas.microsoft.com/office/drawing/2014/main" id="{6406E6B6-1167-46C8-948E-C5EF17DA0E44}"/>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3" name="Freeform 259">
                <a:extLst>
                  <a:ext uri="{FF2B5EF4-FFF2-40B4-BE49-F238E27FC236}">
                    <a16:creationId xmlns:a16="http://schemas.microsoft.com/office/drawing/2014/main" id="{72ECCE91-FE4E-4D18-8094-A898EA086327}"/>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4" name="Freeform 260">
                <a:extLst>
                  <a:ext uri="{FF2B5EF4-FFF2-40B4-BE49-F238E27FC236}">
                    <a16:creationId xmlns:a16="http://schemas.microsoft.com/office/drawing/2014/main" id="{3548F75A-EA11-4316-A1F6-0CAEB67876FF}"/>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5" name="Line 261">
                <a:extLst>
                  <a:ext uri="{FF2B5EF4-FFF2-40B4-BE49-F238E27FC236}">
                    <a16:creationId xmlns:a16="http://schemas.microsoft.com/office/drawing/2014/main" id="{5124F4E9-141F-499A-8EEC-1241D51B25CD}"/>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6" name="Line 262">
                <a:extLst>
                  <a:ext uri="{FF2B5EF4-FFF2-40B4-BE49-F238E27FC236}">
                    <a16:creationId xmlns:a16="http://schemas.microsoft.com/office/drawing/2014/main" id="{F8299F61-1975-4EE9-BAB2-3CE9A446F738}"/>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7" name="Line 263">
                <a:extLst>
                  <a:ext uri="{FF2B5EF4-FFF2-40B4-BE49-F238E27FC236}">
                    <a16:creationId xmlns:a16="http://schemas.microsoft.com/office/drawing/2014/main" id="{21DCC590-EB7E-4BE9-BE74-8FD7163D4D78}"/>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8" name="Oval 264">
                <a:extLst>
                  <a:ext uri="{FF2B5EF4-FFF2-40B4-BE49-F238E27FC236}">
                    <a16:creationId xmlns:a16="http://schemas.microsoft.com/office/drawing/2014/main" id="{9DD4333D-6A4C-43A4-873D-73945A8A372F}"/>
                  </a:ext>
                </a:extLst>
              </p:cNvPr>
              <p:cNvSpPr>
                <a:spLocks noChangeArrowheads="1"/>
              </p:cNvSpPr>
              <p:nvPr/>
            </p:nvSpPr>
            <p:spPr bwMode="auto">
              <a:xfrm>
                <a:off x="4864100"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99" name="Oval 265">
                <a:extLst>
                  <a:ext uri="{FF2B5EF4-FFF2-40B4-BE49-F238E27FC236}">
                    <a16:creationId xmlns:a16="http://schemas.microsoft.com/office/drawing/2014/main" id="{4BE9E84A-E911-4211-BBA2-3D0BE587575E}"/>
                  </a:ext>
                </a:extLst>
              </p:cNvPr>
              <p:cNvSpPr>
                <a:spLocks noChangeArrowheads="1"/>
              </p:cNvSpPr>
              <p:nvPr/>
            </p:nvSpPr>
            <p:spPr bwMode="auto">
              <a:xfrm>
                <a:off x="4976813"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0" name="Oval 266">
                <a:extLst>
                  <a:ext uri="{FF2B5EF4-FFF2-40B4-BE49-F238E27FC236}">
                    <a16:creationId xmlns:a16="http://schemas.microsoft.com/office/drawing/2014/main" id="{0ECA1A96-AB7F-46A0-88B5-FCD88859225E}"/>
                  </a:ext>
                </a:extLst>
              </p:cNvPr>
              <p:cNvSpPr>
                <a:spLocks noChangeArrowheads="1"/>
              </p:cNvSpPr>
              <p:nvPr/>
            </p:nvSpPr>
            <p:spPr bwMode="auto">
              <a:xfrm>
                <a:off x="5089525" y="3105151"/>
                <a:ext cx="74613" cy="76200"/>
              </a:xfrm>
              <a:prstGeom prst="ellipse">
                <a:avLst/>
              </a:pr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1" name="Freeform 267">
                <a:extLst>
                  <a:ext uri="{FF2B5EF4-FFF2-40B4-BE49-F238E27FC236}">
                    <a16:creationId xmlns:a16="http://schemas.microsoft.com/office/drawing/2014/main" id="{75E1735F-98B1-4E7B-BDDC-FE64527C3B9F}"/>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27" name="Group 26" descr="This image is of a man seen from the back. ">
            <a:extLst>
              <a:ext uri="{FF2B5EF4-FFF2-40B4-BE49-F238E27FC236}">
                <a16:creationId xmlns:a16="http://schemas.microsoft.com/office/drawing/2014/main" id="{ABC2A172-1C05-4D6F-B5FB-5CEBE6B7E962}"/>
              </a:ext>
            </a:extLst>
          </p:cNvPr>
          <p:cNvGrpSpPr/>
          <p:nvPr/>
        </p:nvGrpSpPr>
        <p:grpSpPr>
          <a:xfrm>
            <a:off x="4761706" y="3127375"/>
            <a:ext cx="2668588" cy="2679700"/>
            <a:chOff x="4832350" y="3127375"/>
            <a:chExt cx="2668588" cy="2679700"/>
          </a:xfrm>
        </p:grpSpPr>
        <p:sp>
          <p:nvSpPr>
            <p:cNvPr id="5" name="Freeform 5">
              <a:extLst>
                <a:ext uri="{FF2B5EF4-FFF2-40B4-BE49-F238E27FC236}">
                  <a16:creationId xmlns:a16="http://schemas.microsoft.com/office/drawing/2014/main" id="{A113113D-0844-4CD7-B171-8F00F9D68757}"/>
                </a:ext>
              </a:extLst>
            </p:cNvPr>
            <p:cNvSpPr>
              <a:spLocks/>
            </p:cNvSpPr>
            <p:nvPr/>
          </p:nvSpPr>
          <p:spPr bwMode="auto">
            <a:xfrm>
              <a:off x="6364288" y="3810000"/>
              <a:ext cx="1004888" cy="1736725"/>
            </a:xfrm>
            <a:custGeom>
              <a:avLst/>
              <a:gdLst>
                <a:gd name="T0" fmla="*/ 82 w 175"/>
                <a:gd name="T1" fmla="*/ 75 h 303"/>
                <a:gd name="T2" fmla="*/ 172 w 175"/>
                <a:gd name="T3" fmla="*/ 242 h 303"/>
                <a:gd name="T4" fmla="*/ 103 w 175"/>
                <a:gd name="T5" fmla="*/ 242 h 303"/>
                <a:gd name="T6" fmla="*/ 49 w 175"/>
                <a:gd name="T7" fmla="*/ 89 h 303"/>
                <a:gd name="T8" fmla="*/ 22 w 175"/>
                <a:gd name="T9" fmla="*/ 67 h 303"/>
                <a:gd name="T10" fmla="*/ 7 w 175"/>
                <a:gd name="T11" fmla="*/ 36 h 303"/>
                <a:gd name="T12" fmla="*/ 23 w 175"/>
                <a:gd name="T13" fmla="*/ 36 h 303"/>
                <a:gd name="T14" fmla="*/ 35 w 175"/>
                <a:gd name="T15" fmla="*/ 54 h 303"/>
                <a:gd name="T16" fmla="*/ 8 w 175"/>
                <a:gd name="T17" fmla="*/ 5 h 303"/>
                <a:gd name="T18" fmla="*/ 30 w 175"/>
                <a:gd name="T19" fmla="*/ 21 h 303"/>
                <a:gd name="T20" fmla="*/ 51 w 175"/>
                <a:gd name="T21" fmla="*/ 25 h 303"/>
                <a:gd name="T22" fmla="*/ 70 w 175"/>
                <a:gd name="T23" fmla="*/ 49 h 303"/>
                <a:gd name="T24" fmla="*/ 82 w 175"/>
                <a:gd name="T25" fmla="*/ 75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75" h="303">
                  <a:moveTo>
                    <a:pt x="82" y="75"/>
                  </a:moveTo>
                  <a:cubicBezTo>
                    <a:pt x="82" y="75"/>
                    <a:pt x="175" y="184"/>
                    <a:pt x="172" y="242"/>
                  </a:cubicBezTo>
                  <a:cubicBezTo>
                    <a:pt x="169" y="299"/>
                    <a:pt x="126" y="303"/>
                    <a:pt x="103" y="242"/>
                  </a:cubicBezTo>
                  <a:cubicBezTo>
                    <a:pt x="81" y="180"/>
                    <a:pt x="49" y="89"/>
                    <a:pt x="49" y="89"/>
                  </a:cubicBezTo>
                  <a:cubicBezTo>
                    <a:pt x="49" y="89"/>
                    <a:pt x="27" y="74"/>
                    <a:pt x="22" y="67"/>
                  </a:cubicBezTo>
                  <a:cubicBezTo>
                    <a:pt x="17" y="61"/>
                    <a:pt x="13" y="39"/>
                    <a:pt x="7" y="36"/>
                  </a:cubicBezTo>
                  <a:cubicBezTo>
                    <a:pt x="0" y="33"/>
                    <a:pt x="12" y="26"/>
                    <a:pt x="23" y="36"/>
                  </a:cubicBezTo>
                  <a:cubicBezTo>
                    <a:pt x="33" y="46"/>
                    <a:pt x="30" y="57"/>
                    <a:pt x="35" y="54"/>
                  </a:cubicBezTo>
                  <a:cubicBezTo>
                    <a:pt x="40" y="50"/>
                    <a:pt x="8" y="10"/>
                    <a:pt x="8" y="5"/>
                  </a:cubicBezTo>
                  <a:cubicBezTo>
                    <a:pt x="9" y="0"/>
                    <a:pt x="30" y="21"/>
                    <a:pt x="30" y="21"/>
                  </a:cubicBezTo>
                  <a:cubicBezTo>
                    <a:pt x="30" y="21"/>
                    <a:pt x="44" y="19"/>
                    <a:pt x="51" y="25"/>
                  </a:cubicBezTo>
                  <a:cubicBezTo>
                    <a:pt x="58" y="30"/>
                    <a:pt x="67" y="43"/>
                    <a:pt x="70" y="49"/>
                  </a:cubicBezTo>
                  <a:cubicBezTo>
                    <a:pt x="72" y="55"/>
                    <a:pt x="75" y="66"/>
                    <a:pt x="82" y="75"/>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 name="AutoShape 3">
              <a:extLst>
                <a:ext uri="{FF2B5EF4-FFF2-40B4-BE49-F238E27FC236}">
                  <a16:creationId xmlns:a16="http://schemas.microsoft.com/office/drawing/2014/main" id="{CBAFF68D-D572-4371-A91E-AC6024B691FF}"/>
                </a:ext>
              </a:extLst>
            </p:cNvPr>
            <p:cNvSpPr>
              <a:spLocks noChangeAspect="1" noChangeArrowheads="1" noTextEdit="1"/>
            </p:cNvSpPr>
            <p:nvPr/>
          </p:nvSpPr>
          <p:spPr bwMode="auto">
            <a:xfrm>
              <a:off x="4905375" y="3141662"/>
              <a:ext cx="2479675"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a:extLst>
                <a:ext uri="{FF2B5EF4-FFF2-40B4-BE49-F238E27FC236}">
                  <a16:creationId xmlns:a16="http://schemas.microsoft.com/office/drawing/2014/main" id="{48C4C649-8470-4879-B490-47F99A11E63F}"/>
                </a:ext>
              </a:extLst>
            </p:cNvPr>
            <p:cNvSpPr>
              <a:spLocks/>
            </p:cNvSpPr>
            <p:nvPr/>
          </p:nvSpPr>
          <p:spPr bwMode="auto">
            <a:xfrm>
              <a:off x="6610350" y="4210050"/>
              <a:ext cx="752475" cy="1301750"/>
            </a:xfrm>
            <a:custGeom>
              <a:avLst/>
              <a:gdLst>
                <a:gd name="T0" fmla="*/ 36 w 131"/>
                <a:gd name="T1" fmla="*/ 0 h 227"/>
                <a:gd name="T2" fmla="*/ 0 w 131"/>
                <a:gd name="T3" fmla="*/ 22 h 227"/>
                <a:gd name="T4" fmla="*/ 94 w 131"/>
                <a:gd name="T5" fmla="*/ 215 h 227"/>
                <a:gd name="T6" fmla="*/ 130 w 131"/>
                <a:gd name="T7" fmla="*/ 168 h 227"/>
                <a:gd name="T8" fmla="*/ 36 w 131"/>
                <a:gd name="T9" fmla="*/ 0 h 227"/>
              </a:gdLst>
              <a:ahLst/>
              <a:cxnLst>
                <a:cxn ang="0">
                  <a:pos x="T0" y="T1"/>
                </a:cxn>
                <a:cxn ang="0">
                  <a:pos x="T2" y="T3"/>
                </a:cxn>
                <a:cxn ang="0">
                  <a:pos x="T4" y="T5"/>
                </a:cxn>
                <a:cxn ang="0">
                  <a:pos x="T6" y="T7"/>
                </a:cxn>
                <a:cxn ang="0">
                  <a:pos x="T8" y="T9"/>
                </a:cxn>
              </a:cxnLst>
              <a:rect l="0" t="0" r="r" b="b"/>
              <a:pathLst>
                <a:path w="131" h="227">
                  <a:moveTo>
                    <a:pt x="36" y="0"/>
                  </a:moveTo>
                  <a:cubicBezTo>
                    <a:pt x="36" y="0"/>
                    <a:pt x="5" y="19"/>
                    <a:pt x="0" y="22"/>
                  </a:cubicBezTo>
                  <a:cubicBezTo>
                    <a:pt x="0" y="22"/>
                    <a:pt x="64" y="203"/>
                    <a:pt x="94" y="215"/>
                  </a:cubicBezTo>
                  <a:cubicBezTo>
                    <a:pt x="124" y="227"/>
                    <a:pt x="131" y="194"/>
                    <a:pt x="130" y="168"/>
                  </a:cubicBezTo>
                  <a:cubicBezTo>
                    <a:pt x="129" y="138"/>
                    <a:pt x="99" y="55"/>
                    <a:pt x="36" y="0"/>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a:extLst>
                <a:ext uri="{FF2B5EF4-FFF2-40B4-BE49-F238E27FC236}">
                  <a16:creationId xmlns:a16="http://schemas.microsoft.com/office/drawing/2014/main" id="{A6D0BE20-D8F3-4E9A-9E7A-BC6FFF63D4D3}"/>
                </a:ext>
              </a:extLst>
            </p:cNvPr>
            <p:cNvSpPr>
              <a:spLocks/>
            </p:cNvSpPr>
            <p:nvPr/>
          </p:nvSpPr>
          <p:spPr bwMode="auto">
            <a:xfrm>
              <a:off x="4883150" y="5529263"/>
              <a:ext cx="2451100" cy="257175"/>
            </a:xfrm>
            <a:custGeom>
              <a:avLst/>
              <a:gdLst>
                <a:gd name="T0" fmla="*/ 1544 w 1544"/>
                <a:gd name="T1" fmla="*/ 162 h 162"/>
                <a:gd name="T2" fmla="*/ 0 w 1544"/>
                <a:gd name="T3" fmla="*/ 162 h 162"/>
                <a:gd name="T4" fmla="*/ 156 w 1544"/>
                <a:gd name="T5" fmla="*/ 0 h 162"/>
                <a:gd name="T6" fmla="*/ 1436 w 1544"/>
                <a:gd name="T7" fmla="*/ 0 h 162"/>
                <a:gd name="T8" fmla="*/ 1544 w 1544"/>
                <a:gd name="T9" fmla="*/ 162 h 162"/>
              </a:gdLst>
              <a:ahLst/>
              <a:cxnLst>
                <a:cxn ang="0">
                  <a:pos x="T0" y="T1"/>
                </a:cxn>
                <a:cxn ang="0">
                  <a:pos x="T2" y="T3"/>
                </a:cxn>
                <a:cxn ang="0">
                  <a:pos x="T4" y="T5"/>
                </a:cxn>
                <a:cxn ang="0">
                  <a:pos x="T6" y="T7"/>
                </a:cxn>
                <a:cxn ang="0">
                  <a:pos x="T8" y="T9"/>
                </a:cxn>
              </a:cxnLst>
              <a:rect l="0" t="0" r="r" b="b"/>
              <a:pathLst>
                <a:path w="1544" h="162">
                  <a:moveTo>
                    <a:pt x="1544" y="162"/>
                  </a:moveTo>
                  <a:lnTo>
                    <a:pt x="0" y="162"/>
                  </a:lnTo>
                  <a:lnTo>
                    <a:pt x="156" y="0"/>
                  </a:lnTo>
                  <a:lnTo>
                    <a:pt x="1436" y="0"/>
                  </a:lnTo>
                  <a:lnTo>
                    <a:pt x="1544" y="162"/>
                  </a:lnTo>
                  <a:close/>
                </a:path>
              </a:pathLst>
            </a:custGeom>
            <a:gradFill flip="none" rotWithShape="1">
              <a:gsLst>
                <a:gs pos="0">
                  <a:srgbClr val="6FC9E0"/>
                </a:gs>
                <a:gs pos="39000">
                  <a:srgbClr val="4BC3E2"/>
                </a:gs>
                <a:gs pos="85000">
                  <a:srgbClr val="030341"/>
                </a:gs>
              </a:gsLst>
              <a:path path="circle">
                <a:fillToRect l="50000" t="130000" r="50000" b="-30000"/>
              </a:path>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 name="Freeform 8">
              <a:extLst>
                <a:ext uri="{FF2B5EF4-FFF2-40B4-BE49-F238E27FC236}">
                  <a16:creationId xmlns:a16="http://schemas.microsoft.com/office/drawing/2014/main" id="{91E2CD51-2ACF-4F68-863C-840F1804E8B5}"/>
                </a:ext>
              </a:extLst>
            </p:cNvPr>
            <p:cNvSpPr>
              <a:spLocks/>
            </p:cNvSpPr>
            <p:nvPr/>
          </p:nvSpPr>
          <p:spPr bwMode="auto">
            <a:xfrm>
              <a:off x="5313363" y="4187825"/>
              <a:ext cx="1520825" cy="1598613"/>
            </a:xfrm>
            <a:custGeom>
              <a:avLst/>
              <a:gdLst>
                <a:gd name="T0" fmla="*/ 265 w 265"/>
                <a:gd name="T1" fmla="*/ 279 h 279"/>
                <a:gd name="T2" fmla="*/ 25 w 265"/>
                <a:gd name="T3" fmla="*/ 279 h 279"/>
                <a:gd name="T4" fmla="*/ 20 w 265"/>
                <a:gd name="T5" fmla="*/ 234 h 279"/>
                <a:gd name="T6" fmla="*/ 20 w 265"/>
                <a:gd name="T7" fmla="*/ 230 h 279"/>
                <a:gd name="T8" fmla="*/ 13 w 265"/>
                <a:gd name="T9" fmla="*/ 171 h 279"/>
                <a:gd name="T10" fmla="*/ 11 w 265"/>
                <a:gd name="T11" fmla="*/ 150 h 279"/>
                <a:gd name="T12" fmla="*/ 10 w 265"/>
                <a:gd name="T13" fmla="*/ 129 h 279"/>
                <a:gd name="T14" fmla="*/ 10 w 265"/>
                <a:gd name="T15" fmla="*/ 34 h 279"/>
                <a:gd name="T16" fmla="*/ 10 w 265"/>
                <a:gd name="T17" fmla="*/ 34 h 279"/>
                <a:gd name="T18" fmla="*/ 65 w 265"/>
                <a:gd name="T19" fmla="*/ 17 h 279"/>
                <a:gd name="T20" fmla="*/ 86 w 265"/>
                <a:gd name="T21" fmla="*/ 1 h 279"/>
                <a:gd name="T22" fmla="*/ 131 w 265"/>
                <a:gd name="T23" fmla="*/ 3 h 279"/>
                <a:gd name="T24" fmla="*/ 132 w 265"/>
                <a:gd name="T25" fmla="*/ 3 h 279"/>
                <a:gd name="T26" fmla="*/ 132 w 265"/>
                <a:gd name="T27" fmla="*/ 3 h 279"/>
                <a:gd name="T28" fmla="*/ 133 w 265"/>
                <a:gd name="T29" fmla="*/ 3 h 279"/>
                <a:gd name="T30" fmla="*/ 169 w 265"/>
                <a:gd name="T31" fmla="*/ 12 h 279"/>
                <a:gd name="T32" fmla="*/ 170 w 265"/>
                <a:gd name="T33" fmla="*/ 13 h 279"/>
                <a:gd name="T34" fmla="*/ 170 w 265"/>
                <a:gd name="T35" fmla="*/ 13 h 279"/>
                <a:gd name="T36" fmla="*/ 171 w 265"/>
                <a:gd name="T37" fmla="*/ 26 h 279"/>
                <a:gd name="T38" fmla="*/ 197 w 265"/>
                <a:gd name="T39" fmla="*/ 31 h 279"/>
                <a:gd name="T40" fmla="*/ 201 w 265"/>
                <a:gd name="T41" fmla="*/ 32 h 279"/>
                <a:gd name="T42" fmla="*/ 251 w 265"/>
                <a:gd name="T43" fmla="*/ 105 h 279"/>
                <a:gd name="T44" fmla="*/ 255 w 265"/>
                <a:gd name="T45" fmla="*/ 151 h 279"/>
                <a:gd name="T46" fmla="*/ 259 w 265"/>
                <a:gd name="T47" fmla="*/ 192 h 279"/>
                <a:gd name="T48" fmla="*/ 262 w 265"/>
                <a:gd name="T49" fmla="*/ 234 h 279"/>
                <a:gd name="T50" fmla="*/ 264 w 265"/>
                <a:gd name="T51" fmla="*/ 266 h 279"/>
                <a:gd name="T52" fmla="*/ 264 w 265"/>
                <a:gd name="T53" fmla="*/ 266 h 279"/>
                <a:gd name="T54" fmla="*/ 265 w 265"/>
                <a:gd name="T55" fmla="*/ 279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65" h="279">
                  <a:moveTo>
                    <a:pt x="265" y="279"/>
                  </a:moveTo>
                  <a:cubicBezTo>
                    <a:pt x="25" y="279"/>
                    <a:pt x="25" y="279"/>
                    <a:pt x="25" y="279"/>
                  </a:cubicBezTo>
                  <a:cubicBezTo>
                    <a:pt x="25" y="273"/>
                    <a:pt x="23" y="256"/>
                    <a:pt x="20" y="234"/>
                  </a:cubicBezTo>
                  <a:cubicBezTo>
                    <a:pt x="20" y="232"/>
                    <a:pt x="20" y="231"/>
                    <a:pt x="20" y="230"/>
                  </a:cubicBezTo>
                  <a:cubicBezTo>
                    <a:pt x="17" y="211"/>
                    <a:pt x="15" y="191"/>
                    <a:pt x="13" y="171"/>
                  </a:cubicBezTo>
                  <a:cubicBezTo>
                    <a:pt x="13" y="164"/>
                    <a:pt x="12" y="157"/>
                    <a:pt x="11" y="150"/>
                  </a:cubicBezTo>
                  <a:cubicBezTo>
                    <a:pt x="11" y="143"/>
                    <a:pt x="11" y="136"/>
                    <a:pt x="10" y="129"/>
                  </a:cubicBezTo>
                  <a:cubicBezTo>
                    <a:pt x="8" y="78"/>
                    <a:pt x="0" y="42"/>
                    <a:pt x="10" y="34"/>
                  </a:cubicBezTo>
                  <a:cubicBezTo>
                    <a:pt x="10" y="34"/>
                    <a:pt x="10" y="34"/>
                    <a:pt x="10" y="34"/>
                  </a:cubicBezTo>
                  <a:cubicBezTo>
                    <a:pt x="19" y="26"/>
                    <a:pt x="65" y="17"/>
                    <a:pt x="65" y="17"/>
                  </a:cubicBezTo>
                  <a:cubicBezTo>
                    <a:pt x="65" y="17"/>
                    <a:pt x="70" y="2"/>
                    <a:pt x="86" y="1"/>
                  </a:cubicBezTo>
                  <a:cubicBezTo>
                    <a:pt x="102" y="0"/>
                    <a:pt x="118" y="1"/>
                    <a:pt x="131" y="3"/>
                  </a:cubicBezTo>
                  <a:cubicBezTo>
                    <a:pt x="131" y="3"/>
                    <a:pt x="132" y="3"/>
                    <a:pt x="132" y="3"/>
                  </a:cubicBezTo>
                  <a:cubicBezTo>
                    <a:pt x="132" y="3"/>
                    <a:pt x="132" y="3"/>
                    <a:pt x="132" y="3"/>
                  </a:cubicBezTo>
                  <a:cubicBezTo>
                    <a:pt x="132" y="3"/>
                    <a:pt x="133" y="3"/>
                    <a:pt x="133" y="3"/>
                  </a:cubicBezTo>
                  <a:cubicBezTo>
                    <a:pt x="152" y="6"/>
                    <a:pt x="167" y="10"/>
                    <a:pt x="169" y="12"/>
                  </a:cubicBezTo>
                  <a:cubicBezTo>
                    <a:pt x="170" y="12"/>
                    <a:pt x="170" y="13"/>
                    <a:pt x="170" y="13"/>
                  </a:cubicBezTo>
                  <a:cubicBezTo>
                    <a:pt x="170" y="13"/>
                    <a:pt x="170" y="13"/>
                    <a:pt x="170" y="13"/>
                  </a:cubicBezTo>
                  <a:cubicBezTo>
                    <a:pt x="171" y="22"/>
                    <a:pt x="171" y="26"/>
                    <a:pt x="171" y="26"/>
                  </a:cubicBezTo>
                  <a:cubicBezTo>
                    <a:pt x="171" y="26"/>
                    <a:pt x="184" y="32"/>
                    <a:pt x="197" y="31"/>
                  </a:cubicBezTo>
                  <a:cubicBezTo>
                    <a:pt x="198" y="31"/>
                    <a:pt x="199" y="31"/>
                    <a:pt x="201" y="32"/>
                  </a:cubicBezTo>
                  <a:cubicBezTo>
                    <a:pt x="216" y="35"/>
                    <a:pt x="247" y="62"/>
                    <a:pt x="251" y="105"/>
                  </a:cubicBezTo>
                  <a:cubicBezTo>
                    <a:pt x="252" y="117"/>
                    <a:pt x="254" y="133"/>
                    <a:pt x="255" y="151"/>
                  </a:cubicBezTo>
                  <a:cubicBezTo>
                    <a:pt x="256" y="164"/>
                    <a:pt x="257" y="178"/>
                    <a:pt x="259" y="192"/>
                  </a:cubicBezTo>
                  <a:cubicBezTo>
                    <a:pt x="260" y="207"/>
                    <a:pt x="261" y="221"/>
                    <a:pt x="262" y="234"/>
                  </a:cubicBezTo>
                  <a:cubicBezTo>
                    <a:pt x="263" y="246"/>
                    <a:pt x="263" y="258"/>
                    <a:pt x="264" y="266"/>
                  </a:cubicBezTo>
                  <a:cubicBezTo>
                    <a:pt x="264" y="266"/>
                    <a:pt x="264" y="266"/>
                    <a:pt x="264" y="266"/>
                  </a:cubicBezTo>
                  <a:cubicBezTo>
                    <a:pt x="264" y="272"/>
                    <a:pt x="265" y="277"/>
                    <a:pt x="265" y="27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a:extLst>
                <a:ext uri="{FF2B5EF4-FFF2-40B4-BE49-F238E27FC236}">
                  <a16:creationId xmlns:a16="http://schemas.microsoft.com/office/drawing/2014/main" id="{319F10DD-B9D3-4B3A-8314-9802E27DC1C4}"/>
                </a:ext>
              </a:extLst>
            </p:cNvPr>
            <p:cNvSpPr>
              <a:spLocks/>
            </p:cNvSpPr>
            <p:nvPr/>
          </p:nvSpPr>
          <p:spPr bwMode="auto">
            <a:xfrm>
              <a:off x="4832350" y="4359275"/>
              <a:ext cx="1382713" cy="1152525"/>
            </a:xfrm>
            <a:custGeom>
              <a:avLst/>
              <a:gdLst>
                <a:gd name="T0" fmla="*/ 227 w 241"/>
                <a:gd name="T1" fmla="*/ 194 h 201"/>
                <a:gd name="T2" fmla="*/ 104 w 241"/>
                <a:gd name="T3" fmla="*/ 200 h 201"/>
                <a:gd name="T4" fmla="*/ 23 w 241"/>
                <a:gd name="T5" fmla="*/ 199 h 201"/>
                <a:gd name="T6" fmla="*/ 38 w 241"/>
                <a:gd name="T7" fmla="*/ 83 h 201"/>
                <a:gd name="T8" fmla="*/ 94 w 241"/>
                <a:gd name="T9" fmla="*/ 4 h 201"/>
                <a:gd name="T10" fmla="*/ 94 w 241"/>
                <a:gd name="T11" fmla="*/ 4 h 201"/>
                <a:gd name="T12" fmla="*/ 106 w 241"/>
                <a:gd name="T13" fmla="*/ 1 h 201"/>
                <a:gd name="T14" fmla="*/ 143 w 241"/>
                <a:gd name="T15" fmla="*/ 57 h 201"/>
                <a:gd name="T16" fmla="*/ 95 w 241"/>
                <a:gd name="T17" fmla="*/ 120 h 201"/>
                <a:gd name="T18" fmla="*/ 76 w 241"/>
                <a:gd name="T19" fmla="*/ 141 h 201"/>
                <a:gd name="T20" fmla="*/ 97 w 241"/>
                <a:gd name="T21" fmla="*/ 141 h 201"/>
                <a:gd name="T22" fmla="*/ 239 w 241"/>
                <a:gd name="T23" fmla="*/ 164 h 201"/>
                <a:gd name="T24" fmla="*/ 227 w 241"/>
                <a:gd name="T25" fmla="*/ 194 h 2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1" h="201">
                  <a:moveTo>
                    <a:pt x="227" y="194"/>
                  </a:moveTo>
                  <a:cubicBezTo>
                    <a:pt x="224" y="194"/>
                    <a:pt x="160" y="198"/>
                    <a:pt x="104" y="200"/>
                  </a:cubicBezTo>
                  <a:cubicBezTo>
                    <a:pt x="66" y="201"/>
                    <a:pt x="32" y="201"/>
                    <a:pt x="23" y="199"/>
                  </a:cubicBezTo>
                  <a:cubicBezTo>
                    <a:pt x="0" y="193"/>
                    <a:pt x="5" y="167"/>
                    <a:pt x="38" y="83"/>
                  </a:cubicBezTo>
                  <a:cubicBezTo>
                    <a:pt x="59" y="29"/>
                    <a:pt x="80" y="10"/>
                    <a:pt x="94" y="4"/>
                  </a:cubicBezTo>
                  <a:cubicBezTo>
                    <a:pt x="94" y="4"/>
                    <a:pt x="94" y="4"/>
                    <a:pt x="94" y="4"/>
                  </a:cubicBezTo>
                  <a:cubicBezTo>
                    <a:pt x="101" y="0"/>
                    <a:pt x="106" y="1"/>
                    <a:pt x="106" y="1"/>
                  </a:cubicBezTo>
                  <a:cubicBezTo>
                    <a:pt x="123" y="0"/>
                    <a:pt x="145" y="42"/>
                    <a:pt x="143" y="57"/>
                  </a:cubicBezTo>
                  <a:cubicBezTo>
                    <a:pt x="142" y="66"/>
                    <a:pt x="115" y="98"/>
                    <a:pt x="95" y="120"/>
                  </a:cubicBezTo>
                  <a:cubicBezTo>
                    <a:pt x="85" y="132"/>
                    <a:pt x="76" y="141"/>
                    <a:pt x="76" y="141"/>
                  </a:cubicBezTo>
                  <a:cubicBezTo>
                    <a:pt x="76" y="141"/>
                    <a:pt x="85" y="141"/>
                    <a:pt x="97" y="141"/>
                  </a:cubicBezTo>
                  <a:cubicBezTo>
                    <a:pt x="139" y="142"/>
                    <a:pt x="228" y="145"/>
                    <a:pt x="239" y="164"/>
                  </a:cubicBezTo>
                  <a:cubicBezTo>
                    <a:pt x="241" y="169"/>
                    <a:pt x="233" y="194"/>
                    <a:pt x="227" y="194"/>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a:extLst>
                <a:ext uri="{FF2B5EF4-FFF2-40B4-BE49-F238E27FC236}">
                  <a16:creationId xmlns:a16="http://schemas.microsoft.com/office/drawing/2014/main" id="{5849D18F-42AB-4436-A00E-CCB48479C93C}"/>
                </a:ext>
              </a:extLst>
            </p:cNvPr>
            <p:cNvSpPr>
              <a:spLocks/>
            </p:cNvSpPr>
            <p:nvPr/>
          </p:nvSpPr>
          <p:spPr bwMode="auto">
            <a:xfrm>
              <a:off x="6450013" y="4960938"/>
              <a:ext cx="333375" cy="750888"/>
            </a:xfrm>
            <a:custGeom>
              <a:avLst/>
              <a:gdLst>
                <a:gd name="T0" fmla="*/ 66 w 66"/>
                <a:gd name="T1" fmla="*/ 131 h 131"/>
                <a:gd name="T2" fmla="*/ 23 w 66"/>
                <a:gd name="T3" fmla="*/ 68 h 131"/>
                <a:gd name="T4" fmla="*/ 4 w 66"/>
                <a:gd name="T5" fmla="*/ 25 h 131"/>
                <a:gd name="T6" fmla="*/ 57 w 66"/>
                <a:gd name="T7" fmla="*/ 16 h 131"/>
                <a:gd name="T8" fmla="*/ 64 w 66"/>
                <a:gd name="T9" fmla="*/ 99 h 131"/>
                <a:gd name="T10" fmla="*/ 66 w 66"/>
                <a:gd name="T11" fmla="*/ 131 h 131"/>
              </a:gdLst>
              <a:ahLst/>
              <a:cxnLst>
                <a:cxn ang="0">
                  <a:pos x="T0" y="T1"/>
                </a:cxn>
                <a:cxn ang="0">
                  <a:pos x="T2" y="T3"/>
                </a:cxn>
                <a:cxn ang="0">
                  <a:pos x="T4" y="T5"/>
                </a:cxn>
                <a:cxn ang="0">
                  <a:pos x="T6" y="T7"/>
                </a:cxn>
                <a:cxn ang="0">
                  <a:pos x="T8" y="T9"/>
                </a:cxn>
                <a:cxn ang="0">
                  <a:pos x="T10" y="T11"/>
                </a:cxn>
              </a:cxnLst>
              <a:rect l="0" t="0" r="r" b="b"/>
              <a:pathLst>
                <a:path w="66" h="131">
                  <a:moveTo>
                    <a:pt x="66" y="131"/>
                  </a:moveTo>
                  <a:cubicBezTo>
                    <a:pt x="61" y="107"/>
                    <a:pt x="42" y="83"/>
                    <a:pt x="23" y="68"/>
                  </a:cubicBezTo>
                  <a:cubicBezTo>
                    <a:pt x="0" y="51"/>
                    <a:pt x="4" y="25"/>
                    <a:pt x="4" y="25"/>
                  </a:cubicBezTo>
                  <a:cubicBezTo>
                    <a:pt x="21" y="0"/>
                    <a:pt x="41" y="5"/>
                    <a:pt x="57" y="16"/>
                  </a:cubicBezTo>
                  <a:cubicBezTo>
                    <a:pt x="59" y="43"/>
                    <a:pt x="62" y="74"/>
                    <a:pt x="64" y="99"/>
                  </a:cubicBezTo>
                  <a:cubicBezTo>
                    <a:pt x="65" y="111"/>
                    <a:pt x="65" y="123"/>
                    <a:pt x="66" y="131"/>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Shape 21">
              <a:extLst>
                <a:ext uri="{FF2B5EF4-FFF2-40B4-BE49-F238E27FC236}">
                  <a16:creationId xmlns:a16="http://schemas.microsoft.com/office/drawing/2014/main" id="{D1D8B039-3C85-439E-9B4E-0AE3B0227E37}"/>
                </a:ext>
              </a:extLst>
            </p:cNvPr>
            <p:cNvSpPr/>
            <p:nvPr/>
          </p:nvSpPr>
          <p:spPr>
            <a:xfrm rot="20364014">
              <a:off x="6924390" y="4583236"/>
              <a:ext cx="305126" cy="641501"/>
            </a:xfrm>
            <a:custGeom>
              <a:avLst/>
              <a:gdLst>
                <a:gd name="connsiteX0" fmla="*/ 793 w 453638"/>
                <a:gd name="connsiteY0" fmla="*/ 10752 h 953733"/>
                <a:gd name="connsiteX1" fmla="*/ 331787 w 453638"/>
                <a:gd name="connsiteY1" fmla="*/ 467952 h 953733"/>
                <a:gd name="connsiteX2" fmla="*/ 436562 w 453638"/>
                <a:gd name="connsiteY2" fmla="*/ 944202 h 953733"/>
                <a:gd name="connsiteX3" fmla="*/ 793 w 453638"/>
                <a:gd name="connsiteY3" fmla="*/ 10752 h 953733"/>
              </a:gdLst>
              <a:ahLst/>
              <a:cxnLst>
                <a:cxn ang="0">
                  <a:pos x="connsiteX0" y="connsiteY0"/>
                </a:cxn>
                <a:cxn ang="0">
                  <a:pos x="connsiteX1" y="connsiteY1"/>
                </a:cxn>
                <a:cxn ang="0">
                  <a:pos x="connsiteX2" y="connsiteY2"/>
                </a:cxn>
                <a:cxn ang="0">
                  <a:pos x="connsiteX3" y="connsiteY3"/>
                </a:cxn>
              </a:cxnLst>
              <a:rect l="l" t="t" r="r" b="b"/>
              <a:pathLst>
                <a:path w="453638" h="953733">
                  <a:moveTo>
                    <a:pt x="793" y="10752"/>
                  </a:moveTo>
                  <a:cubicBezTo>
                    <a:pt x="-16669" y="-68623"/>
                    <a:pt x="259159" y="312377"/>
                    <a:pt x="331787" y="467952"/>
                  </a:cubicBezTo>
                  <a:cubicBezTo>
                    <a:pt x="404415" y="623527"/>
                    <a:pt x="490934" y="1020005"/>
                    <a:pt x="436562" y="944202"/>
                  </a:cubicBezTo>
                  <a:cubicBezTo>
                    <a:pt x="382190" y="868399"/>
                    <a:pt x="18255" y="90127"/>
                    <a:pt x="793" y="10752"/>
                  </a:cubicBezTo>
                  <a:close/>
                </a:path>
              </a:pathLst>
            </a:custGeom>
            <a:gradFill flip="none" rotWithShape="1">
              <a:gsLst>
                <a:gs pos="100000">
                  <a:srgbClr val="7289F2">
                    <a:alpha val="0"/>
                  </a:srgbClr>
                </a:gs>
                <a:gs pos="26000">
                  <a:srgbClr val="7289F2">
                    <a:alpha val="54000"/>
                  </a:srgbClr>
                </a:gs>
              </a:gsLst>
              <a:lin ang="7800000" scaled="0"/>
              <a:tileRect/>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1" name="Freeform 11">
              <a:extLst>
                <a:ext uri="{FF2B5EF4-FFF2-40B4-BE49-F238E27FC236}">
                  <a16:creationId xmlns:a16="http://schemas.microsoft.com/office/drawing/2014/main" id="{9C6C3AB2-1F41-4F9F-A40A-34C6948A2EEB}"/>
                </a:ext>
              </a:extLst>
            </p:cNvPr>
            <p:cNvSpPr>
              <a:spLocks/>
            </p:cNvSpPr>
            <p:nvPr/>
          </p:nvSpPr>
          <p:spPr bwMode="auto">
            <a:xfrm>
              <a:off x="6065838" y="4297363"/>
              <a:ext cx="1435100" cy="1168400"/>
            </a:xfrm>
            <a:custGeom>
              <a:avLst/>
              <a:gdLst>
                <a:gd name="T0" fmla="*/ 11 w 250"/>
                <a:gd name="T1" fmla="*/ 49 h 204"/>
                <a:gd name="T2" fmla="*/ 103 w 250"/>
                <a:gd name="T3" fmla="*/ 27 h 204"/>
                <a:gd name="T4" fmla="*/ 211 w 250"/>
                <a:gd name="T5" fmla="*/ 135 h 204"/>
                <a:gd name="T6" fmla="*/ 179 w 250"/>
                <a:gd name="T7" fmla="*/ 196 h 204"/>
                <a:gd name="T8" fmla="*/ 10 w 250"/>
                <a:gd name="T9" fmla="*/ 49 h 204"/>
                <a:gd name="T10" fmla="*/ 11 w 250"/>
                <a:gd name="T11" fmla="*/ 49 h 204"/>
              </a:gdLst>
              <a:ahLst/>
              <a:cxnLst>
                <a:cxn ang="0">
                  <a:pos x="T0" y="T1"/>
                </a:cxn>
                <a:cxn ang="0">
                  <a:pos x="T2" y="T3"/>
                </a:cxn>
                <a:cxn ang="0">
                  <a:pos x="T4" y="T5"/>
                </a:cxn>
                <a:cxn ang="0">
                  <a:pos x="T6" y="T7"/>
                </a:cxn>
                <a:cxn ang="0">
                  <a:pos x="T8" y="T9"/>
                </a:cxn>
                <a:cxn ang="0">
                  <a:pos x="T10" y="T11"/>
                </a:cxn>
              </a:cxnLst>
              <a:rect l="0" t="0" r="r" b="b"/>
              <a:pathLst>
                <a:path w="250" h="204">
                  <a:moveTo>
                    <a:pt x="11" y="49"/>
                  </a:moveTo>
                  <a:cubicBezTo>
                    <a:pt x="25" y="11"/>
                    <a:pt x="73" y="0"/>
                    <a:pt x="103" y="27"/>
                  </a:cubicBezTo>
                  <a:cubicBezTo>
                    <a:pt x="136" y="58"/>
                    <a:pt x="187" y="105"/>
                    <a:pt x="211" y="135"/>
                  </a:cubicBezTo>
                  <a:cubicBezTo>
                    <a:pt x="250" y="180"/>
                    <a:pt x="199" y="204"/>
                    <a:pt x="179" y="196"/>
                  </a:cubicBezTo>
                  <a:cubicBezTo>
                    <a:pt x="117" y="171"/>
                    <a:pt x="0" y="117"/>
                    <a:pt x="10" y="49"/>
                  </a:cubicBezTo>
                  <a:cubicBezTo>
                    <a:pt x="10" y="49"/>
                    <a:pt x="11" y="49"/>
                    <a:pt x="11" y="49"/>
                  </a:cubicBezTo>
                  <a:close/>
                </a:path>
              </a:pathLst>
            </a:custGeom>
            <a:solidFill>
              <a:srgbClr val="E5E1F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a:extLst>
                <a:ext uri="{FF2B5EF4-FFF2-40B4-BE49-F238E27FC236}">
                  <a16:creationId xmlns:a16="http://schemas.microsoft.com/office/drawing/2014/main" id="{53D9C9B8-8241-4452-98F4-6F4696E0228C}"/>
                </a:ext>
              </a:extLst>
            </p:cNvPr>
            <p:cNvSpPr>
              <a:spLocks/>
            </p:cNvSpPr>
            <p:nvPr/>
          </p:nvSpPr>
          <p:spPr bwMode="auto">
            <a:xfrm>
              <a:off x="5664200" y="3127375"/>
              <a:ext cx="809625" cy="1135063"/>
            </a:xfrm>
            <a:custGeom>
              <a:avLst/>
              <a:gdLst>
                <a:gd name="T0" fmla="*/ 138 w 141"/>
                <a:gd name="T1" fmla="*/ 142 h 198"/>
                <a:gd name="T2" fmla="*/ 136 w 141"/>
                <a:gd name="T3" fmla="*/ 150 h 198"/>
                <a:gd name="T4" fmla="*/ 134 w 141"/>
                <a:gd name="T5" fmla="*/ 170 h 198"/>
                <a:gd name="T6" fmla="*/ 128 w 141"/>
                <a:gd name="T7" fmla="*/ 178 h 198"/>
                <a:gd name="T8" fmla="*/ 125 w 141"/>
                <a:gd name="T9" fmla="*/ 179 h 198"/>
                <a:gd name="T10" fmla="*/ 115 w 141"/>
                <a:gd name="T11" fmla="*/ 178 h 198"/>
                <a:gd name="T12" fmla="*/ 109 w 141"/>
                <a:gd name="T13" fmla="*/ 198 h 198"/>
                <a:gd name="T14" fmla="*/ 108 w 141"/>
                <a:gd name="T15" fmla="*/ 197 h 198"/>
                <a:gd name="T16" fmla="*/ 71 w 141"/>
                <a:gd name="T17" fmla="*/ 188 h 198"/>
                <a:gd name="T18" fmla="*/ 71 w 141"/>
                <a:gd name="T19" fmla="*/ 188 h 198"/>
                <a:gd name="T20" fmla="*/ 70 w 141"/>
                <a:gd name="T21" fmla="*/ 188 h 198"/>
                <a:gd name="T22" fmla="*/ 25 w 141"/>
                <a:gd name="T23" fmla="*/ 186 h 198"/>
                <a:gd name="T24" fmla="*/ 26 w 141"/>
                <a:gd name="T25" fmla="*/ 157 h 198"/>
                <a:gd name="T26" fmla="*/ 19 w 141"/>
                <a:gd name="T27" fmla="*/ 125 h 198"/>
                <a:gd name="T28" fmla="*/ 9 w 141"/>
                <a:gd name="T29" fmla="*/ 99 h 198"/>
                <a:gd name="T30" fmla="*/ 0 w 141"/>
                <a:gd name="T31" fmla="*/ 72 h 198"/>
                <a:gd name="T32" fmla="*/ 34 w 141"/>
                <a:gd name="T33" fmla="*/ 18 h 198"/>
                <a:gd name="T34" fmla="*/ 57 w 141"/>
                <a:gd name="T35" fmla="*/ 7 h 198"/>
                <a:gd name="T36" fmla="*/ 76 w 141"/>
                <a:gd name="T37" fmla="*/ 0 h 198"/>
                <a:gd name="T38" fmla="*/ 92 w 141"/>
                <a:gd name="T39" fmla="*/ 9 h 198"/>
                <a:gd name="T40" fmla="*/ 112 w 141"/>
                <a:gd name="T41" fmla="*/ 11 h 198"/>
                <a:gd name="T42" fmla="*/ 124 w 141"/>
                <a:gd name="T43" fmla="*/ 24 h 198"/>
                <a:gd name="T44" fmla="*/ 134 w 141"/>
                <a:gd name="T45" fmla="*/ 37 h 198"/>
                <a:gd name="T46" fmla="*/ 134 w 141"/>
                <a:gd name="T47" fmla="*/ 38 h 198"/>
                <a:gd name="T48" fmla="*/ 134 w 141"/>
                <a:gd name="T49" fmla="*/ 38 h 198"/>
                <a:gd name="T50" fmla="*/ 133 w 141"/>
                <a:gd name="T51" fmla="*/ 39 h 198"/>
                <a:gd name="T52" fmla="*/ 132 w 141"/>
                <a:gd name="T53" fmla="*/ 41 h 198"/>
                <a:gd name="T54" fmla="*/ 131 w 141"/>
                <a:gd name="T55" fmla="*/ 42 h 198"/>
                <a:gd name="T56" fmla="*/ 130 w 141"/>
                <a:gd name="T57" fmla="*/ 42 h 198"/>
                <a:gd name="T58" fmla="*/ 129 w 141"/>
                <a:gd name="T59" fmla="*/ 43 h 198"/>
                <a:gd name="T60" fmla="*/ 129 w 141"/>
                <a:gd name="T61" fmla="*/ 43 h 198"/>
                <a:gd name="T62" fmla="*/ 138 w 141"/>
                <a:gd name="T63" fmla="*/ 90 h 198"/>
                <a:gd name="T64" fmla="*/ 139 w 141"/>
                <a:gd name="T65" fmla="*/ 113 h 198"/>
                <a:gd name="T66" fmla="*/ 138 w 141"/>
                <a:gd name="T67" fmla="*/ 14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41" h="198">
                  <a:moveTo>
                    <a:pt x="138" y="142"/>
                  </a:moveTo>
                  <a:cubicBezTo>
                    <a:pt x="138" y="145"/>
                    <a:pt x="137" y="147"/>
                    <a:pt x="136" y="150"/>
                  </a:cubicBezTo>
                  <a:cubicBezTo>
                    <a:pt x="136" y="151"/>
                    <a:pt x="135" y="166"/>
                    <a:pt x="134" y="170"/>
                  </a:cubicBezTo>
                  <a:cubicBezTo>
                    <a:pt x="134" y="172"/>
                    <a:pt x="132" y="177"/>
                    <a:pt x="128" y="178"/>
                  </a:cubicBezTo>
                  <a:cubicBezTo>
                    <a:pt x="127" y="179"/>
                    <a:pt x="126" y="179"/>
                    <a:pt x="125" y="179"/>
                  </a:cubicBezTo>
                  <a:cubicBezTo>
                    <a:pt x="118" y="178"/>
                    <a:pt x="115" y="178"/>
                    <a:pt x="115" y="178"/>
                  </a:cubicBezTo>
                  <a:cubicBezTo>
                    <a:pt x="115" y="178"/>
                    <a:pt x="108" y="189"/>
                    <a:pt x="109" y="198"/>
                  </a:cubicBezTo>
                  <a:cubicBezTo>
                    <a:pt x="109" y="198"/>
                    <a:pt x="109" y="197"/>
                    <a:pt x="108" y="197"/>
                  </a:cubicBezTo>
                  <a:cubicBezTo>
                    <a:pt x="106" y="195"/>
                    <a:pt x="91" y="191"/>
                    <a:pt x="71" y="188"/>
                  </a:cubicBezTo>
                  <a:cubicBezTo>
                    <a:pt x="71" y="188"/>
                    <a:pt x="71" y="188"/>
                    <a:pt x="71" y="188"/>
                  </a:cubicBezTo>
                  <a:cubicBezTo>
                    <a:pt x="71" y="188"/>
                    <a:pt x="70" y="188"/>
                    <a:pt x="70" y="188"/>
                  </a:cubicBezTo>
                  <a:cubicBezTo>
                    <a:pt x="57" y="186"/>
                    <a:pt x="41" y="185"/>
                    <a:pt x="25" y="186"/>
                  </a:cubicBezTo>
                  <a:cubicBezTo>
                    <a:pt x="25" y="186"/>
                    <a:pt x="27" y="173"/>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9" y="43"/>
                    <a:pt x="139" y="82"/>
                    <a:pt x="138" y="90"/>
                  </a:cubicBezTo>
                  <a:cubicBezTo>
                    <a:pt x="138" y="97"/>
                    <a:pt x="137" y="106"/>
                    <a:pt x="139" y="113"/>
                  </a:cubicBezTo>
                  <a:cubicBezTo>
                    <a:pt x="141" y="118"/>
                    <a:pt x="141" y="129"/>
                    <a:pt x="138" y="142"/>
                  </a:cubicBezTo>
                  <a:close/>
                </a:path>
              </a:pathLst>
            </a:custGeom>
            <a:solidFill>
              <a:srgbClr val="F8F3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a:extLst>
                <a:ext uri="{FF2B5EF4-FFF2-40B4-BE49-F238E27FC236}">
                  <a16:creationId xmlns:a16="http://schemas.microsoft.com/office/drawing/2014/main" id="{104737AB-59A7-4247-842C-6F97799DA28F}"/>
                </a:ext>
              </a:extLst>
            </p:cNvPr>
            <p:cNvSpPr>
              <a:spLocks/>
            </p:cNvSpPr>
            <p:nvPr/>
          </p:nvSpPr>
          <p:spPr bwMode="auto">
            <a:xfrm>
              <a:off x="5664200" y="3127375"/>
              <a:ext cx="781050" cy="900113"/>
            </a:xfrm>
            <a:custGeom>
              <a:avLst/>
              <a:gdLst>
                <a:gd name="T0" fmla="*/ 134 w 136"/>
                <a:gd name="T1" fmla="*/ 37 h 157"/>
                <a:gd name="T2" fmla="*/ 134 w 136"/>
                <a:gd name="T3" fmla="*/ 38 h 157"/>
                <a:gd name="T4" fmla="*/ 134 w 136"/>
                <a:gd name="T5" fmla="*/ 38 h 157"/>
                <a:gd name="T6" fmla="*/ 133 w 136"/>
                <a:gd name="T7" fmla="*/ 39 h 157"/>
                <a:gd name="T8" fmla="*/ 132 w 136"/>
                <a:gd name="T9" fmla="*/ 41 h 157"/>
                <a:gd name="T10" fmla="*/ 129 w 136"/>
                <a:gd name="T11" fmla="*/ 43 h 157"/>
                <a:gd name="T12" fmla="*/ 129 w 136"/>
                <a:gd name="T13" fmla="*/ 43 h 157"/>
                <a:gd name="T14" fmla="*/ 127 w 136"/>
                <a:gd name="T15" fmla="*/ 79 h 157"/>
                <a:gd name="T16" fmla="*/ 97 w 136"/>
                <a:gd name="T17" fmla="*/ 111 h 157"/>
                <a:gd name="T18" fmla="*/ 85 w 136"/>
                <a:gd name="T19" fmla="*/ 140 h 157"/>
                <a:gd name="T20" fmla="*/ 85 w 136"/>
                <a:gd name="T21" fmla="*/ 157 h 157"/>
                <a:gd name="T22" fmla="*/ 26 w 136"/>
                <a:gd name="T23" fmla="*/ 157 h 157"/>
                <a:gd name="T24" fmla="*/ 19 w 136"/>
                <a:gd name="T25" fmla="*/ 125 h 157"/>
                <a:gd name="T26" fmla="*/ 9 w 136"/>
                <a:gd name="T27" fmla="*/ 99 h 157"/>
                <a:gd name="T28" fmla="*/ 0 w 136"/>
                <a:gd name="T29" fmla="*/ 72 h 157"/>
                <a:gd name="T30" fmla="*/ 34 w 136"/>
                <a:gd name="T31" fmla="*/ 18 h 157"/>
                <a:gd name="T32" fmla="*/ 57 w 136"/>
                <a:gd name="T33" fmla="*/ 7 h 157"/>
                <a:gd name="T34" fmla="*/ 76 w 136"/>
                <a:gd name="T35" fmla="*/ 0 h 157"/>
                <a:gd name="T36" fmla="*/ 92 w 136"/>
                <a:gd name="T37" fmla="*/ 9 h 157"/>
                <a:gd name="T38" fmla="*/ 112 w 136"/>
                <a:gd name="T39" fmla="*/ 11 h 157"/>
                <a:gd name="T40" fmla="*/ 124 w 136"/>
                <a:gd name="T41" fmla="*/ 24 h 157"/>
                <a:gd name="T42" fmla="*/ 134 w 136"/>
                <a:gd name="T43" fmla="*/ 37 h 1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6" h="157">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1" y="42"/>
                    <a:pt x="130" y="43"/>
                    <a:pt x="129" y="43"/>
                  </a:cubicBezTo>
                  <a:cubicBezTo>
                    <a:pt x="129" y="43"/>
                    <a:pt x="129" y="43"/>
                    <a:pt x="129" y="43"/>
                  </a:cubicBezTo>
                  <a:cubicBezTo>
                    <a:pt x="127" y="79"/>
                    <a:pt x="127" y="79"/>
                    <a:pt x="127" y="79"/>
                  </a:cubicBezTo>
                  <a:cubicBezTo>
                    <a:pt x="97" y="111"/>
                    <a:pt x="97" y="111"/>
                    <a:pt x="97" y="111"/>
                  </a:cubicBezTo>
                  <a:cubicBezTo>
                    <a:pt x="89" y="119"/>
                    <a:pt x="85" y="129"/>
                    <a:pt x="85" y="140"/>
                  </a:cubicBezTo>
                  <a:cubicBezTo>
                    <a:pt x="85" y="157"/>
                    <a:pt x="85" y="157"/>
                    <a:pt x="85" y="157"/>
                  </a:cubicBezTo>
                  <a:cubicBezTo>
                    <a:pt x="26" y="157"/>
                    <a:pt x="26" y="157"/>
                    <a:pt x="26" y="157"/>
                  </a:cubicBezTo>
                  <a:cubicBezTo>
                    <a:pt x="25" y="147"/>
                    <a:pt x="23" y="135"/>
                    <a:pt x="19" y="125"/>
                  </a:cubicBezTo>
                  <a:cubicBezTo>
                    <a:pt x="15" y="116"/>
                    <a:pt x="12" y="107"/>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gradFill>
              <a:gsLst>
                <a:gs pos="75000">
                  <a:srgbClr val="F7BDBB"/>
                </a:gs>
                <a:gs pos="100000">
                  <a:srgbClr val="F7BDBB">
                    <a:alpha val="0"/>
                  </a:srgbClr>
                </a:gs>
              </a:gsLst>
              <a:lin ang="5400000" scaled="1"/>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 name="Freeform 14">
              <a:extLst>
                <a:ext uri="{FF2B5EF4-FFF2-40B4-BE49-F238E27FC236}">
                  <a16:creationId xmlns:a16="http://schemas.microsoft.com/office/drawing/2014/main" id="{A4EE508E-C139-4549-AD46-4E5E82F754BB}"/>
                </a:ext>
              </a:extLst>
            </p:cNvPr>
            <p:cNvSpPr>
              <a:spLocks/>
            </p:cNvSpPr>
            <p:nvPr/>
          </p:nvSpPr>
          <p:spPr bwMode="auto">
            <a:xfrm>
              <a:off x="5664200" y="3127375"/>
              <a:ext cx="781050" cy="566738"/>
            </a:xfrm>
            <a:custGeom>
              <a:avLst/>
              <a:gdLst>
                <a:gd name="T0" fmla="*/ 134 w 136"/>
                <a:gd name="T1" fmla="*/ 37 h 99"/>
                <a:gd name="T2" fmla="*/ 134 w 136"/>
                <a:gd name="T3" fmla="*/ 38 h 99"/>
                <a:gd name="T4" fmla="*/ 134 w 136"/>
                <a:gd name="T5" fmla="*/ 38 h 99"/>
                <a:gd name="T6" fmla="*/ 133 w 136"/>
                <a:gd name="T7" fmla="*/ 39 h 99"/>
                <a:gd name="T8" fmla="*/ 132 w 136"/>
                <a:gd name="T9" fmla="*/ 41 h 99"/>
                <a:gd name="T10" fmla="*/ 131 w 136"/>
                <a:gd name="T11" fmla="*/ 42 h 99"/>
                <a:gd name="T12" fmla="*/ 130 w 136"/>
                <a:gd name="T13" fmla="*/ 42 h 99"/>
                <a:gd name="T14" fmla="*/ 129 w 136"/>
                <a:gd name="T15" fmla="*/ 43 h 99"/>
                <a:gd name="T16" fmla="*/ 129 w 136"/>
                <a:gd name="T17" fmla="*/ 43 h 99"/>
                <a:gd name="T18" fmla="*/ 72 w 136"/>
                <a:gd name="T19" fmla="*/ 96 h 99"/>
                <a:gd name="T20" fmla="*/ 70 w 136"/>
                <a:gd name="T21" fmla="*/ 99 h 99"/>
                <a:gd name="T22" fmla="*/ 9 w 136"/>
                <a:gd name="T23" fmla="*/ 99 h 99"/>
                <a:gd name="T24" fmla="*/ 0 w 136"/>
                <a:gd name="T25" fmla="*/ 72 h 99"/>
                <a:gd name="T26" fmla="*/ 34 w 136"/>
                <a:gd name="T27" fmla="*/ 18 h 99"/>
                <a:gd name="T28" fmla="*/ 57 w 136"/>
                <a:gd name="T29" fmla="*/ 7 h 99"/>
                <a:gd name="T30" fmla="*/ 76 w 136"/>
                <a:gd name="T31" fmla="*/ 0 h 99"/>
                <a:gd name="T32" fmla="*/ 92 w 136"/>
                <a:gd name="T33" fmla="*/ 9 h 99"/>
                <a:gd name="T34" fmla="*/ 112 w 136"/>
                <a:gd name="T35" fmla="*/ 11 h 99"/>
                <a:gd name="T36" fmla="*/ 124 w 136"/>
                <a:gd name="T37" fmla="*/ 24 h 99"/>
                <a:gd name="T38" fmla="*/ 134 w 136"/>
                <a:gd name="T39" fmla="*/ 37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36" h="99">
                  <a:moveTo>
                    <a:pt x="134" y="37"/>
                  </a:moveTo>
                  <a:cubicBezTo>
                    <a:pt x="134" y="38"/>
                    <a:pt x="134" y="38"/>
                    <a:pt x="134" y="38"/>
                  </a:cubicBezTo>
                  <a:cubicBezTo>
                    <a:pt x="134" y="38"/>
                    <a:pt x="134" y="38"/>
                    <a:pt x="134" y="38"/>
                  </a:cubicBezTo>
                  <a:cubicBezTo>
                    <a:pt x="134" y="39"/>
                    <a:pt x="134" y="39"/>
                    <a:pt x="133" y="39"/>
                  </a:cubicBezTo>
                  <a:cubicBezTo>
                    <a:pt x="133" y="40"/>
                    <a:pt x="133" y="40"/>
                    <a:pt x="132" y="41"/>
                  </a:cubicBezTo>
                  <a:cubicBezTo>
                    <a:pt x="132" y="41"/>
                    <a:pt x="131" y="41"/>
                    <a:pt x="131" y="42"/>
                  </a:cubicBezTo>
                  <a:cubicBezTo>
                    <a:pt x="131" y="42"/>
                    <a:pt x="130" y="42"/>
                    <a:pt x="130" y="42"/>
                  </a:cubicBezTo>
                  <a:cubicBezTo>
                    <a:pt x="130" y="43"/>
                    <a:pt x="130" y="43"/>
                    <a:pt x="129" y="43"/>
                  </a:cubicBezTo>
                  <a:cubicBezTo>
                    <a:pt x="129" y="43"/>
                    <a:pt x="129" y="43"/>
                    <a:pt x="129" y="43"/>
                  </a:cubicBezTo>
                  <a:cubicBezTo>
                    <a:pt x="124" y="45"/>
                    <a:pt x="107" y="51"/>
                    <a:pt x="72" y="96"/>
                  </a:cubicBezTo>
                  <a:cubicBezTo>
                    <a:pt x="72" y="97"/>
                    <a:pt x="71" y="98"/>
                    <a:pt x="70" y="99"/>
                  </a:cubicBezTo>
                  <a:cubicBezTo>
                    <a:pt x="9" y="99"/>
                    <a:pt x="9" y="99"/>
                    <a:pt x="9" y="99"/>
                  </a:cubicBezTo>
                  <a:cubicBezTo>
                    <a:pt x="4" y="84"/>
                    <a:pt x="0" y="73"/>
                    <a:pt x="0" y="72"/>
                  </a:cubicBezTo>
                  <a:cubicBezTo>
                    <a:pt x="0" y="71"/>
                    <a:pt x="4" y="33"/>
                    <a:pt x="34" y="18"/>
                  </a:cubicBezTo>
                  <a:cubicBezTo>
                    <a:pt x="34" y="18"/>
                    <a:pt x="49" y="6"/>
                    <a:pt x="57" y="7"/>
                  </a:cubicBezTo>
                  <a:cubicBezTo>
                    <a:pt x="66" y="8"/>
                    <a:pt x="72" y="0"/>
                    <a:pt x="76" y="0"/>
                  </a:cubicBezTo>
                  <a:cubicBezTo>
                    <a:pt x="80" y="0"/>
                    <a:pt x="85" y="7"/>
                    <a:pt x="92" y="9"/>
                  </a:cubicBezTo>
                  <a:cubicBezTo>
                    <a:pt x="100" y="12"/>
                    <a:pt x="107" y="7"/>
                    <a:pt x="112" y="11"/>
                  </a:cubicBezTo>
                  <a:cubicBezTo>
                    <a:pt x="116" y="14"/>
                    <a:pt x="121" y="24"/>
                    <a:pt x="124" y="24"/>
                  </a:cubicBezTo>
                  <a:cubicBezTo>
                    <a:pt x="127" y="24"/>
                    <a:pt x="136" y="31"/>
                    <a:pt x="134" y="37"/>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5" name="Freeform 15">
              <a:extLst>
                <a:ext uri="{FF2B5EF4-FFF2-40B4-BE49-F238E27FC236}">
                  <a16:creationId xmlns:a16="http://schemas.microsoft.com/office/drawing/2014/main" id="{59F122DD-9773-48CA-B36A-41383E8FF7A4}"/>
                </a:ext>
              </a:extLst>
            </p:cNvPr>
            <p:cNvSpPr>
              <a:spLocks/>
            </p:cNvSpPr>
            <p:nvPr/>
          </p:nvSpPr>
          <p:spPr bwMode="auto">
            <a:xfrm>
              <a:off x="6289675" y="3775075"/>
              <a:ext cx="68263" cy="92075"/>
            </a:xfrm>
            <a:custGeom>
              <a:avLst/>
              <a:gdLst>
                <a:gd name="T0" fmla="*/ 0 w 12"/>
                <a:gd name="T1" fmla="*/ 4 h 16"/>
                <a:gd name="T2" fmla="*/ 6 w 12"/>
                <a:gd name="T3" fmla="*/ 8 h 16"/>
                <a:gd name="T4" fmla="*/ 12 w 12"/>
                <a:gd name="T5" fmla="*/ 16 h 16"/>
                <a:gd name="T6" fmla="*/ 0 w 12"/>
                <a:gd name="T7" fmla="*/ 4 h 16"/>
              </a:gdLst>
              <a:ahLst/>
              <a:cxnLst>
                <a:cxn ang="0">
                  <a:pos x="T0" y="T1"/>
                </a:cxn>
                <a:cxn ang="0">
                  <a:pos x="T2" y="T3"/>
                </a:cxn>
                <a:cxn ang="0">
                  <a:pos x="T4" y="T5"/>
                </a:cxn>
                <a:cxn ang="0">
                  <a:pos x="T6" y="T7"/>
                </a:cxn>
              </a:cxnLst>
              <a:rect l="0" t="0" r="r" b="b"/>
              <a:pathLst>
                <a:path w="12" h="16">
                  <a:moveTo>
                    <a:pt x="0" y="4"/>
                  </a:moveTo>
                  <a:cubicBezTo>
                    <a:pt x="0" y="0"/>
                    <a:pt x="4" y="3"/>
                    <a:pt x="6" y="8"/>
                  </a:cubicBezTo>
                  <a:cubicBezTo>
                    <a:pt x="7" y="13"/>
                    <a:pt x="11" y="16"/>
                    <a:pt x="12" y="16"/>
                  </a:cubicBezTo>
                  <a:cubicBezTo>
                    <a:pt x="12" y="16"/>
                    <a:pt x="1" y="14"/>
                    <a:pt x="0"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a:extLst>
                <a:ext uri="{FF2B5EF4-FFF2-40B4-BE49-F238E27FC236}">
                  <a16:creationId xmlns:a16="http://schemas.microsoft.com/office/drawing/2014/main" id="{0FEF4D20-2077-46B3-889D-C3694814510E}"/>
                </a:ext>
              </a:extLst>
            </p:cNvPr>
            <p:cNvSpPr>
              <a:spLocks/>
            </p:cNvSpPr>
            <p:nvPr/>
          </p:nvSpPr>
          <p:spPr bwMode="auto">
            <a:xfrm>
              <a:off x="6324600" y="3792538"/>
              <a:ext cx="131763" cy="360363"/>
            </a:xfrm>
            <a:custGeom>
              <a:avLst/>
              <a:gdLst>
                <a:gd name="T0" fmla="*/ 23 w 23"/>
                <a:gd name="T1" fmla="*/ 26 h 63"/>
                <a:gd name="T2" fmla="*/ 21 w 23"/>
                <a:gd name="T3" fmla="*/ 34 h 63"/>
                <a:gd name="T4" fmla="*/ 19 w 23"/>
                <a:gd name="T5" fmla="*/ 54 h 63"/>
                <a:gd name="T6" fmla="*/ 13 w 23"/>
                <a:gd name="T7" fmla="*/ 62 h 63"/>
                <a:gd name="T8" fmla="*/ 10 w 23"/>
                <a:gd name="T9" fmla="*/ 63 h 63"/>
                <a:gd name="T10" fmla="*/ 0 w 23"/>
                <a:gd name="T11" fmla="*/ 62 h 63"/>
                <a:gd name="T12" fmla="*/ 5 w 23"/>
                <a:gd name="T13" fmla="*/ 0 h 63"/>
                <a:gd name="T14" fmla="*/ 13 w 23"/>
                <a:gd name="T15" fmla="*/ 1 h 63"/>
                <a:gd name="T16" fmla="*/ 23 w 23"/>
                <a:gd name="T17" fmla="*/ 2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3" h="63">
                  <a:moveTo>
                    <a:pt x="23" y="26"/>
                  </a:moveTo>
                  <a:cubicBezTo>
                    <a:pt x="23" y="29"/>
                    <a:pt x="22" y="31"/>
                    <a:pt x="21" y="34"/>
                  </a:cubicBezTo>
                  <a:cubicBezTo>
                    <a:pt x="21" y="35"/>
                    <a:pt x="20" y="50"/>
                    <a:pt x="19" y="54"/>
                  </a:cubicBezTo>
                  <a:cubicBezTo>
                    <a:pt x="19" y="56"/>
                    <a:pt x="17" y="61"/>
                    <a:pt x="13" y="62"/>
                  </a:cubicBezTo>
                  <a:cubicBezTo>
                    <a:pt x="12" y="63"/>
                    <a:pt x="11" y="63"/>
                    <a:pt x="10" y="63"/>
                  </a:cubicBezTo>
                  <a:cubicBezTo>
                    <a:pt x="3" y="62"/>
                    <a:pt x="0" y="62"/>
                    <a:pt x="0" y="62"/>
                  </a:cubicBezTo>
                  <a:cubicBezTo>
                    <a:pt x="0" y="62"/>
                    <a:pt x="8" y="22"/>
                    <a:pt x="5" y="0"/>
                  </a:cubicBezTo>
                  <a:cubicBezTo>
                    <a:pt x="13" y="1"/>
                    <a:pt x="13" y="1"/>
                    <a:pt x="13" y="1"/>
                  </a:cubicBezTo>
                  <a:cubicBezTo>
                    <a:pt x="13" y="1"/>
                    <a:pt x="17" y="19"/>
                    <a:pt x="23" y="26"/>
                  </a:cubicBezTo>
                  <a:close/>
                </a:path>
              </a:pathLst>
            </a:custGeom>
            <a:solidFill>
              <a:srgbClr val="FA9F9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17">
              <a:extLst>
                <a:ext uri="{FF2B5EF4-FFF2-40B4-BE49-F238E27FC236}">
                  <a16:creationId xmlns:a16="http://schemas.microsoft.com/office/drawing/2014/main" id="{3E67FC6E-679C-4B7D-9F05-FF6856EDEB60}"/>
                </a:ext>
              </a:extLst>
            </p:cNvPr>
            <p:cNvSpPr>
              <a:spLocks/>
            </p:cNvSpPr>
            <p:nvPr/>
          </p:nvSpPr>
          <p:spPr bwMode="auto">
            <a:xfrm>
              <a:off x="6324600" y="4010025"/>
              <a:ext cx="74613" cy="142875"/>
            </a:xfrm>
            <a:custGeom>
              <a:avLst/>
              <a:gdLst>
                <a:gd name="T0" fmla="*/ 13 w 13"/>
                <a:gd name="T1" fmla="*/ 24 h 25"/>
                <a:gd name="T2" fmla="*/ 10 w 13"/>
                <a:gd name="T3" fmla="*/ 25 h 25"/>
                <a:gd name="T4" fmla="*/ 0 w 13"/>
                <a:gd name="T5" fmla="*/ 24 h 25"/>
                <a:gd name="T6" fmla="*/ 4 w 13"/>
                <a:gd name="T7" fmla="*/ 0 h 25"/>
                <a:gd name="T8" fmla="*/ 13 w 13"/>
                <a:gd name="T9" fmla="*/ 24 h 25"/>
              </a:gdLst>
              <a:ahLst/>
              <a:cxnLst>
                <a:cxn ang="0">
                  <a:pos x="T0" y="T1"/>
                </a:cxn>
                <a:cxn ang="0">
                  <a:pos x="T2" y="T3"/>
                </a:cxn>
                <a:cxn ang="0">
                  <a:pos x="T4" y="T5"/>
                </a:cxn>
                <a:cxn ang="0">
                  <a:pos x="T6" y="T7"/>
                </a:cxn>
                <a:cxn ang="0">
                  <a:pos x="T8" y="T9"/>
                </a:cxn>
              </a:cxnLst>
              <a:rect l="0" t="0" r="r" b="b"/>
              <a:pathLst>
                <a:path w="13" h="25">
                  <a:moveTo>
                    <a:pt x="13" y="24"/>
                  </a:moveTo>
                  <a:cubicBezTo>
                    <a:pt x="12" y="25"/>
                    <a:pt x="11" y="25"/>
                    <a:pt x="10" y="25"/>
                  </a:cubicBezTo>
                  <a:cubicBezTo>
                    <a:pt x="3" y="24"/>
                    <a:pt x="0" y="24"/>
                    <a:pt x="0" y="24"/>
                  </a:cubicBezTo>
                  <a:cubicBezTo>
                    <a:pt x="4" y="0"/>
                    <a:pt x="4" y="0"/>
                    <a:pt x="4" y="0"/>
                  </a:cubicBezTo>
                  <a:cubicBezTo>
                    <a:pt x="4" y="9"/>
                    <a:pt x="9" y="18"/>
                    <a:pt x="13" y="24"/>
                  </a:cubicBezTo>
                  <a:close/>
                </a:path>
              </a:pathLst>
            </a:custGeom>
            <a:gradFill>
              <a:gsLst>
                <a:gs pos="0">
                  <a:srgbClr val="4BC3E2">
                    <a:alpha val="63000"/>
                  </a:srgbClr>
                </a:gs>
                <a:gs pos="51000">
                  <a:srgbClr val="4BC3E2">
                    <a:alpha val="0"/>
                  </a:srgbClr>
                </a:gs>
              </a:gsLst>
              <a:lin ang="16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8" name="Freeform 18">
              <a:extLst>
                <a:ext uri="{FF2B5EF4-FFF2-40B4-BE49-F238E27FC236}">
                  <a16:creationId xmlns:a16="http://schemas.microsoft.com/office/drawing/2014/main" id="{3E28299F-82DC-4BAC-A5BB-7B5EA5A95BC3}"/>
                </a:ext>
              </a:extLst>
            </p:cNvPr>
            <p:cNvSpPr>
              <a:spLocks noEditPoints="1"/>
            </p:cNvSpPr>
            <p:nvPr/>
          </p:nvSpPr>
          <p:spPr bwMode="auto">
            <a:xfrm>
              <a:off x="4832350" y="3162300"/>
              <a:ext cx="1503363" cy="2624138"/>
            </a:xfrm>
            <a:custGeom>
              <a:avLst/>
              <a:gdLst>
                <a:gd name="T0" fmla="*/ 258 w 262"/>
                <a:gd name="T1" fmla="*/ 413 h 458"/>
                <a:gd name="T2" fmla="*/ 208 w 262"/>
                <a:gd name="T3" fmla="*/ 314 h 458"/>
                <a:gd name="T4" fmla="*/ 214 w 262"/>
                <a:gd name="T5" fmla="*/ 201 h 458"/>
                <a:gd name="T6" fmla="*/ 225 w 262"/>
                <a:gd name="T7" fmla="*/ 192 h 458"/>
                <a:gd name="T8" fmla="*/ 217 w 262"/>
                <a:gd name="T9" fmla="*/ 182 h 458"/>
                <a:gd name="T10" fmla="*/ 216 w 262"/>
                <a:gd name="T11" fmla="*/ 182 h 458"/>
                <a:gd name="T12" fmla="*/ 216 w 262"/>
                <a:gd name="T13" fmla="*/ 182 h 458"/>
                <a:gd name="T14" fmla="*/ 215 w 262"/>
                <a:gd name="T15" fmla="*/ 182 h 458"/>
                <a:gd name="T16" fmla="*/ 215 w 262"/>
                <a:gd name="T17" fmla="*/ 182 h 458"/>
                <a:gd name="T18" fmla="*/ 213 w 262"/>
                <a:gd name="T19" fmla="*/ 151 h 458"/>
                <a:gd name="T20" fmla="*/ 217 w 262"/>
                <a:gd name="T21" fmla="*/ 90 h 458"/>
                <a:gd name="T22" fmla="*/ 222 w 262"/>
                <a:gd name="T23" fmla="*/ 56 h 458"/>
                <a:gd name="T24" fmla="*/ 202 w 262"/>
                <a:gd name="T25" fmla="*/ 1 h 458"/>
                <a:gd name="T26" fmla="*/ 179 w 262"/>
                <a:gd name="T27" fmla="*/ 12 h 458"/>
                <a:gd name="T28" fmla="*/ 145 w 262"/>
                <a:gd name="T29" fmla="*/ 66 h 458"/>
                <a:gd name="T30" fmla="*/ 154 w 262"/>
                <a:gd name="T31" fmla="*/ 93 h 458"/>
                <a:gd name="T32" fmla="*/ 164 w 262"/>
                <a:gd name="T33" fmla="*/ 119 h 458"/>
                <a:gd name="T34" fmla="*/ 171 w 262"/>
                <a:gd name="T35" fmla="*/ 151 h 458"/>
                <a:gd name="T36" fmla="*/ 170 w 262"/>
                <a:gd name="T37" fmla="*/ 180 h 458"/>
                <a:gd name="T38" fmla="*/ 149 w 262"/>
                <a:gd name="T39" fmla="*/ 196 h 458"/>
                <a:gd name="T40" fmla="*/ 94 w 262"/>
                <a:gd name="T41" fmla="*/ 213 h 458"/>
                <a:gd name="T42" fmla="*/ 94 w 262"/>
                <a:gd name="T43" fmla="*/ 213 h 458"/>
                <a:gd name="T44" fmla="*/ 38 w 262"/>
                <a:gd name="T45" fmla="*/ 292 h 458"/>
                <a:gd name="T46" fmla="*/ 23 w 262"/>
                <a:gd name="T47" fmla="*/ 408 h 458"/>
                <a:gd name="T48" fmla="*/ 104 w 262"/>
                <a:gd name="T49" fmla="*/ 409 h 458"/>
                <a:gd name="T50" fmla="*/ 104 w 262"/>
                <a:gd name="T51" fmla="*/ 413 h 458"/>
                <a:gd name="T52" fmla="*/ 109 w 262"/>
                <a:gd name="T53" fmla="*/ 458 h 458"/>
                <a:gd name="T54" fmla="*/ 260 w 262"/>
                <a:gd name="T55" fmla="*/ 458 h 458"/>
                <a:gd name="T56" fmla="*/ 258 w 262"/>
                <a:gd name="T57" fmla="*/ 413 h 458"/>
                <a:gd name="T58" fmla="*/ 76 w 262"/>
                <a:gd name="T59" fmla="*/ 350 h 458"/>
                <a:gd name="T60" fmla="*/ 95 w 262"/>
                <a:gd name="T61" fmla="*/ 329 h 458"/>
                <a:gd name="T62" fmla="*/ 97 w 262"/>
                <a:gd name="T63" fmla="*/ 350 h 458"/>
                <a:gd name="T64" fmla="*/ 76 w 262"/>
                <a:gd name="T65" fmla="*/ 350 h 4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62" h="458">
                  <a:moveTo>
                    <a:pt x="258" y="413"/>
                  </a:moveTo>
                  <a:cubicBezTo>
                    <a:pt x="250" y="382"/>
                    <a:pt x="229" y="355"/>
                    <a:pt x="208" y="314"/>
                  </a:cubicBezTo>
                  <a:cubicBezTo>
                    <a:pt x="177" y="255"/>
                    <a:pt x="214" y="201"/>
                    <a:pt x="214" y="201"/>
                  </a:cubicBezTo>
                  <a:cubicBezTo>
                    <a:pt x="214" y="201"/>
                    <a:pt x="223" y="201"/>
                    <a:pt x="225" y="192"/>
                  </a:cubicBezTo>
                  <a:cubicBezTo>
                    <a:pt x="226" y="185"/>
                    <a:pt x="220" y="183"/>
                    <a:pt x="217" y="182"/>
                  </a:cubicBezTo>
                  <a:cubicBezTo>
                    <a:pt x="217" y="182"/>
                    <a:pt x="216" y="182"/>
                    <a:pt x="216" y="182"/>
                  </a:cubicBezTo>
                  <a:cubicBezTo>
                    <a:pt x="216" y="182"/>
                    <a:pt x="216" y="182"/>
                    <a:pt x="216" y="182"/>
                  </a:cubicBezTo>
                  <a:cubicBezTo>
                    <a:pt x="216" y="182"/>
                    <a:pt x="215" y="182"/>
                    <a:pt x="215" y="182"/>
                  </a:cubicBezTo>
                  <a:cubicBezTo>
                    <a:pt x="215" y="182"/>
                    <a:pt x="215" y="182"/>
                    <a:pt x="215" y="182"/>
                  </a:cubicBezTo>
                  <a:cubicBezTo>
                    <a:pt x="214" y="177"/>
                    <a:pt x="213" y="166"/>
                    <a:pt x="213" y="151"/>
                  </a:cubicBezTo>
                  <a:cubicBezTo>
                    <a:pt x="214" y="133"/>
                    <a:pt x="215" y="111"/>
                    <a:pt x="217" y="90"/>
                  </a:cubicBezTo>
                  <a:cubicBezTo>
                    <a:pt x="219" y="78"/>
                    <a:pt x="220" y="66"/>
                    <a:pt x="222" y="56"/>
                  </a:cubicBezTo>
                  <a:cubicBezTo>
                    <a:pt x="229" y="19"/>
                    <a:pt x="202" y="1"/>
                    <a:pt x="202" y="1"/>
                  </a:cubicBezTo>
                  <a:cubicBezTo>
                    <a:pt x="194" y="0"/>
                    <a:pt x="179" y="12"/>
                    <a:pt x="179" y="12"/>
                  </a:cubicBezTo>
                  <a:cubicBezTo>
                    <a:pt x="149" y="27"/>
                    <a:pt x="145" y="65"/>
                    <a:pt x="145" y="66"/>
                  </a:cubicBezTo>
                  <a:cubicBezTo>
                    <a:pt x="145" y="67"/>
                    <a:pt x="149" y="78"/>
                    <a:pt x="154" y="93"/>
                  </a:cubicBezTo>
                  <a:cubicBezTo>
                    <a:pt x="157" y="101"/>
                    <a:pt x="160" y="110"/>
                    <a:pt x="164" y="119"/>
                  </a:cubicBezTo>
                  <a:cubicBezTo>
                    <a:pt x="168" y="129"/>
                    <a:pt x="170" y="141"/>
                    <a:pt x="171" y="151"/>
                  </a:cubicBezTo>
                  <a:cubicBezTo>
                    <a:pt x="172" y="167"/>
                    <a:pt x="170" y="180"/>
                    <a:pt x="170" y="180"/>
                  </a:cubicBezTo>
                  <a:cubicBezTo>
                    <a:pt x="154" y="181"/>
                    <a:pt x="149" y="196"/>
                    <a:pt x="149" y="196"/>
                  </a:cubicBezTo>
                  <a:cubicBezTo>
                    <a:pt x="149" y="196"/>
                    <a:pt x="103" y="205"/>
                    <a:pt x="94" y="213"/>
                  </a:cubicBezTo>
                  <a:cubicBezTo>
                    <a:pt x="94" y="213"/>
                    <a:pt x="94" y="213"/>
                    <a:pt x="94" y="213"/>
                  </a:cubicBezTo>
                  <a:cubicBezTo>
                    <a:pt x="80" y="219"/>
                    <a:pt x="59" y="238"/>
                    <a:pt x="38" y="292"/>
                  </a:cubicBezTo>
                  <a:cubicBezTo>
                    <a:pt x="5" y="376"/>
                    <a:pt x="0" y="402"/>
                    <a:pt x="23" y="408"/>
                  </a:cubicBezTo>
                  <a:cubicBezTo>
                    <a:pt x="32" y="410"/>
                    <a:pt x="66" y="410"/>
                    <a:pt x="104" y="409"/>
                  </a:cubicBezTo>
                  <a:cubicBezTo>
                    <a:pt x="104" y="410"/>
                    <a:pt x="104" y="411"/>
                    <a:pt x="104" y="413"/>
                  </a:cubicBezTo>
                  <a:cubicBezTo>
                    <a:pt x="107" y="435"/>
                    <a:pt x="109" y="452"/>
                    <a:pt x="109" y="458"/>
                  </a:cubicBezTo>
                  <a:cubicBezTo>
                    <a:pt x="260" y="458"/>
                    <a:pt x="260" y="458"/>
                    <a:pt x="260" y="458"/>
                  </a:cubicBezTo>
                  <a:cubicBezTo>
                    <a:pt x="262" y="441"/>
                    <a:pt x="261" y="426"/>
                    <a:pt x="258" y="413"/>
                  </a:cubicBezTo>
                  <a:close/>
                  <a:moveTo>
                    <a:pt x="76" y="350"/>
                  </a:moveTo>
                  <a:cubicBezTo>
                    <a:pt x="76" y="350"/>
                    <a:pt x="85" y="341"/>
                    <a:pt x="95" y="329"/>
                  </a:cubicBezTo>
                  <a:cubicBezTo>
                    <a:pt x="96" y="336"/>
                    <a:pt x="97" y="343"/>
                    <a:pt x="97" y="350"/>
                  </a:cubicBezTo>
                  <a:cubicBezTo>
                    <a:pt x="85" y="350"/>
                    <a:pt x="76" y="350"/>
                    <a:pt x="76" y="350"/>
                  </a:cubicBezTo>
                  <a:close/>
                </a:path>
              </a:pathLst>
            </a:custGeom>
            <a:gradFill flip="none" rotWithShape="1">
              <a:gsLst>
                <a:gs pos="100000">
                  <a:srgbClr val="7289F2">
                    <a:alpha val="0"/>
                  </a:srgbClr>
                </a:gs>
                <a:gs pos="26000">
                  <a:srgbClr val="7289F2">
                    <a:alpha val="54000"/>
                  </a:srgbClr>
                </a:gs>
              </a:gsLst>
              <a:lin ang="7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9" name="Freeform 19">
              <a:extLst>
                <a:ext uri="{FF2B5EF4-FFF2-40B4-BE49-F238E27FC236}">
                  <a16:creationId xmlns:a16="http://schemas.microsoft.com/office/drawing/2014/main" id="{1F1055DB-0FAF-42E9-A9D9-33EEEA5E5D53}"/>
                </a:ext>
              </a:extLst>
            </p:cNvPr>
            <p:cNvSpPr>
              <a:spLocks/>
            </p:cNvSpPr>
            <p:nvPr/>
          </p:nvSpPr>
          <p:spPr bwMode="auto">
            <a:xfrm>
              <a:off x="5192713" y="5167313"/>
              <a:ext cx="236538" cy="338138"/>
            </a:xfrm>
            <a:custGeom>
              <a:avLst/>
              <a:gdLst>
                <a:gd name="T0" fmla="*/ 13 w 41"/>
                <a:gd name="T1" fmla="*/ 0 h 59"/>
                <a:gd name="T2" fmla="*/ 41 w 41"/>
                <a:gd name="T3" fmla="*/ 59 h 59"/>
                <a:gd name="T4" fmla="*/ 34 w 41"/>
                <a:gd name="T5" fmla="*/ 0 h 59"/>
                <a:gd name="T6" fmla="*/ 13 w 41"/>
                <a:gd name="T7" fmla="*/ 0 h 59"/>
              </a:gdLst>
              <a:ahLst/>
              <a:cxnLst>
                <a:cxn ang="0">
                  <a:pos x="T0" y="T1"/>
                </a:cxn>
                <a:cxn ang="0">
                  <a:pos x="T2" y="T3"/>
                </a:cxn>
                <a:cxn ang="0">
                  <a:pos x="T4" y="T5"/>
                </a:cxn>
                <a:cxn ang="0">
                  <a:pos x="T6" y="T7"/>
                </a:cxn>
              </a:cxnLst>
              <a:rect l="0" t="0" r="r" b="b"/>
              <a:pathLst>
                <a:path w="41" h="59">
                  <a:moveTo>
                    <a:pt x="13" y="0"/>
                  </a:moveTo>
                  <a:cubicBezTo>
                    <a:pt x="13" y="0"/>
                    <a:pt x="0" y="45"/>
                    <a:pt x="41" y="59"/>
                  </a:cubicBezTo>
                  <a:cubicBezTo>
                    <a:pt x="34" y="0"/>
                    <a:pt x="34" y="0"/>
                    <a:pt x="34" y="0"/>
                  </a:cubicBezTo>
                  <a:lnTo>
                    <a:pt x="13" y="0"/>
                  </a:lnTo>
                  <a:close/>
                </a:path>
              </a:pathLst>
            </a:custGeom>
            <a:solidFill>
              <a:srgbClr val="829CF3">
                <a:alpha val="26000"/>
              </a:srgb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0" name="Freeform 20">
              <a:extLst>
                <a:ext uri="{FF2B5EF4-FFF2-40B4-BE49-F238E27FC236}">
                  <a16:creationId xmlns:a16="http://schemas.microsoft.com/office/drawing/2014/main" id="{33DD8503-AB72-4432-BEC9-FC4887059C26}"/>
                </a:ext>
              </a:extLst>
            </p:cNvPr>
            <p:cNvSpPr>
              <a:spLocks/>
            </p:cNvSpPr>
            <p:nvPr/>
          </p:nvSpPr>
          <p:spPr bwMode="auto">
            <a:xfrm>
              <a:off x="6191250" y="3625850"/>
              <a:ext cx="333375" cy="217488"/>
            </a:xfrm>
            <a:custGeom>
              <a:avLst/>
              <a:gdLst>
                <a:gd name="T0" fmla="*/ 57 w 58"/>
                <a:gd name="T1" fmla="*/ 4 h 38"/>
                <a:gd name="T2" fmla="*/ 57 w 58"/>
                <a:gd name="T3" fmla="*/ 8 h 38"/>
                <a:gd name="T4" fmla="*/ 53 w 58"/>
                <a:gd name="T5" fmla="*/ 18 h 38"/>
                <a:gd name="T6" fmla="*/ 47 w 58"/>
                <a:gd name="T7" fmla="*/ 24 h 38"/>
                <a:gd name="T8" fmla="*/ 46 w 58"/>
                <a:gd name="T9" fmla="*/ 22 h 38"/>
                <a:gd name="T10" fmla="*/ 47 w 58"/>
                <a:gd name="T11" fmla="*/ 21 h 38"/>
                <a:gd name="T12" fmla="*/ 53 w 58"/>
                <a:gd name="T13" fmla="*/ 8 h 38"/>
                <a:gd name="T14" fmla="*/ 46 w 58"/>
                <a:gd name="T15" fmla="*/ 11 h 38"/>
                <a:gd name="T16" fmla="*/ 17 w 58"/>
                <a:gd name="T17" fmla="*/ 23 h 38"/>
                <a:gd name="T18" fmla="*/ 5 w 58"/>
                <a:gd name="T19" fmla="*/ 37 h 38"/>
                <a:gd name="T20" fmla="*/ 0 w 58"/>
                <a:gd name="T21" fmla="*/ 35 h 38"/>
                <a:gd name="T22" fmla="*/ 15 w 58"/>
                <a:gd name="T23" fmla="*/ 20 h 38"/>
                <a:gd name="T24" fmla="*/ 46 w 58"/>
                <a:gd name="T25" fmla="*/ 7 h 38"/>
                <a:gd name="T26" fmla="*/ 52 w 58"/>
                <a:gd name="T27" fmla="*/ 4 h 38"/>
                <a:gd name="T28" fmla="*/ 46 w 58"/>
                <a:gd name="T29" fmla="*/ 2 h 38"/>
                <a:gd name="T30" fmla="*/ 46 w 58"/>
                <a:gd name="T31" fmla="*/ 0 h 38"/>
                <a:gd name="T32" fmla="*/ 53 w 58"/>
                <a:gd name="T33" fmla="*/ 1 h 38"/>
                <a:gd name="T34" fmla="*/ 57 w 58"/>
                <a:gd name="T35" fmla="*/ 4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8" h="38">
                  <a:moveTo>
                    <a:pt x="57" y="4"/>
                  </a:moveTo>
                  <a:cubicBezTo>
                    <a:pt x="57" y="8"/>
                    <a:pt x="57" y="8"/>
                    <a:pt x="57" y="8"/>
                  </a:cubicBezTo>
                  <a:cubicBezTo>
                    <a:pt x="57" y="8"/>
                    <a:pt x="56" y="12"/>
                    <a:pt x="53" y="18"/>
                  </a:cubicBezTo>
                  <a:cubicBezTo>
                    <a:pt x="51" y="23"/>
                    <a:pt x="48" y="24"/>
                    <a:pt x="47" y="24"/>
                  </a:cubicBezTo>
                  <a:cubicBezTo>
                    <a:pt x="46" y="23"/>
                    <a:pt x="46" y="22"/>
                    <a:pt x="46" y="22"/>
                  </a:cubicBezTo>
                  <a:cubicBezTo>
                    <a:pt x="47" y="21"/>
                    <a:pt x="47" y="21"/>
                    <a:pt x="47" y="21"/>
                  </a:cubicBezTo>
                  <a:cubicBezTo>
                    <a:pt x="54" y="20"/>
                    <a:pt x="53" y="8"/>
                    <a:pt x="53" y="8"/>
                  </a:cubicBezTo>
                  <a:cubicBezTo>
                    <a:pt x="46" y="11"/>
                    <a:pt x="46" y="11"/>
                    <a:pt x="46" y="11"/>
                  </a:cubicBezTo>
                  <a:cubicBezTo>
                    <a:pt x="17" y="23"/>
                    <a:pt x="17" y="23"/>
                    <a:pt x="17" y="23"/>
                  </a:cubicBezTo>
                  <a:cubicBezTo>
                    <a:pt x="17" y="23"/>
                    <a:pt x="7" y="35"/>
                    <a:pt x="5" y="37"/>
                  </a:cubicBezTo>
                  <a:cubicBezTo>
                    <a:pt x="3" y="38"/>
                    <a:pt x="0" y="38"/>
                    <a:pt x="0" y="35"/>
                  </a:cubicBezTo>
                  <a:cubicBezTo>
                    <a:pt x="0" y="33"/>
                    <a:pt x="15" y="20"/>
                    <a:pt x="15" y="20"/>
                  </a:cubicBezTo>
                  <a:cubicBezTo>
                    <a:pt x="46" y="7"/>
                    <a:pt x="46" y="7"/>
                    <a:pt x="46" y="7"/>
                  </a:cubicBezTo>
                  <a:cubicBezTo>
                    <a:pt x="52" y="4"/>
                    <a:pt x="52" y="4"/>
                    <a:pt x="52" y="4"/>
                  </a:cubicBezTo>
                  <a:cubicBezTo>
                    <a:pt x="46" y="2"/>
                    <a:pt x="46" y="2"/>
                    <a:pt x="46" y="2"/>
                  </a:cubicBezTo>
                  <a:cubicBezTo>
                    <a:pt x="46" y="2"/>
                    <a:pt x="46" y="1"/>
                    <a:pt x="46" y="0"/>
                  </a:cubicBezTo>
                  <a:cubicBezTo>
                    <a:pt x="48" y="0"/>
                    <a:pt x="50" y="1"/>
                    <a:pt x="53" y="1"/>
                  </a:cubicBezTo>
                  <a:cubicBezTo>
                    <a:pt x="58" y="2"/>
                    <a:pt x="57" y="4"/>
                    <a:pt x="57" y="4"/>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Shape 24">
              <a:extLst>
                <a:ext uri="{FF2B5EF4-FFF2-40B4-BE49-F238E27FC236}">
                  <a16:creationId xmlns:a16="http://schemas.microsoft.com/office/drawing/2014/main" id="{5734A953-9B6C-444B-B25F-6DF0B880B296}"/>
                </a:ext>
              </a:extLst>
            </p:cNvPr>
            <p:cNvSpPr/>
            <p:nvPr/>
          </p:nvSpPr>
          <p:spPr>
            <a:xfrm>
              <a:off x="6538394" y="3930239"/>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0" name="Freeform: Shape 149">
              <a:extLst>
                <a:ext uri="{FF2B5EF4-FFF2-40B4-BE49-F238E27FC236}">
                  <a16:creationId xmlns:a16="http://schemas.microsoft.com/office/drawing/2014/main" id="{0981B24C-CD45-4505-87DD-EBA799A608A0}"/>
                </a:ext>
              </a:extLst>
            </p:cNvPr>
            <p:cNvSpPr/>
            <p:nvPr/>
          </p:nvSpPr>
          <p:spPr>
            <a:xfrm>
              <a:off x="6586362" y="3924595"/>
              <a:ext cx="104950" cy="82726"/>
            </a:xfrm>
            <a:custGeom>
              <a:avLst/>
              <a:gdLst>
                <a:gd name="connsiteX0" fmla="*/ 519 w 104950"/>
                <a:gd name="connsiteY0" fmla="*/ 1205 h 82726"/>
                <a:gd name="connsiteX1" fmla="*/ 64812 w 104950"/>
                <a:gd name="connsiteY1" fmla="*/ 36924 h 82726"/>
                <a:gd name="connsiteX2" fmla="*/ 102912 w 104950"/>
                <a:gd name="connsiteY2" fmla="*/ 82167 h 82726"/>
                <a:gd name="connsiteX3" fmla="*/ 519 w 104950"/>
                <a:gd name="connsiteY3" fmla="*/ 1205 h 82726"/>
              </a:gdLst>
              <a:ahLst/>
              <a:cxnLst>
                <a:cxn ang="0">
                  <a:pos x="connsiteX0" y="connsiteY0"/>
                </a:cxn>
                <a:cxn ang="0">
                  <a:pos x="connsiteX1" y="connsiteY1"/>
                </a:cxn>
                <a:cxn ang="0">
                  <a:pos x="connsiteX2" y="connsiteY2"/>
                </a:cxn>
                <a:cxn ang="0">
                  <a:pos x="connsiteX3" y="connsiteY3"/>
                </a:cxn>
              </a:cxnLst>
              <a:rect l="l" t="t" r="r" b="b"/>
              <a:pathLst>
                <a:path w="104950" h="82726">
                  <a:moveTo>
                    <a:pt x="519" y="1205"/>
                  </a:moveTo>
                  <a:cubicBezTo>
                    <a:pt x="-5831" y="-6335"/>
                    <a:pt x="47747" y="23430"/>
                    <a:pt x="64812" y="36924"/>
                  </a:cubicBezTo>
                  <a:cubicBezTo>
                    <a:pt x="81877" y="50418"/>
                    <a:pt x="113231" y="87723"/>
                    <a:pt x="102912" y="82167"/>
                  </a:cubicBezTo>
                  <a:cubicBezTo>
                    <a:pt x="92593" y="76611"/>
                    <a:pt x="6869" y="8745"/>
                    <a:pt x="519" y="12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Shape 25">
              <a:extLst>
                <a:ext uri="{FF2B5EF4-FFF2-40B4-BE49-F238E27FC236}">
                  <a16:creationId xmlns:a16="http://schemas.microsoft.com/office/drawing/2014/main" id="{95F849CF-BB96-4670-91B9-CF85441BB33B}"/>
                </a:ext>
              </a:extLst>
            </p:cNvPr>
            <p:cNvSpPr/>
            <p:nvPr/>
          </p:nvSpPr>
          <p:spPr>
            <a:xfrm>
              <a:off x="5832786" y="4279895"/>
              <a:ext cx="465015" cy="55559"/>
            </a:xfrm>
            <a:custGeom>
              <a:avLst/>
              <a:gdLst>
                <a:gd name="connsiteX0" fmla="*/ 456889 w 465015"/>
                <a:gd name="connsiteY0" fmla="*/ 50805 h 55559"/>
                <a:gd name="connsiteX1" fmla="*/ 2864 w 465015"/>
                <a:gd name="connsiteY1" fmla="*/ 5 h 55559"/>
                <a:gd name="connsiteX2" fmla="*/ 272739 w 465015"/>
                <a:gd name="connsiteY2" fmla="*/ 47630 h 55559"/>
                <a:gd name="connsiteX3" fmla="*/ 456889 w 465015"/>
                <a:gd name="connsiteY3" fmla="*/ 50805 h 55559"/>
              </a:gdLst>
              <a:ahLst/>
              <a:cxnLst>
                <a:cxn ang="0">
                  <a:pos x="connsiteX0" y="connsiteY0"/>
                </a:cxn>
                <a:cxn ang="0">
                  <a:pos x="connsiteX1" y="connsiteY1"/>
                </a:cxn>
                <a:cxn ang="0">
                  <a:pos x="connsiteX2" y="connsiteY2"/>
                </a:cxn>
                <a:cxn ang="0">
                  <a:pos x="connsiteX3" y="connsiteY3"/>
                </a:cxn>
              </a:cxnLst>
              <a:rect l="l" t="t" r="r" b="b"/>
              <a:pathLst>
                <a:path w="465015" h="55559">
                  <a:moveTo>
                    <a:pt x="456889" y="50805"/>
                  </a:moveTo>
                  <a:cubicBezTo>
                    <a:pt x="411910" y="42867"/>
                    <a:pt x="33556" y="534"/>
                    <a:pt x="2864" y="5"/>
                  </a:cubicBezTo>
                  <a:cubicBezTo>
                    <a:pt x="-27828" y="-524"/>
                    <a:pt x="196539" y="39163"/>
                    <a:pt x="272739" y="47630"/>
                  </a:cubicBezTo>
                  <a:cubicBezTo>
                    <a:pt x="348939" y="56097"/>
                    <a:pt x="501868" y="58743"/>
                    <a:pt x="456889" y="50805"/>
                  </a:cubicBezTo>
                  <a:close/>
                </a:path>
              </a:pathLst>
            </a:custGeom>
            <a:solidFill>
              <a:srgbClr val="0A007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nvGrpSpPr>
          <p:cNvPr id="38" name="Group 37" descr="This image is an icon of three people and a globe. ">
            <a:extLst>
              <a:ext uri="{FF2B5EF4-FFF2-40B4-BE49-F238E27FC236}">
                <a16:creationId xmlns:a16="http://schemas.microsoft.com/office/drawing/2014/main" id="{A990E334-4A7D-4F5C-A904-F305BFAA954B}"/>
              </a:ext>
            </a:extLst>
          </p:cNvPr>
          <p:cNvGrpSpPr/>
          <p:nvPr/>
        </p:nvGrpSpPr>
        <p:grpSpPr>
          <a:xfrm>
            <a:off x="8229600" y="4182253"/>
            <a:ext cx="1271588" cy="1273175"/>
            <a:chOff x="8229600" y="4162425"/>
            <a:chExt cx="1271588" cy="1273175"/>
          </a:xfrm>
        </p:grpSpPr>
        <p:sp>
          <p:nvSpPr>
            <p:cNvPr id="36" name="Oval 28">
              <a:extLst>
                <a:ext uri="{FF2B5EF4-FFF2-40B4-BE49-F238E27FC236}">
                  <a16:creationId xmlns:a16="http://schemas.microsoft.com/office/drawing/2014/main" id="{4699FCCF-8ACA-4F41-97A7-AD2C08AE5E98}"/>
                </a:ext>
              </a:extLst>
            </p:cNvPr>
            <p:cNvSpPr>
              <a:spLocks noChangeArrowheads="1"/>
            </p:cNvSpPr>
            <p:nvPr/>
          </p:nvSpPr>
          <p:spPr bwMode="auto">
            <a:xfrm>
              <a:off x="8229600" y="4162425"/>
              <a:ext cx="1271588" cy="1273175"/>
            </a:xfrm>
            <a:prstGeom prst="ellipse">
              <a:avLst/>
            </a:prstGeom>
            <a:gradFill>
              <a:gsLst>
                <a:gs pos="0">
                  <a:srgbClr val="7CEFD8"/>
                </a:gs>
                <a:gs pos="50000">
                  <a:srgbClr val="6672E4"/>
                </a:gs>
                <a:gs pos="100000">
                  <a:srgbClr val="882BE5"/>
                </a:gs>
              </a:gsLst>
              <a:lin ang="78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202" name="Group 201">
              <a:extLst>
                <a:ext uri="{FF2B5EF4-FFF2-40B4-BE49-F238E27FC236}">
                  <a16:creationId xmlns:a16="http://schemas.microsoft.com/office/drawing/2014/main" id="{F63DE9C6-B298-4701-B108-E8E84885E8BC}"/>
                </a:ext>
              </a:extLst>
            </p:cNvPr>
            <p:cNvGrpSpPr/>
            <p:nvPr/>
          </p:nvGrpSpPr>
          <p:grpSpPr>
            <a:xfrm>
              <a:off x="8560253" y="4426329"/>
              <a:ext cx="610282" cy="674403"/>
              <a:chOff x="4841875" y="2895601"/>
              <a:chExt cx="344488" cy="346075"/>
            </a:xfrm>
          </p:grpSpPr>
          <p:sp>
            <p:nvSpPr>
              <p:cNvPr id="203" name="Freeform 258">
                <a:extLst>
                  <a:ext uri="{FF2B5EF4-FFF2-40B4-BE49-F238E27FC236}">
                    <a16:creationId xmlns:a16="http://schemas.microsoft.com/office/drawing/2014/main" id="{05760EEA-E70F-4460-BC2A-336F9645E04A}"/>
                  </a:ext>
                </a:extLst>
              </p:cNvPr>
              <p:cNvSpPr>
                <a:spLocks/>
              </p:cNvSpPr>
              <p:nvPr/>
            </p:nvSpPr>
            <p:spPr bwMode="auto">
              <a:xfrm>
                <a:off x="4916488" y="2895601"/>
                <a:ext cx="195263" cy="195263"/>
              </a:xfrm>
              <a:custGeom>
                <a:avLst/>
                <a:gdLst>
                  <a:gd name="T0" fmla="*/ 52 w 52"/>
                  <a:gd name="T1" fmla="*/ 26 h 52"/>
                  <a:gd name="T2" fmla="*/ 26 w 52"/>
                  <a:gd name="T3" fmla="*/ 52 h 52"/>
                  <a:gd name="T4" fmla="*/ 0 w 52"/>
                  <a:gd name="T5" fmla="*/ 25 h 52"/>
                  <a:gd name="T6" fmla="*/ 25 w 52"/>
                  <a:gd name="T7" fmla="*/ 0 h 52"/>
                  <a:gd name="T8" fmla="*/ 26 w 52"/>
                  <a:gd name="T9" fmla="*/ 0 h 52"/>
                  <a:gd name="T10" fmla="*/ 52 w 52"/>
                  <a:gd name="T11" fmla="*/ 26 h 52"/>
                </a:gdLst>
                <a:ahLst/>
                <a:cxnLst>
                  <a:cxn ang="0">
                    <a:pos x="T0" y="T1"/>
                  </a:cxn>
                  <a:cxn ang="0">
                    <a:pos x="T2" y="T3"/>
                  </a:cxn>
                  <a:cxn ang="0">
                    <a:pos x="T4" y="T5"/>
                  </a:cxn>
                  <a:cxn ang="0">
                    <a:pos x="T6" y="T7"/>
                  </a:cxn>
                  <a:cxn ang="0">
                    <a:pos x="T8" y="T9"/>
                  </a:cxn>
                  <a:cxn ang="0">
                    <a:pos x="T10" y="T11"/>
                  </a:cxn>
                </a:cxnLst>
                <a:rect l="0" t="0" r="r" b="b"/>
                <a:pathLst>
                  <a:path w="52" h="52">
                    <a:moveTo>
                      <a:pt x="52" y="26"/>
                    </a:moveTo>
                    <a:cubicBezTo>
                      <a:pt x="52" y="40"/>
                      <a:pt x="40" y="52"/>
                      <a:pt x="26" y="52"/>
                    </a:cubicBezTo>
                    <a:cubicBezTo>
                      <a:pt x="12" y="52"/>
                      <a:pt x="0" y="40"/>
                      <a:pt x="0" y="25"/>
                    </a:cubicBezTo>
                    <a:cubicBezTo>
                      <a:pt x="0" y="11"/>
                      <a:pt x="11" y="1"/>
                      <a:pt x="25" y="0"/>
                    </a:cubicBezTo>
                    <a:cubicBezTo>
                      <a:pt x="25" y="0"/>
                      <a:pt x="26" y="0"/>
                      <a:pt x="26" y="0"/>
                    </a:cubicBezTo>
                    <a:cubicBezTo>
                      <a:pt x="40" y="0"/>
                      <a:pt x="52" y="11"/>
                      <a:pt x="52" y="26"/>
                    </a:cubicBezTo>
                    <a:close/>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4" name="Freeform 259">
                <a:extLst>
                  <a:ext uri="{FF2B5EF4-FFF2-40B4-BE49-F238E27FC236}">
                    <a16:creationId xmlns:a16="http://schemas.microsoft.com/office/drawing/2014/main" id="{7AE0CD2C-CD57-47B1-B505-80D106A80804}"/>
                  </a:ext>
                </a:extLst>
              </p:cNvPr>
              <p:cNvSpPr>
                <a:spLocks/>
              </p:cNvSpPr>
              <p:nvPr/>
            </p:nvSpPr>
            <p:spPr bwMode="auto">
              <a:xfrm>
                <a:off x="4957763" y="2895601"/>
                <a:ext cx="52388" cy="195263"/>
              </a:xfrm>
              <a:custGeom>
                <a:avLst/>
                <a:gdLst>
                  <a:gd name="T0" fmla="*/ 14 w 14"/>
                  <a:gd name="T1" fmla="*/ 0 h 52"/>
                  <a:gd name="T2" fmla="*/ 14 w 14"/>
                  <a:gd name="T3" fmla="*/ 52 h 52"/>
                </a:gdLst>
                <a:ahLst/>
                <a:cxnLst>
                  <a:cxn ang="0">
                    <a:pos x="T0" y="T1"/>
                  </a:cxn>
                  <a:cxn ang="0">
                    <a:pos x="T2" y="T3"/>
                  </a:cxn>
                </a:cxnLst>
                <a:rect l="0" t="0" r="r" b="b"/>
                <a:pathLst>
                  <a:path w="14" h="52">
                    <a:moveTo>
                      <a:pt x="14" y="0"/>
                    </a:moveTo>
                    <a:cubicBezTo>
                      <a:pt x="0" y="15"/>
                      <a:pt x="0" y="34"/>
                      <a:pt x="14"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5" name="Freeform 260">
                <a:extLst>
                  <a:ext uri="{FF2B5EF4-FFF2-40B4-BE49-F238E27FC236}">
                    <a16:creationId xmlns:a16="http://schemas.microsoft.com/office/drawing/2014/main" id="{872A3131-C536-4756-B975-DACC55DF3723}"/>
                  </a:ext>
                </a:extLst>
              </p:cNvPr>
              <p:cNvSpPr>
                <a:spLocks/>
              </p:cNvSpPr>
              <p:nvPr/>
            </p:nvSpPr>
            <p:spPr bwMode="auto">
              <a:xfrm>
                <a:off x="5018088" y="2895601"/>
                <a:ext cx="52388" cy="195263"/>
              </a:xfrm>
              <a:custGeom>
                <a:avLst/>
                <a:gdLst>
                  <a:gd name="T0" fmla="*/ 0 w 14"/>
                  <a:gd name="T1" fmla="*/ 0 h 52"/>
                  <a:gd name="T2" fmla="*/ 0 w 14"/>
                  <a:gd name="T3" fmla="*/ 52 h 52"/>
                </a:gdLst>
                <a:ahLst/>
                <a:cxnLst>
                  <a:cxn ang="0">
                    <a:pos x="T0" y="T1"/>
                  </a:cxn>
                  <a:cxn ang="0">
                    <a:pos x="T2" y="T3"/>
                  </a:cxn>
                </a:cxnLst>
                <a:rect l="0" t="0" r="r" b="b"/>
                <a:pathLst>
                  <a:path w="14" h="52">
                    <a:moveTo>
                      <a:pt x="0" y="0"/>
                    </a:moveTo>
                    <a:cubicBezTo>
                      <a:pt x="14" y="15"/>
                      <a:pt x="14" y="34"/>
                      <a:pt x="0" y="52"/>
                    </a:cubicBezTo>
                  </a:path>
                </a:pathLst>
              </a:custGeom>
              <a:noFill/>
              <a:ln w="14288" cap="flat">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6" name="Line 261">
                <a:extLst>
                  <a:ext uri="{FF2B5EF4-FFF2-40B4-BE49-F238E27FC236}">
                    <a16:creationId xmlns:a16="http://schemas.microsoft.com/office/drawing/2014/main" id="{8D6C92E4-36B6-469D-8D9D-7E821A2B6AD3}"/>
                  </a:ext>
                </a:extLst>
              </p:cNvPr>
              <p:cNvSpPr>
                <a:spLocks noChangeShapeType="1"/>
              </p:cNvSpPr>
              <p:nvPr/>
            </p:nvSpPr>
            <p:spPr bwMode="auto">
              <a:xfrm>
                <a:off x="4932363" y="3044826"/>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7" name="Line 262">
                <a:extLst>
                  <a:ext uri="{FF2B5EF4-FFF2-40B4-BE49-F238E27FC236}">
                    <a16:creationId xmlns:a16="http://schemas.microsoft.com/office/drawing/2014/main" id="{B9D7D31E-100C-4875-91DB-E3AA306D1C1C}"/>
                  </a:ext>
                </a:extLst>
              </p:cNvPr>
              <p:cNvSpPr>
                <a:spLocks noChangeShapeType="1"/>
              </p:cNvSpPr>
              <p:nvPr/>
            </p:nvSpPr>
            <p:spPr bwMode="auto">
              <a:xfrm>
                <a:off x="4932363" y="2940051"/>
                <a:ext cx="165100"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08" name="Line 263">
                <a:extLst>
                  <a:ext uri="{FF2B5EF4-FFF2-40B4-BE49-F238E27FC236}">
                    <a16:creationId xmlns:a16="http://schemas.microsoft.com/office/drawing/2014/main" id="{29CE937B-2D75-4864-AD7D-EE0DA1EBAD70}"/>
                  </a:ext>
                </a:extLst>
              </p:cNvPr>
              <p:cNvSpPr>
                <a:spLocks noChangeShapeType="1"/>
              </p:cNvSpPr>
              <p:nvPr/>
            </p:nvSpPr>
            <p:spPr bwMode="auto">
              <a:xfrm>
                <a:off x="4916488" y="2992438"/>
                <a:ext cx="195263" cy="0"/>
              </a:xfrm>
              <a:prstGeom prst="line">
                <a:avLst/>
              </a:prstGeom>
              <a:noFill/>
              <a:ln w="14288" cap="flat">
                <a:solidFill>
                  <a:schemeClr val="bg1"/>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212" name="Freeform 267">
                <a:extLst>
                  <a:ext uri="{FF2B5EF4-FFF2-40B4-BE49-F238E27FC236}">
                    <a16:creationId xmlns:a16="http://schemas.microsoft.com/office/drawing/2014/main" id="{AE3AF176-184A-4597-B23C-A8ECB69459A6}"/>
                  </a:ext>
                </a:extLst>
              </p:cNvPr>
              <p:cNvSpPr>
                <a:spLocks/>
              </p:cNvSpPr>
              <p:nvPr/>
            </p:nvSpPr>
            <p:spPr bwMode="auto">
              <a:xfrm>
                <a:off x="4841875" y="3181351"/>
                <a:ext cx="344488" cy="60325"/>
              </a:xfrm>
              <a:custGeom>
                <a:avLst/>
                <a:gdLst>
                  <a:gd name="T0" fmla="*/ 76 w 92"/>
                  <a:gd name="T1" fmla="*/ 0 h 16"/>
                  <a:gd name="T2" fmla="*/ 61 w 92"/>
                  <a:gd name="T3" fmla="*/ 11 h 16"/>
                  <a:gd name="T4" fmla="*/ 46 w 92"/>
                  <a:gd name="T5" fmla="*/ 0 h 16"/>
                  <a:gd name="T6" fmla="*/ 31 w 92"/>
                  <a:gd name="T7" fmla="*/ 11 h 16"/>
                  <a:gd name="T8" fmla="*/ 16 w 92"/>
                  <a:gd name="T9" fmla="*/ 0 h 16"/>
                  <a:gd name="T10" fmla="*/ 0 w 92"/>
                  <a:gd name="T11" fmla="*/ 16 h 16"/>
                  <a:gd name="T12" fmla="*/ 92 w 92"/>
                  <a:gd name="T13" fmla="*/ 16 h 16"/>
                  <a:gd name="T14" fmla="*/ 76 w 92"/>
                  <a:gd name="T15" fmla="*/ 0 h 1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2" h="16">
                    <a:moveTo>
                      <a:pt x="76" y="0"/>
                    </a:moveTo>
                    <a:cubicBezTo>
                      <a:pt x="69" y="0"/>
                      <a:pt x="63" y="4"/>
                      <a:pt x="61" y="11"/>
                    </a:cubicBezTo>
                    <a:cubicBezTo>
                      <a:pt x="59" y="4"/>
                      <a:pt x="53" y="0"/>
                      <a:pt x="46" y="0"/>
                    </a:cubicBezTo>
                    <a:cubicBezTo>
                      <a:pt x="39" y="0"/>
                      <a:pt x="33" y="4"/>
                      <a:pt x="31" y="11"/>
                    </a:cubicBezTo>
                    <a:cubicBezTo>
                      <a:pt x="29" y="4"/>
                      <a:pt x="23" y="0"/>
                      <a:pt x="16" y="0"/>
                    </a:cubicBezTo>
                    <a:cubicBezTo>
                      <a:pt x="7" y="0"/>
                      <a:pt x="0" y="8"/>
                      <a:pt x="0" y="16"/>
                    </a:cubicBezTo>
                    <a:cubicBezTo>
                      <a:pt x="92" y="16"/>
                      <a:pt x="92" y="16"/>
                      <a:pt x="92" y="16"/>
                    </a:cubicBezTo>
                    <a:cubicBezTo>
                      <a:pt x="92" y="8"/>
                      <a:pt x="85" y="0"/>
                      <a:pt x="76" y="0"/>
                    </a:cubicBezTo>
                    <a:close/>
                  </a:path>
                </a:pathLst>
              </a:custGeom>
              <a:noFill/>
              <a:ln w="14288"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43" name="Group 42">
            <a:extLst>
              <a:ext uri="{FF2B5EF4-FFF2-40B4-BE49-F238E27FC236}">
                <a16:creationId xmlns:a16="http://schemas.microsoft.com/office/drawing/2014/main" id="{A64F8879-D01A-46C0-82F4-C2574F5186EA}"/>
              </a:ext>
              <a:ext uri="{C183D7F6-B498-43B3-948B-1728B52AA6E4}">
                <adec:decorative xmlns:adec="http://schemas.microsoft.com/office/drawing/2017/decorative" val="1"/>
              </a:ext>
            </a:extLst>
          </p:cNvPr>
          <p:cNvGrpSpPr/>
          <p:nvPr/>
        </p:nvGrpSpPr>
        <p:grpSpPr>
          <a:xfrm>
            <a:off x="9882578" y="4116942"/>
            <a:ext cx="1832171" cy="1502808"/>
            <a:chOff x="9726589" y="4116942"/>
            <a:chExt cx="1987042" cy="1502808"/>
          </a:xfrm>
        </p:grpSpPr>
        <p:sp>
          <p:nvSpPr>
            <p:cNvPr id="331" name="TextBox 330">
              <a:extLst>
                <a:ext uri="{FF2B5EF4-FFF2-40B4-BE49-F238E27FC236}">
                  <a16:creationId xmlns:a16="http://schemas.microsoft.com/office/drawing/2014/main" id="{62109C55-9EBC-4778-80D4-D55D22307915}"/>
                </a:ext>
              </a:extLst>
            </p:cNvPr>
            <p:cNvSpPr txBox="1"/>
            <p:nvPr/>
          </p:nvSpPr>
          <p:spPr>
            <a:xfrm>
              <a:off x="9726589" y="4116942"/>
              <a:ext cx="1729395" cy="492443"/>
            </a:xfrm>
            <a:prstGeom prst="rect">
              <a:avLst/>
            </a:prstGeom>
            <a:noFill/>
          </p:spPr>
          <p:txBody>
            <a:bodyPr wrap="square" lIns="0" tIns="0" rIns="0" bIns="0" rtlCol="0">
              <a:spAutoFit/>
            </a:bodyPr>
            <a:lstStyle/>
            <a:p>
              <a:r>
                <a:rPr lang="en-US" sz="1600" b="1" dirty="0">
                  <a:solidFill>
                    <a:srgbClr val="002060"/>
                  </a:solidFill>
                  <a:latin typeface="Segoe UI" panose="020B0502040204020203" pitchFamily="34" charset="0"/>
                  <a:cs typeface="Segoe UI" panose="020B0502040204020203" pitchFamily="34" charset="0"/>
                </a:rPr>
                <a:t>DELETION POLICY:</a:t>
              </a:r>
            </a:p>
          </p:txBody>
        </p:sp>
        <p:sp>
          <p:nvSpPr>
            <p:cNvPr id="332" name="Rectangle 331">
              <a:extLst>
                <a:ext uri="{FF2B5EF4-FFF2-40B4-BE49-F238E27FC236}">
                  <a16:creationId xmlns:a16="http://schemas.microsoft.com/office/drawing/2014/main" id="{779BDC05-BA31-44EF-B695-331F1F3CEBCA}"/>
                </a:ext>
              </a:extLst>
            </p:cNvPr>
            <p:cNvSpPr/>
            <p:nvPr/>
          </p:nvSpPr>
          <p:spPr>
            <a:xfrm>
              <a:off x="9750576" y="4634865"/>
              <a:ext cx="196305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For deletion if pivot gets deleted we have to build tree again. Too expensive.</a:t>
              </a:r>
            </a:p>
          </p:txBody>
        </p:sp>
      </p:grpSp>
      <p:sp>
        <p:nvSpPr>
          <p:cNvPr id="52" name="Rectangle 51">
            <a:extLst>
              <a:ext uri="{FF2B5EF4-FFF2-40B4-BE49-F238E27FC236}">
                <a16:creationId xmlns:a16="http://schemas.microsoft.com/office/drawing/2014/main" id="{46969EBC-E8D3-4914-9A82-8E88F816E77E}"/>
              </a:ext>
            </a:extLst>
          </p:cNvPr>
          <p:cNvSpPr/>
          <p:nvPr/>
        </p:nvSpPr>
        <p:spPr>
          <a:xfrm>
            <a:off x="4297327" y="5850468"/>
            <a:ext cx="3597344" cy="369332"/>
          </a:xfrm>
          <a:prstGeom prst="rect">
            <a:avLst/>
          </a:prstGeom>
        </p:spPr>
        <p:txBody>
          <a:bodyPr wrap="square" lIns="0" tIns="0" rIns="0" bIns="0">
            <a:spAutoFit/>
          </a:bodyPr>
          <a:lstStyle/>
          <a:p>
            <a:pPr algn="ctr"/>
            <a:r>
              <a:rPr lang="en-US" sz="2400" b="1" dirty="0">
                <a:solidFill>
                  <a:srgbClr val="002060"/>
                </a:solidFill>
                <a:latin typeface="Segoe UI" panose="020B0502040204020203" pitchFamily="34" charset="0"/>
                <a:cs typeface="Segoe UI" panose="020B0502040204020203" pitchFamily="34" charset="0"/>
              </a:rPr>
              <a:t>CHALLENGES FACED</a:t>
            </a:r>
            <a:endParaRPr lang="en-US" sz="2400" dirty="0">
              <a:solidFill>
                <a:srgbClr val="002060"/>
              </a:solidFill>
            </a:endParaRPr>
          </a:p>
        </p:txBody>
      </p:sp>
    </p:spTree>
    <p:extLst>
      <p:ext uri="{BB962C8B-B14F-4D97-AF65-F5344CB8AC3E}">
        <p14:creationId xmlns:p14="http://schemas.microsoft.com/office/powerpoint/2010/main" val="2214546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15E537-4AB4-4445-A3AC-40D738EDF3DC}"/>
              </a:ext>
            </a:extLst>
          </p:cNvPr>
          <p:cNvSpPr txBox="1"/>
          <p:nvPr/>
        </p:nvSpPr>
        <p:spPr>
          <a:xfrm>
            <a:off x="1183821" y="738390"/>
            <a:ext cx="4845708" cy="492443"/>
          </a:xfrm>
          <a:prstGeom prst="rect">
            <a:avLst/>
          </a:prstGeom>
          <a:noFill/>
        </p:spPr>
        <p:txBody>
          <a:bodyPr wrap="square" lIns="0" tIns="0" rIns="0" bIns="0" rtlCol="0">
            <a:spAutoFit/>
          </a:bodyPr>
          <a:lstStyle/>
          <a:p>
            <a:r>
              <a:rPr lang="en-US" sz="3200" b="1" dirty="0">
                <a:solidFill>
                  <a:srgbClr val="002060"/>
                </a:solidFill>
                <a:latin typeface="Segoe UI" panose="020B0502040204020203" pitchFamily="34" charset="0"/>
                <a:cs typeface="Segoe UI" panose="020B0502040204020203" pitchFamily="34" charset="0"/>
              </a:rPr>
              <a:t>References </a:t>
            </a:r>
          </a:p>
        </p:txBody>
      </p:sp>
      <p:cxnSp>
        <p:nvCxnSpPr>
          <p:cNvPr id="4" name="Straight Connector 3">
            <a:extLst>
              <a:ext uri="{FF2B5EF4-FFF2-40B4-BE49-F238E27FC236}">
                <a16:creationId xmlns:a16="http://schemas.microsoft.com/office/drawing/2014/main" id="{B38D4B56-7D6C-4345-912F-B3BA9A014E8B}"/>
              </a:ext>
              <a:ext uri="{C183D7F6-B498-43B3-948B-1728B52AA6E4}">
                <adec:decorative xmlns:adec="http://schemas.microsoft.com/office/drawing/2017/decorative" val="1"/>
              </a:ext>
            </a:extLst>
          </p:cNvPr>
          <p:cNvCxnSpPr/>
          <p:nvPr/>
        </p:nvCxnSpPr>
        <p:spPr>
          <a:xfrm>
            <a:off x="740229" y="0"/>
            <a:ext cx="0" cy="635725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69" name="Group 68">
            <a:extLst>
              <a:ext uri="{FF2B5EF4-FFF2-40B4-BE49-F238E27FC236}">
                <a16:creationId xmlns:a16="http://schemas.microsoft.com/office/drawing/2014/main" id="{B457331C-2A24-4352-9B4C-1C1B326F404F}"/>
              </a:ext>
              <a:ext uri="{C183D7F6-B498-43B3-948B-1728B52AA6E4}">
                <adec:decorative xmlns:adec="http://schemas.microsoft.com/office/drawing/2017/decorative" val="1"/>
              </a:ext>
            </a:extLst>
          </p:cNvPr>
          <p:cNvGrpSpPr/>
          <p:nvPr/>
        </p:nvGrpSpPr>
        <p:grpSpPr>
          <a:xfrm>
            <a:off x="513725" y="1881815"/>
            <a:ext cx="4206291" cy="2155500"/>
            <a:chOff x="513725" y="1692049"/>
            <a:chExt cx="4206291" cy="2155500"/>
          </a:xfrm>
        </p:grpSpPr>
        <p:grpSp>
          <p:nvGrpSpPr>
            <p:cNvPr id="21" name="Group 20">
              <a:extLst>
                <a:ext uri="{FF2B5EF4-FFF2-40B4-BE49-F238E27FC236}">
                  <a16:creationId xmlns:a16="http://schemas.microsoft.com/office/drawing/2014/main" id="{B111D787-E830-4638-97B3-205F0A0ABC3F}"/>
                </a:ext>
              </a:extLst>
            </p:cNvPr>
            <p:cNvGrpSpPr/>
            <p:nvPr/>
          </p:nvGrpSpPr>
          <p:grpSpPr>
            <a:xfrm>
              <a:off x="518433" y="1692049"/>
              <a:ext cx="4201583" cy="984885"/>
              <a:chOff x="518433" y="1851126"/>
              <a:chExt cx="4201583" cy="984885"/>
            </a:xfrm>
          </p:grpSpPr>
          <p:sp>
            <p:nvSpPr>
              <p:cNvPr id="6" name="Rectangle: Rounded Corners 5">
                <a:extLst>
                  <a:ext uri="{FF2B5EF4-FFF2-40B4-BE49-F238E27FC236}">
                    <a16:creationId xmlns:a16="http://schemas.microsoft.com/office/drawing/2014/main" id="{6BFCD1AA-E1CA-41D6-8605-56AFEBE4EEE3}"/>
                  </a:ext>
                </a:extLst>
              </p:cNvPr>
              <p:cNvSpPr/>
              <p:nvPr/>
            </p:nvSpPr>
            <p:spPr>
              <a:xfrm>
                <a:off x="518433" y="1981199"/>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9101D99-B002-4698-9C7E-C942B9AA2D39}"/>
                  </a:ext>
                </a:extLst>
              </p:cNvPr>
              <p:cNvSpPr/>
              <p:nvPr/>
            </p:nvSpPr>
            <p:spPr>
              <a:xfrm>
                <a:off x="1183821" y="1851126"/>
                <a:ext cx="3536195" cy="984885"/>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https://www.researchgate.net/figure/Generalized-Hyperplane-Tree-GHT-a-hyperplane-partitioning-and-both-the-partitions_fig10_248599583</a:t>
                </a:r>
              </a:p>
            </p:txBody>
          </p:sp>
        </p:grpSp>
        <p:grpSp>
          <p:nvGrpSpPr>
            <p:cNvPr id="20" name="Group 19">
              <a:extLst>
                <a:ext uri="{FF2B5EF4-FFF2-40B4-BE49-F238E27FC236}">
                  <a16:creationId xmlns:a16="http://schemas.microsoft.com/office/drawing/2014/main" id="{2D19246F-8F2D-4FAD-8927-AA34DDAA5DFA}"/>
                </a:ext>
              </a:extLst>
            </p:cNvPr>
            <p:cNvGrpSpPr/>
            <p:nvPr/>
          </p:nvGrpSpPr>
          <p:grpSpPr>
            <a:xfrm>
              <a:off x="513725" y="3108885"/>
              <a:ext cx="4206291" cy="738664"/>
              <a:chOff x="513725" y="3051023"/>
              <a:chExt cx="4206291" cy="738664"/>
            </a:xfrm>
          </p:grpSpPr>
          <p:sp>
            <p:nvSpPr>
              <p:cNvPr id="9" name="Rectangle: Rounded Corners 8">
                <a:extLst>
                  <a:ext uri="{FF2B5EF4-FFF2-40B4-BE49-F238E27FC236}">
                    <a16:creationId xmlns:a16="http://schemas.microsoft.com/office/drawing/2014/main" id="{14FF47BA-9557-4442-8E2A-74A4F4AAD237}"/>
                  </a:ext>
                </a:extLst>
              </p:cNvPr>
              <p:cNvSpPr/>
              <p:nvPr/>
            </p:nvSpPr>
            <p:spPr>
              <a:xfrm>
                <a:off x="513725" y="3164252"/>
                <a:ext cx="443592" cy="232296"/>
              </a:xfrm>
              <a:prstGeom prst="roundRect">
                <a:avLst>
                  <a:gd name="adj" fmla="val 50000"/>
                </a:avLst>
              </a:prstGeom>
              <a:no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00C2221-E8A7-47E0-B2B2-5A6A32F96791}"/>
                  </a:ext>
                </a:extLst>
              </p:cNvPr>
              <p:cNvSpPr/>
              <p:nvPr/>
            </p:nvSpPr>
            <p:spPr>
              <a:xfrm>
                <a:off x="1183821" y="3051023"/>
                <a:ext cx="3536195" cy="738664"/>
              </a:xfrm>
              <a:prstGeom prst="rect">
                <a:avLst/>
              </a:prstGeom>
            </p:spPr>
            <p:txBody>
              <a:bodyPr wrap="square" lIns="0" tIns="0" rIns="0" bIns="0">
                <a:spAutoFit/>
              </a:bodyPr>
              <a:lstStyle/>
              <a:p>
                <a:r>
                  <a:rPr lang="en-US" sz="1600" i="1" dirty="0">
                    <a:solidFill>
                      <a:srgbClr val="002060"/>
                    </a:solidFill>
                    <a:latin typeface="+mj-lt"/>
                    <a:cs typeface="Segoe UI" panose="020B0502040204020203" pitchFamily="34" charset="0"/>
                  </a:rPr>
                  <a:t>https://www.researchgate.net/figure/Address-Search-Tree-with-the-generalized-hyperplane-partitioning_fig1_313049328</a:t>
                </a:r>
              </a:p>
            </p:txBody>
          </p:sp>
        </p:grpSp>
      </p:grpSp>
      <p:sp>
        <p:nvSpPr>
          <p:cNvPr id="22" name="Oval 21">
            <a:extLst>
              <a:ext uri="{FF2B5EF4-FFF2-40B4-BE49-F238E27FC236}">
                <a16:creationId xmlns:a16="http://schemas.microsoft.com/office/drawing/2014/main" id="{E7D1D117-BC5C-430A-9FEB-B231E691511F}"/>
              </a:ext>
              <a:ext uri="{C183D7F6-B498-43B3-948B-1728B52AA6E4}">
                <adec:decorative xmlns:adec="http://schemas.microsoft.com/office/drawing/2017/decorative" val="1"/>
              </a:ext>
            </a:extLst>
          </p:cNvPr>
          <p:cNvSpPr/>
          <p:nvPr/>
        </p:nvSpPr>
        <p:spPr>
          <a:xfrm>
            <a:off x="713852" y="6330880"/>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577E8EA-5E95-41C5-8BE8-EE647DE2613A}"/>
              </a:ext>
              <a:ext uri="{C183D7F6-B498-43B3-948B-1728B52AA6E4}">
                <adec:decorative xmlns:adec="http://schemas.microsoft.com/office/drawing/2017/decorative" val="1"/>
              </a:ext>
            </a:extLst>
          </p:cNvPr>
          <p:cNvSpPr/>
          <p:nvPr/>
        </p:nvSpPr>
        <p:spPr>
          <a:xfrm>
            <a:off x="713852" y="567838"/>
            <a:ext cx="52754" cy="52754"/>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2" name="Group 61" descr="This image is a woman's hand writing on a piece of paper. ">
            <a:extLst>
              <a:ext uri="{FF2B5EF4-FFF2-40B4-BE49-F238E27FC236}">
                <a16:creationId xmlns:a16="http://schemas.microsoft.com/office/drawing/2014/main" id="{123C05C1-3914-48FB-B4B8-1388A2DB5ACE}"/>
              </a:ext>
            </a:extLst>
          </p:cNvPr>
          <p:cNvGrpSpPr/>
          <p:nvPr/>
        </p:nvGrpSpPr>
        <p:grpSpPr>
          <a:xfrm>
            <a:off x="4482071" y="-508000"/>
            <a:ext cx="8739666" cy="8346238"/>
            <a:chOff x="4597682" y="-439156"/>
            <a:chExt cx="7594320" cy="7252450"/>
          </a:xfrm>
        </p:grpSpPr>
        <p:sp>
          <p:nvSpPr>
            <p:cNvPr id="45" name="Freeform 22">
              <a:extLst>
                <a:ext uri="{FF2B5EF4-FFF2-40B4-BE49-F238E27FC236}">
                  <a16:creationId xmlns:a16="http://schemas.microsoft.com/office/drawing/2014/main" id="{52C7242F-F484-4573-8387-13E2AE9DD93F}"/>
                </a:ext>
              </a:extLst>
            </p:cNvPr>
            <p:cNvSpPr>
              <a:spLocks/>
            </p:cNvSpPr>
            <p:nvPr/>
          </p:nvSpPr>
          <p:spPr bwMode="auto">
            <a:xfrm>
              <a:off x="4597682" y="-6899"/>
              <a:ext cx="7594319" cy="6820193"/>
            </a:xfrm>
            <a:custGeom>
              <a:avLst/>
              <a:gdLst>
                <a:gd name="T0" fmla="*/ 2254 w 2254"/>
                <a:gd name="T1" fmla="*/ 0 h 2026"/>
                <a:gd name="T2" fmla="*/ 2254 w 2254"/>
                <a:gd name="T3" fmla="*/ 2026 h 2026"/>
                <a:gd name="T4" fmla="*/ 2091 w 2254"/>
                <a:gd name="T5" fmla="*/ 1927 h 2026"/>
                <a:gd name="T6" fmla="*/ 1829 w 2254"/>
                <a:gd name="T7" fmla="*/ 1867 h 2026"/>
                <a:gd name="T8" fmla="*/ 1784 w 2254"/>
                <a:gd name="T9" fmla="*/ 1860 h 2026"/>
                <a:gd name="T10" fmla="*/ 1025 w 2254"/>
                <a:gd name="T11" fmla="*/ 1812 h 2026"/>
                <a:gd name="T12" fmla="*/ 330 w 2254"/>
                <a:gd name="T13" fmla="*/ 1005 h 2026"/>
                <a:gd name="T14" fmla="*/ 662 w 2254"/>
                <a:gd name="T15" fmla="*/ 430 h 2026"/>
                <a:gd name="T16" fmla="*/ 770 w 2254"/>
                <a:gd name="T17" fmla="*/ 0 h 2026"/>
                <a:gd name="T18" fmla="*/ 2254 w 2254"/>
                <a:gd name="T19" fmla="*/ 0 h 20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4" h="2026">
                  <a:moveTo>
                    <a:pt x="2254" y="0"/>
                  </a:moveTo>
                  <a:cubicBezTo>
                    <a:pt x="2254" y="2026"/>
                    <a:pt x="2254" y="2026"/>
                    <a:pt x="2254" y="2026"/>
                  </a:cubicBezTo>
                  <a:cubicBezTo>
                    <a:pt x="2243" y="2005"/>
                    <a:pt x="2206" y="1966"/>
                    <a:pt x="2091" y="1927"/>
                  </a:cubicBezTo>
                  <a:cubicBezTo>
                    <a:pt x="2029" y="1906"/>
                    <a:pt x="1944" y="1885"/>
                    <a:pt x="1829" y="1867"/>
                  </a:cubicBezTo>
                  <a:cubicBezTo>
                    <a:pt x="1814" y="1865"/>
                    <a:pt x="1800" y="1862"/>
                    <a:pt x="1784" y="1860"/>
                  </a:cubicBezTo>
                  <a:cubicBezTo>
                    <a:pt x="1606" y="1835"/>
                    <a:pt x="1361" y="1816"/>
                    <a:pt x="1025" y="1812"/>
                  </a:cubicBezTo>
                  <a:cubicBezTo>
                    <a:pt x="0" y="1800"/>
                    <a:pt x="66" y="1196"/>
                    <a:pt x="330" y="1005"/>
                  </a:cubicBezTo>
                  <a:cubicBezTo>
                    <a:pt x="580" y="825"/>
                    <a:pt x="686" y="680"/>
                    <a:pt x="662" y="430"/>
                  </a:cubicBezTo>
                  <a:cubicBezTo>
                    <a:pt x="638" y="181"/>
                    <a:pt x="770" y="0"/>
                    <a:pt x="770" y="0"/>
                  </a:cubicBezTo>
                  <a:lnTo>
                    <a:pt x="2254" y="0"/>
                  </a:lnTo>
                  <a:close/>
                </a:path>
              </a:pathLst>
            </a:custGeom>
            <a:gradFill>
              <a:gsLst>
                <a:gs pos="0">
                  <a:srgbClr val="7CEFD8"/>
                </a:gs>
                <a:gs pos="55000">
                  <a:srgbClr val="6672E4"/>
                </a:gs>
                <a:gs pos="100000">
                  <a:srgbClr val="882BE5"/>
                </a:gs>
              </a:gsLst>
              <a:lin ang="48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46" name="Freeform 23">
              <a:extLst>
                <a:ext uri="{FF2B5EF4-FFF2-40B4-BE49-F238E27FC236}">
                  <a16:creationId xmlns:a16="http://schemas.microsoft.com/office/drawing/2014/main" id="{DFA1772D-1024-422A-B407-BE0F21E16E56}"/>
                </a:ext>
              </a:extLst>
            </p:cNvPr>
            <p:cNvSpPr>
              <a:spLocks/>
            </p:cNvSpPr>
            <p:nvPr/>
          </p:nvSpPr>
          <p:spPr bwMode="auto">
            <a:xfrm>
              <a:off x="7013242" y="1441003"/>
              <a:ext cx="4110752" cy="3954852"/>
            </a:xfrm>
            <a:custGeom>
              <a:avLst/>
              <a:gdLst>
                <a:gd name="T0" fmla="*/ 0 w 2294"/>
                <a:gd name="T1" fmla="*/ 221 h 2207"/>
                <a:gd name="T2" fmla="*/ 1809 w 2294"/>
                <a:gd name="T3" fmla="*/ 0 h 2207"/>
                <a:gd name="T4" fmla="*/ 2294 w 2294"/>
                <a:gd name="T5" fmla="*/ 1957 h 2207"/>
                <a:gd name="T6" fmla="*/ 432 w 2294"/>
                <a:gd name="T7" fmla="*/ 2207 h 2207"/>
                <a:gd name="T8" fmla="*/ 0 w 2294"/>
                <a:gd name="T9" fmla="*/ 221 h 2207"/>
              </a:gdLst>
              <a:ahLst/>
              <a:cxnLst>
                <a:cxn ang="0">
                  <a:pos x="T0" y="T1"/>
                </a:cxn>
                <a:cxn ang="0">
                  <a:pos x="T2" y="T3"/>
                </a:cxn>
                <a:cxn ang="0">
                  <a:pos x="T4" y="T5"/>
                </a:cxn>
                <a:cxn ang="0">
                  <a:pos x="T6" y="T7"/>
                </a:cxn>
                <a:cxn ang="0">
                  <a:pos x="T8" y="T9"/>
                </a:cxn>
              </a:cxnLst>
              <a:rect l="0" t="0" r="r" b="b"/>
              <a:pathLst>
                <a:path w="2294" h="2207">
                  <a:moveTo>
                    <a:pt x="0" y="221"/>
                  </a:moveTo>
                  <a:lnTo>
                    <a:pt x="1809" y="0"/>
                  </a:lnTo>
                  <a:lnTo>
                    <a:pt x="2294" y="1957"/>
                  </a:lnTo>
                  <a:lnTo>
                    <a:pt x="432" y="2207"/>
                  </a:lnTo>
                  <a:lnTo>
                    <a:pt x="0" y="221"/>
                  </a:lnTo>
                  <a:close/>
                </a:path>
              </a:pathLst>
            </a:custGeom>
            <a:solidFill>
              <a:srgbClr val="C8F4F7"/>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7" name="Freeform 24">
              <a:extLst>
                <a:ext uri="{FF2B5EF4-FFF2-40B4-BE49-F238E27FC236}">
                  <a16:creationId xmlns:a16="http://schemas.microsoft.com/office/drawing/2014/main" id="{30CD4E41-332B-4C6B-9927-54698D5D0DF2}"/>
                </a:ext>
              </a:extLst>
            </p:cNvPr>
            <p:cNvSpPr>
              <a:spLocks/>
            </p:cNvSpPr>
            <p:nvPr/>
          </p:nvSpPr>
          <p:spPr bwMode="auto">
            <a:xfrm>
              <a:off x="7676266" y="1441003"/>
              <a:ext cx="2981818" cy="1632475"/>
            </a:xfrm>
            <a:custGeom>
              <a:avLst/>
              <a:gdLst>
                <a:gd name="T0" fmla="*/ 0 w 1664"/>
                <a:gd name="T1" fmla="*/ 736 h 911"/>
                <a:gd name="T2" fmla="*/ 1664 w 1664"/>
                <a:gd name="T3" fmla="*/ 911 h 911"/>
                <a:gd name="T4" fmla="*/ 1439 w 1664"/>
                <a:gd name="T5" fmla="*/ 0 h 911"/>
                <a:gd name="T6" fmla="*/ 399 w 1664"/>
                <a:gd name="T7" fmla="*/ 127 h 911"/>
                <a:gd name="T8" fmla="*/ 0 w 1664"/>
                <a:gd name="T9" fmla="*/ 736 h 911"/>
              </a:gdLst>
              <a:ahLst/>
              <a:cxnLst>
                <a:cxn ang="0">
                  <a:pos x="T0" y="T1"/>
                </a:cxn>
                <a:cxn ang="0">
                  <a:pos x="T2" y="T3"/>
                </a:cxn>
                <a:cxn ang="0">
                  <a:pos x="T4" y="T5"/>
                </a:cxn>
                <a:cxn ang="0">
                  <a:pos x="T6" y="T7"/>
                </a:cxn>
                <a:cxn ang="0">
                  <a:pos x="T8" y="T9"/>
                </a:cxn>
              </a:cxnLst>
              <a:rect l="0" t="0" r="r" b="b"/>
              <a:pathLst>
                <a:path w="1664" h="911">
                  <a:moveTo>
                    <a:pt x="0" y="736"/>
                  </a:moveTo>
                  <a:lnTo>
                    <a:pt x="1664" y="911"/>
                  </a:lnTo>
                  <a:lnTo>
                    <a:pt x="1439" y="0"/>
                  </a:lnTo>
                  <a:lnTo>
                    <a:pt x="399" y="127"/>
                  </a:lnTo>
                  <a:lnTo>
                    <a:pt x="0" y="736"/>
                  </a:lnTo>
                  <a:close/>
                </a:path>
              </a:pathLst>
            </a:custGeom>
            <a:solidFill>
              <a:srgbClr val="7CE4EC"/>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48" name="Freeform 25">
              <a:extLst>
                <a:ext uri="{FF2B5EF4-FFF2-40B4-BE49-F238E27FC236}">
                  <a16:creationId xmlns:a16="http://schemas.microsoft.com/office/drawing/2014/main" id="{12DCF2D5-0997-409A-9DB7-B4DFF4C5BA0B}"/>
                </a:ext>
              </a:extLst>
            </p:cNvPr>
            <p:cNvSpPr>
              <a:spLocks/>
            </p:cNvSpPr>
            <p:nvPr/>
          </p:nvSpPr>
          <p:spPr bwMode="auto">
            <a:xfrm>
              <a:off x="8108129" y="1426667"/>
              <a:ext cx="1347553" cy="593139"/>
            </a:xfrm>
            <a:custGeom>
              <a:avLst/>
              <a:gdLst>
                <a:gd name="T0" fmla="*/ 752 w 752"/>
                <a:gd name="T1" fmla="*/ 0 h 331"/>
                <a:gd name="T2" fmla="*/ 275 w 752"/>
                <a:gd name="T3" fmla="*/ 72 h 331"/>
                <a:gd name="T4" fmla="*/ 0 w 752"/>
                <a:gd name="T5" fmla="*/ 331 h 331"/>
                <a:gd name="T6" fmla="*/ 752 w 752"/>
                <a:gd name="T7" fmla="*/ 130 h 331"/>
                <a:gd name="T8" fmla="*/ 752 w 752"/>
                <a:gd name="T9" fmla="*/ 0 h 331"/>
              </a:gdLst>
              <a:ahLst/>
              <a:cxnLst>
                <a:cxn ang="0">
                  <a:pos x="T0" y="T1"/>
                </a:cxn>
                <a:cxn ang="0">
                  <a:pos x="T2" y="T3"/>
                </a:cxn>
                <a:cxn ang="0">
                  <a:pos x="T4" y="T5"/>
                </a:cxn>
                <a:cxn ang="0">
                  <a:pos x="T6" y="T7"/>
                </a:cxn>
                <a:cxn ang="0">
                  <a:pos x="T8" y="T9"/>
                </a:cxn>
              </a:cxnLst>
              <a:rect l="0" t="0" r="r" b="b"/>
              <a:pathLst>
                <a:path w="752" h="331">
                  <a:moveTo>
                    <a:pt x="752" y="0"/>
                  </a:moveTo>
                  <a:lnTo>
                    <a:pt x="275" y="72"/>
                  </a:lnTo>
                  <a:lnTo>
                    <a:pt x="0" y="331"/>
                  </a:lnTo>
                  <a:lnTo>
                    <a:pt x="752" y="130"/>
                  </a:lnTo>
                  <a:lnTo>
                    <a:pt x="752" y="0"/>
                  </a:lnTo>
                  <a:close/>
                </a:path>
              </a:pathLst>
            </a:custGeom>
            <a:solidFill>
              <a:srgbClr val="ADA4F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9" name="Freeform 26">
              <a:extLst>
                <a:ext uri="{FF2B5EF4-FFF2-40B4-BE49-F238E27FC236}">
                  <a16:creationId xmlns:a16="http://schemas.microsoft.com/office/drawing/2014/main" id="{56FE8491-17D1-44D2-A059-D277D43E3DDA}"/>
                </a:ext>
              </a:extLst>
            </p:cNvPr>
            <p:cNvSpPr>
              <a:spLocks/>
            </p:cNvSpPr>
            <p:nvPr/>
          </p:nvSpPr>
          <p:spPr bwMode="auto">
            <a:xfrm>
              <a:off x="7955812" y="1828066"/>
              <a:ext cx="546548" cy="456950"/>
            </a:xfrm>
            <a:custGeom>
              <a:avLst/>
              <a:gdLst>
                <a:gd name="T0" fmla="*/ 162 w 162"/>
                <a:gd name="T1" fmla="*/ 66 h 136"/>
                <a:gd name="T2" fmla="*/ 87 w 162"/>
                <a:gd name="T3" fmla="*/ 130 h 136"/>
                <a:gd name="T4" fmla="*/ 36 w 162"/>
                <a:gd name="T5" fmla="*/ 124 h 136"/>
                <a:gd name="T6" fmla="*/ 0 w 162"/>
                <a:gd name="T7" fmla="*/ 103 h 136"/>
                <a:gd name="T8" fmla="*/ 103 w 162"/>
                <a:gd name="T9" fmla="*/ 0 h 136"/>
                <a:gd name="T10" fmla="*/ 148 w 162"/>
                <a:gd name="T11" fmla="*/ 50 h 136"/>
                <a:gd name="T12" fmla="*/ 162 w 162"/>
                <a:gd name="T13" fmla="*/ 66 h 136"/>
              </a:gdLst>
              <a:ahLst/>
              <a:cxnLst>
                <a:cxn ang="0">
                  <a:pos x="T0" y="T1"/>
                </a:cxn>
                <a:cxn ang="0">
                  <a:pos x="T2" y="T3"/>
                </a:cxn>
                <a:cxn ang="0">
                  <a:pos x="T4" y="T5"/>
                </a:cxn>
                <a:cxn ang="0">
                  <a:pos x="T6" y="T7"/>
                </a:cxn>
                <a:cxn ang="0">
                  <a:pos x="T8" y="T9"/>
                </a:cxn>
                <a:cxn ang="0">
                  <a:pos x="T10" y="T11"/>
                </a:cxn>
                <a:cxn ang="0">
                  <a:pos x="T12" y="T13"/>
                </a:cxn>
              </a:cxnLst>
              <a:rect l="0" t="0" r="r" b="b"/>
              <a:pathLst>
                <a:path w="162" h="136">
                  <a:moveTo>
                    <a:pt x="162" y="66"/>
                  </a:moveTo>
                  <a:cubicBezTo>
                    <a:pt x="162" y="66"/>
                    <a:pt x="119" y="116"/>
                    <a:pt x="87" y="130"/>
                  </a:cubicBezTo>
                  <a:cubicBezTo>
                    <a:pt x="72" y="136"/>
                    <a:pt x="53" y="131"/>
                    <a:pt x="36" y="124"/>
                  </a:cubicBezTo>
                  <a:cubicBezTo>
                    <a:pt x="16" y="115"/>
                    <a:pt x="0" y="103"/>
                    <a:pt x="0" y="103"/>
                  </a:cubicBezTo>
                  <a:cubicBezTo>
                    <a:pt x="103" y="0"/>
                    <a:pt x="103" y="0"/>
                    <a:pt x="103" y="0"/>
                  </a:cubicBezTo>
                  <a:cubicBezTo>
                    <a:pt x="148" y="50"/>
                    <a:pt x="148" y="50"/>
                    <a:pt x="148" y="50"/>
                  </a:cubicBezTo>
                  <a:lnTo>
                    <a:pt x="162" y="66"/>
                  </a:lnTo>
                  <a:close/>
                </a:path>
              </a:pathLst>
            </a:custGeom>
            <a:solidFill>
              <a:srgbClr val="D8C4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0" name="Freeform 27">
              <a:extLst>
                <a:ext uri="{FF2B5EF4-FFF2-40B4-BE49-F238E27FC236}">
                  <a16:creationId xmlns:a16="http://schemas.microsoft.com/office/drawing/2014/main" id="{59AC079D-039E-4639-B27F-9908EF107DB5}"/>
                </a:ext>
              </a:extLst>
            </p:cNvPr>
            <p:cNvSpPr>
              <a:spLocks/>
            </p:cNvSpPr>
            <p:nvPr/>
          </p:nvSpPr>
          <p:spPr bwMode="auto">
            <a:xfrm>
              <a:off x="8077665" y="1996510"/>
              <a:ext cx="424695" cy="288506"/>
            </a:xfrm>
            <a:custGeom>
              <a:avLst/>
              <a:gdLst>
                <a:gd name="T0" fmla="*/ 126 w 126"/>
                <a:gd name="T1" fmla="*/ 16 h 86"/>
                <a:gd name="T2" fmla="*/ 51 w 126"/>
                <a:gd name="T3" fmla="*/ 80 h 86"/>
                <a:gd name="T4" fmla="*/ 0 w 126"/>
                <a:gd name="T5" fmla="*/ 74 h 86"/>
                <a:gd name="T6" fmla="*/ 6 w 126"/>
                <a:gd name="T7" fmla="*/ 61 h 86"/>
                <a:gd name="T8" fmla="*/ 112 w 126"/>
                <a:gd name="T9" fmla="*/ 0 h 86"/>
                <a:gd name="T10" fmla="*/ 126 w 126"/>
                <a:gd name="T11" fmla="*/ 16 h 86"/>
              </a:gdLst>
              <a:ahLst/>
              <a:cxnLst>
                <a:cxn ang="0">
                  <a:pos x="T0" y="T1"/>
                </a:cxn>
                <a:cxn ang="0">
                  <a:pos x="T2" y="T3"/>
                </a:cxn>
                <a:cxn ang="0">
                  <a:pos x="T4" y="T5"/>
                </a:cxn>
                <a:cxn ang="0">
                  <a:pos x="T6" y="T7"/>
                </a:cxn>
                <a:cxn ang="0">
                  <a:pos x="T8" y="T9"/>
                </a:cxn>
                <a:cxn ang="0">
                  <a:pos x="T10" y="T11"/>
                </a:cxn>
              </a:cxnLst>
              <a:rect l="0" t="0" r="r" b="b"/>
              <a:pathLst>
                <a:path w="126" h="86">
                  <a:moveTo>
                    <a:pt x="126" y="16"/>
                  </a:moveTo>
                  <a:cubicBezTo>
                    <a:pt x="126" y="16"/>
                    <a:pt x="83" y="66"/>
                    <a:pt x="51" y="80"/>
                  </a:cubicBezTo>
                  <a:cubicBezTo>
                    <a:pt x="36" y="86"/>
                    <a:pt x="17" y="81"/>
                    <a:pt x="0" y="74"/>
                  </a:cubicBezTo>
                  <a:cubicBezTo>
                    <a:pt x="2" y="70"/>
                    <a:pt x="3" y="65"/>
                    <a:pt x="6" y="61"/>
                  </a:cubicBezTo>
                  <a:cubicBezTo>
                    <a:pt x="6" y="61"/>
                    <a:pt x="54" y="25"/>
                    <a:pt x="112" y="0"/>
                  </a:cubicBezTo>
                  <a:lnTo>
                    <a:pt x="126" y="1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1" name="Freeform 28">
              <a:extLst>
                <a:ext uri="{FF2B5EF4-FFF2-40B4-BE49-F238E27FC236}">
                  <a16:creationId xmlns:a16="http://schemas.microsoft.com/office/drawing/2014/main" id="{C95685F9-863C-488D-A6CE-3A519F21EA34}"/>
                </a:ext>
              </a:extLst>
            </p:cNvPr>
            <p:cNvSpPr>
              <a:spLocks/>
            </p:cNvSpPr>
            <p:nvPr/>
          </p:nvSpPr>
          <p:spPr bwMode="auto">
            <a:xfrm>
              <a:off x="11804938" y="-14067"/>
              <a:ext cx="387063" cy="7168"/>
            </a:xfrm>
            <a:custGeom>
              <a:avLst/>
              <a:gdLst>
                <a:gd name="T0" fmla="*/ 115 w 115"/>
                <a:gd name="T1" fmla="*/ 2 h 2"/>
                <a:gd name="T2" fmla="*/ 0 w 115"/>
                <a:gd name="T3" fmla="*/ 2 h 2"/>
                <a:gd name="T4" fmla="*/ 115 w 115"/>
                <a:gd name="T5" fmla="*/ 2 h 2"/>
              </a:gdLst>
              <a:ahLst/>
              <a:cxnLst>
                <a:cxn ang="0">
                  <a:pos x="T0" y="T1"/>
                </a:cxn>
                <a:cxn ang="0">
                  <a:pos x="T2" y="T3"/>
                </a:cxn>
                <a:cxn ang="0">
                  <a:pos x="T4" y="T5"/>
                </a:cxn>
              </a:cxnLst>
              <a:rect l="0" t="0" r="r" b="b"/>
              <a:pathLst>
                <a:path w="115" h="2">
                  <a:moveTo>
                    <a:pt x="115" y="2"/>
                  </a:moveTo>
                  <a:cubicBezTo>
                    <a:pt x="0" y="2"/>
                    <a:pt x="0" y="2"/>
                    <a:pt x="0" y="2"/>
                  </a:cubicBezTo>
                  <a:cubicBezTo>
                    <a:pt x="73" y="0"/>
                    <a:pt x="115" y="2"/>
                    <a:pt x="115" y="2"/>
                  </a:cubicBezTo>
                  <a:close/>
                </a:path>
              </a:pathLst>
            </a:custGeom>
            <a:solidFill>
              <a:srgbClr val="190E4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nvGrpSpPr>
            <p:cNvPr id="60" name="Group 59">
              <a:extLst>
                <a:ext uri="{FF2B5EF4-FFF2-40B4-BE49-F238E27FC236}">
                  <a16:creationId xmlns:a16="http://schemas.microsoft.com/office/drawing/2014/main" id="{D88A045D-1D47-48A7-BD6D-329F30D7916F}"/>
                </a:ext>
              </a:extLst>
            </p:cNvPr>
            <p:cNvGrpSpPr/>
            <p:nvPr/>
          </p:nvGrpSpPr>
          <p:grpSpPr>
            <a:xfrm>
              <a:off x="7676266" y="528897"/>
              <a:ext cx="1904852" cy="2230988"/>
              <a:chOff x="7676266" y="528897"/>
              <a:chExt cx="1904852" cy="2230988"/>
            </a:xfrm>
            <a:gradFill>
              <a:gsLst>
                <a:gs pos="0">
                  <a:srgbClr val="03002F"/>
                </a:gs>
                <a:gs pos="100000">
                  <a:srgbClr val="F870FF"/>
                </a:gs>
              </a:gsLst>
              <a:lin ang="19800000" scaled="0"/>
            </a:gradFill>
          </p:grpSpPr>
          <p:sp>
            <p:nvSpPr>
              <p:cNvPr id="52" name="Freeform 29">
                <a:extLst>
                  <a:ext uri="{FF2B5EF4-FFF2-40B4-BE49-F238E27FC236}">
                    <a16:creationId xmlns:a16="http://schemas.microsoft.com/office/drawing/2014/main" id="{8AC43BD2-6A27-4E0F-BAFD-FDAF479A012B}"/>
                  </a:ext>
                </a:extLst>
              </p:cNvPr>
              <p:cNvSpPr>
                <a:spLocks/>
              </p:cNvSpPr>
              <p:nvPr/>
            </p:nvSpPr>
            <p:spPr bwMode="auto">
              <a:xfrm>
                <a:off x="7676266" y="2195418"/>
                <a:ext cx="589555" cy="564467"/>
              </a:xfrm>
              <a:custGeom>
                <a:avLst/>
                <a:gdLst>
                  <a:gd name="T0" fmla="*/ 138 w 175"/>
                  <a:gd name="T1" fmla="*/ 16 h 168"/>
                  <a:gd name="T2" fmla="*/ 175 w 175"/>
                  <a:gd name="T3" fmla="*/ 32 h 168"/>
                  <a:gd name="T4" fmla="*/ 167 w 175"/>
                  <a:gd name="T5" fmla="*/ 40 h 168"/>
                  <a:gd name="T6" fmla="*/ 109 w 175"/>
                  <a:gd name="T7" fmla="*/ 105 h 168"/>
                  <a:gd name="T8" fmla="*/ 109 w 175"/>
                  <a:gd name="T9" fmla="*/ 105 h 168"/>
                  <a:gd name="T10" fmla="*/ 84 w 175"/>
                  <a:gd name="T11" fmla="*/ 133 h 168"/>
                  <a:gd name="T12" fmla="*/ 0 w 175"/>
                  <a:gd name="T13" fmla="*/ 168 h 168"/>
                  <a:gd name="T14" fmla="*/ 32 w 175"/>
                  <a:gd name="T15" fmla="*/ 83 h 168"/>
                  <a:gd name="T16" fmla="*/ 48 w 175"/>
                  <a:gd name="T17" fmla="*/ 63 h 168"/>
                  <a:gd name="T18" fmla="*/ 65 w 175"/>
                  <a:gd name="T19" fmla="*/ 42 h 168"/>
                  <a:gd name="T20" fmla="*/ 99 w 175"/>
                  <a:gd name="T21" fmla="*/ 0 h 168"/>
                  <a:gd name="T22" fmla="*/ 103 w 175"/>
                  <a:gd name="T23" fmla="*/ 1 h 168"/>
                  <a:gd name="T24" fmla="*/ 108 w 175"/>
                  <a:gd name="T25" fmla="*/ 3 h 168"/>
                  <a:gd name="T26" fmla="*/ 113 w 175"/>
                  <a:gd name="T27" fmla="*/ 6 h 168"/>
                  <a:gd name="T28" fmla="*/ 115 w 175"/>
                  <a:gd name="T29" fmla="*/ 6 h 168"/>
                  <a:gd name="T30" fmla="*/ 115 w 175"/>
                  <a:gd name="T31" fmla="*/ 6 h 168"/>
                  <a:gd name="T32" fmla="*/ 115 w 175"/>
                  <a:gd name="T33" fmla="*/ 6 h 168"/>
                  <a:gd name="T34" fmla="*/ 131 w 175"/>
                  <a:gd name="T35" fmla="*/ 13 h 168"/>
                  <a:gd name="T36" fmla="*/ 136 w 175"/>
                  <a:gd name="T37" fmla="*/ 15 h 168"/>
                  <a:gd name="T38" fmla="*/ 138 w 175"/>
                  <a:gd name="T39" fmla="*/ 16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5" h="168">
                    <a:moveTo>
                      <a:pt x="138" y="16"/>
                    </a:moveTo>
                    <a:cubicBezTo>
                      <a:pt x="150" y="21"/>
                      <a:pt x="162" y="27"/>
                      <a:pt x="175" y="32"/>
                    </a:cubicBezTo>
                    <a:cubicBezTo>
                      <a:pt x="167" y="40"/>
                      <a:pt x="167" y="40"/>
                      <a:pt x="167" y="40"/>
                    </a:cubicBezTo>
                    <a:cubicBezTo>
                      <a:pt x="109" y="105"/>
                      <a:pt x="109" y="105"/>
                      <a:pt x="109" y="105"/>
                    </a:cubicBezTo>
                    <a:cubicBezTo>
                      <a:pt x="109" y="105"/>
                      <a:pt x="109" y="105"/>
                      <a:pt x="109" y="105"/>
                    </a:cubicBezTo>
                    <a:cubicBezTo>
                      <a:pt x="84" y="133"/>
                      <a:pt x="84" y="133"/>
                      <a:pt x="84" y="133"/>
                    </a:cubicBezTo>
                    <a:cubicBezTo>
                      <a:pt x="0" y="168"/>
                      <a:pt x="0" y="168"/>
                      <a:pt x="0" y="168"/>
                    </a:cubicBezTo>
                    <a:cubicBezTo>
                      <a:pt x="32" y="83"/>
                      <a:pt x="32" y="83"/>
                      <a:pt x="32" y="83"/>
                    </a:cubicBezTo>
                    <a:cubicBezTo>
                      <a:pt x="48" y="63"/>
                      <a:pt x="48" y="63"/>
                      <a:pt x="48" y="63"/>
                    </a:cubicBezTo>
                    <a:cubicBezTo>
                      <a:pt x="65" y="42"/>
                      <a:pt x="65" y="42"/>
                      <a:pt x="65" y="42"/>
                    </a:cubicBezTo>
                    <a:cubicBezTo>
                      <a:pt x="99" y="0"/>
                      <a:pt x="99" y="0"/>
                      <a:pt x="99" y="0"/>
                    </a:cubicBezTo>
                    <a:cubicBezTo>
                      <a:pt x="100" y="0"/>
                      <a:pt x="101" y="1"/>
                      <a:pt x="103" y="1"/>
                    </a:cubicBezTo>
                    <a:cubicBezTo>
                      <a:pt x="104" y="2"/>
                      <a:pt x="106" y="3"/>
                      <a:pt x="108" y="3"/>
                    </a:cubicBezTo>
                    <a:cubicBezTo>
                      <a:pt x="110" y="4"/>
                      <a:pt x="112" y="5"/>
                      <a:pt x="113" y="6"/>
                    </a:cubicBezTo>
                    <a:cubicBezTo>
                      <a:pt x="114" y="6"/>
                      <a:pt x="114" y="6"/>
                      <a:pt x="115" y="6"/>
                    </a:cubicBezTo>
                    <a:cubicBezTo>
                      <a:pt x="115" y="6"/>
                      <a:pt x="115" y="6"/>
                      <a:pt x="115" y="6"/>
                    </a:cubicBezTo>
                    <a:cubicBezTo>
                      <a:pt x="115" y="6"/>
                      <a:pt x="115" y="6"/>
                      <a:pt x="115" y="6"/>
                    </a:cubicBezTo>
                    <a:cubicBezTo>
                      <a:pt x="120" y="8"/>
                      <a:pt x="126" y="11"/>
                      <a:pt x="131" y="13"/>
                    </a:cubicBezTo>
                    <a:cubicBezTo>
                      <a:pt x="133" y="14"/>
                      <a:pt x="134" y="15"/>
                      <a:pt x="136" y="15"/>
                    </a:cubicBezTo>
                    <a:cubicBezTo>
                      <a:pt x="137" y="16"/>
                      <a:pt x="137" y="16"/>
                      <a:pt x="138" y="1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3" name="Freeform 30">
                <a:extLst>
                  <a:ext uri="{FF2B5EF4-FFF2-40B4-BE49-F238E27FC236}">
                    <a16:creationId xmlns:a16="http://schemas.microsoft.com/office/drawing/2014/main" id="{ADA7EFA8-1700-4615-8891-221172E4BD3B}"/>
                  </a:ext>
                </a:extLst>
              </p:cNvPr>
              <p:cNvSpPr>
                <a:spLocks/>
              </p:cNvSpPr>
              <p:nvPr/>
            </p:nvSpPr>
            <p:spPr bwMode="auto">
              <a:xfrm>
                <a:off x="8009570" y="528897"/>
                <a:ext cx="1571548" cy="1774039"/>
              </a:xfrm>
              <a:custGeom>
                <a:avLst/>
                <a:gdLst>
                  <a:gd name="T0" fmla="*/ 454 w 466"/>
                  <a:gd name="T1" fmla="*/ 77 h 527"/>
                  <a:gd name="T2" fmla="*/ 450 w 466"/>
                  <a:gd name="T3" fmla="*/ 81 h 527"/>
                  <a:gd name="T4" fmla="*/ 241 w 466"/>
                  <a:gd name="T5" fmla="*/ 334 h 527"/>
                  <a:gd name="T6" fmla="*/ 228 w 466"/>
                  <a:gd name="T7" fmla="*/ 350 h 527"/>
                  <a:gd name="T8" fmla="*/ 184 w 466"/>
                  <a:gd name="T9" fmla="*/ 403 h 527"/>
                  <a:gd name="T10" fmla="*/ 162 w 466"/>
                  <a:gd name="T11" fmla="*/ 429 h 527"/>
                  <a:gd name="T12" fmla="*/ 134 w 466"/>
                  <a:gd name="T13" fmla="*/ 461 h 527"/>
                  <a:gd name="T14" fmla="*/ 76 w 466"/>
                  <a:gd name="T15" fmla="*/ 527 h 527"/>
                  <a:gd name="T16" fmla="*/ 39 w 466"/>
                  <a:gd name="T17" fmla="*/ 511 h 527"/>
                  <a:gd name="T18" fmla="*/ 37 w 466"/>
                  <a:gd name="T19" fmla="*/ 510 h 527"/>
                  <a:gd name="T20" fmla="*/ 32 w 466"/>
                  <a:gd name="T21" fmla="*/ 508 h 527"/>
                  <a:gd name="T22" fmla="*/ 16 w 466"/>
                  <a:gd name="T23" fmla="*/ 501 h 527"/>
                  <a:gd name="T24" fmla="*/ 16 w 466"/>
                  <a:gd name="T25" fmla="*/ 501 h 527"/>
                  <a:gd name="T26" fmla="*/ 16 w 466"/>
                  <a:gd name="T27" fmla="*/ 501 h 527"/>
                  <a:gd name="T28" fmla="*/ 14 w 466"/>
                  <a:gd name="T29" fmla="*/ 501 h 527"/>
                  <a:gd name="T30" fmla="*/ 9 w 466"/>
                  <a:gd name="T31" fmla="*/ 498 h 527"/>
                  <a:gd name="T32" fmla="*/ 4 w 466"/>
                  <a:gd name="T33" fmla="*/ 496 h 527"/>
                  <a:gd name="T34" fmla="*/ 0 w 466"/>
                  <a:gd name="T35" fmla="*/ 495 h 527"/>
                  <a:gd name="T36" fmla="*/ 378 w 466"/>
                  <a:gd name="T37" fmla="*/ 24 h 527"/>
                  <a:gd name="T38" fmla="*/ 443 w 466"/>
                  <a:gd name="T39" fmla="*/ 16 h 527"/>
                  <a:gd name="T40" fmla="*/ 454 w 466"/>
                  <a:gd name="T41" fmla="*/ 77 h 5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66" h="527">
                    <a:moveTo>
                      <a:pt x="454" y="77"/>
                    </a:moveTo>
                    <a:cubicBezTo>
                      <a:pt x="453" y="78"/>
                      <a:pt x="452" y="80"/>
                      <a:pt x="450" y="81"/>
                    </a:cubicBezTo>
                    <a:cubicBezTo>
                      <a:pt x="241" y="334"/>
                      <a:pt x="241" y="334"/>
                      <a:pt x="241" y="334"/>
                    </a:cubicBezTo>
                    <a:cubicBezTo>
                      <a:pt x="228" y="350"/>
                      <a:pt x="228" y="350"/>
                      <a:pt x="228" y="350"/>
                    </a:cubicBezTo>
                    <a:cubicBezTo>
                      <a:pt x="184" y="403"/>
                      <a:pt x="184" y="403"/>
                      <a:pt x="184" y="403"/>
                    </a:cubicBezTo>
                    <a:cubicBezTo>
                      <a:pt x="162" y="429"/>
                      <a:pt x="162" y="429"/>
                      <a:pt x="162" y="429"/>
                    </a:cubicBezTo>
                    <a:cubicBezTo>
                      <a:pt x="134" y="461"/>
                      <a:pt x="134" y="461"/>
                      <a:pt x="134" y="461"/>
                    </a:cubicBezTo>
                    <a:cubicBezTo>
                      <a:pt x="76" y="527"/>
                      <a:pt x="76" y="527"/>
                      <a:pt x="76" y="527"/>
                    </a:cubicBezTo>
                    <a:cubicBezTo>
                      <a:pt x="63" y="522"/>
                      <a:pt x="51" y="516"/>
                      <a:pt x="39" y="511"/>
                    </a:cubicBezTo>
                    <a:cubicBezTo>
                      <a:pt x="38" y="511"/>
                      <a:pt x="38" y="511"/>
                      <a:pt x="37" y="510"/>
                    </a:cubicBezTo>
                    <a:cubicBezTo>
                      <a:pt x="35" y="510"/>
                      <a:pt x="34" y="509"/>
                      <a:pt x="32" y="508"/>
                    </a:cubicBezTo>
                    <a:cubicBezTo>
                      <a:pt x="27" y="506"/>
                      <a:pt x="21" y="503"/>
                      <a:pt x="16" y="501"/>
                    </a:cubicBezTo>
                    <a:cubicBezTo>
                      <a:pt x="16" y="501"/>
                      <a:pt x="16" y="501"/>
                      <a:pt x="16" y="501"/>
                    </a:cubicBezTo>
                    <a:cubicBezTo>
                      <a:pt x="16" y="501"/>
                      <a:pt x="16" y="501"/>
                      <a:pt x="16" y="501"/>
                    </a:cubicBezTo>
                    <a:cubicBezTo>
                      <a:pt x="15" y="501"/>
                      <a:pt x="15" y="501"/>
                      <a:pt x="14" y="501"/>
                    </a:cubicBezTo>
                    <a:cubicBezTo>
                      <a:pt x="13" y="500"/>
                      <a:pt x="11" y="499"/>
                      <a:pt x="9" y="498"/>
                    </a:cubicBezTo>
                    <a:cubicBezTo>
                      <a:pt x="7" y="498"/>
                      <a:pt x="5" y="497"/>
                      <a:pt x="4" y="496"/>
                    </a:cubicBezTo>
                    <a:cubicBezTo>
                      <a:pt x="2" y="496"/>
                      <a:pt x="1" y="495"/>
                      <a:pt x="0" y="495"/>
                    </a:cubicBezTo>
                    <a:cubicBezTo>
                      <a:pt x="378" y="24"/>
                      <a:pt x="378" y="24"/>
                      <a:pt x="378" y="24"/>
                    </a:cubicBezTo>
                    <a:cubicBezTo>
                      <a:pt x="394" y="4"/>
                      <a:pt x="423" y="0"/>
                      <a:pt x="443" y="16"/>
                    </a:cubicBezTo>
                    <a:cubicBezTo>
                      <a:pt x="462" y="31"/>
                      <a:pt x="466" y="57"/>
                      <a:pt x="454" y="7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54" name="Freeform 31" hidden="1">
              <a:extLst>
                <a:ext uri="{FF2B5EF4-FFF2-40B4-BE49-F238E27FC236}">
                  <a16:creationId xmlns:a16="http://schemas.microsoft.com/office/drawing/2014/main" id="{B6F47CAE-1A30-4CE3-B40D-9C8C433D52D4}"/>
                </a:ext>
              </a:extLst>
            </p:cNvPr>
            <p:cNvSpPr>
              <a:spLocks/>
            </p:cNvSpPr>
            <p:nvPr/>
          </p:nvSpPr>
          <p:spPr bwMode="auto">
            <a:xfrm>
              <a:off x="7609964" y="1441003"/>
              <a:ext cx="4582038" cy="5372291"/>
            </a:xfrm>
            <a:custGeom>
              <a:avLst/>
              <a:gdLst>
                <a:gd name="T0" fmla="*/ 1360 w 1360"/>
                <a:gd name="T1" fmla="*/ 1596 h 1596"/>
                <a:gd name="T2" fmla="*/ 935 w 1360"/>
                <a:gd name="T3" fmla="*/ 1437 h 1596"/>
                <a:gd name="T4" fmla="*/ 823 w 1360"/>
                <a:gd name="T5" fmla="*/ 1072 h 1596"/>
                <a:gd name="T6" fmla="*/ 756 w 1360"/>
                <a:gd name="T7" fmla="*/ 634 h 1596"/>
                <a:gd name="T8" fmla="*/ 753 w 1360"/>
                <a:gd name="T9" fmla="*/ 624 h 1596"/>
                <a:gd name="T10" fmla="*/ 750 w 1360"/>
                <a:gd name="T11" fmla="*/ 616 h 1596"/>
                <a:gd name="T12" fmla="*/ 737 w 1360"/>
                <a:gd name="T13" fmla="*/ 587 h 1596"/>
                <a:gd name="T14" fmla="*/ 729 w 1360"/>
                <a:gd name="T15" fmla="*/ 577 h 1596"/>
                <a:gd name="T16" fmla="*/ 722 w 1360"/>
                <a:gd name="T17" fmla="*/ 571 h 1596"/>
                <a:gd name="T18" fmla="*/ 718 w 1360"/>
                <a:gd name="T19" fmla="*/ 568 h 1596"/>
                <a:gd name="T20" fmla="*/ 699 w 1360"/>
                <a:gd name="T21" fmla="*/ 559 h 1596"/>
                <a:gd name="T22" fmla="*/ 694 w 1360"/>
                <a:gd name="T23" fmla="*/ 557 h 1596"/>
                <a:gd name="T24" fmla="*/ 667 w 1360"/>
                <a:gd name="T25" fmla="*/ 551 h 1596"/>
                <a:gd name="T26" fmla="*/ 637 w 1360"/>
                <a:gd name="T27" fmla="*/ 546 h 1596"/>
                <a:gd name="T28" fmla="*/ 612 w 1360"/>
                <a:gd name="T29" fmla="*/ 542 h 1596"/>
                <a:gd name="T30" fmla="*/ 597 w 1360"/>
                <a:gd name="T31" fmla="*/ 539 h 1596"/>
                <a:gd name="T32" fmla="*/ 554 w 1360"/>
                <a:gd name="T33" fmla="*/ 532 h 1596"/>
                <a:gd name="T34" fmla="*/ 495 w 1360"/>
                <a:gd name="T35" fmla="*/ 522 h 1596"/>
                <a:gd name="T36" fmla="*/ 469 w 1360"/>
                <a:gd name="T37" fmla="*/ 516 h 1596"/>
                <a:gd name="T38" fmla="*/ 447 w 1360"/>
                <a:gd name="T39" fmla="*/ 512 h 1596"/>
                <a:gd name="T40" fmla="*/ 421 w 1360"/>
                <a:gd name="T41" fmla="*/ 506 h 1596"/>
                <a:gd name="T42" fmla="*/ 402 w 1360"/>
                <a:gd name="T43" fmla="*/ 500 h 1596"/>
                <a:gd name="T44" fmla="*/ 382 w 1360"/>
                <a:gd name="T45" fmla="*/ 495 h 1596"/>
                <a:gd name="T46" fmla="*/ 367 w 1360"/>
                <a:gd name="T47" fmla="*/ 490 h 1596"/>
                <a:gd name="T48" fmla="*/ 355 w 1360"/>
                <a:gd name="T49" fmla="*/ 485 h 1596"/>
                <a:gd name="T50" fmla="*/ 332 w 1360"/>
                <a:gd name="T51" fmla="*/ 476 h 1596"/>
                <a:gd name="T52" fmla="*/ 290 w 1360"/>
                <a:gd name="T53" fmla="*/ 452 h 1596"/>
                <a:gd name="T54" fmla="*/ 280 w 1360"/>
                <a:gd name="T55" fmla="*/ 444 h 1596"/>
                <a:gd name="T56" fmla="*/ 264 w 1360"/>
                <a:gd name="T57" fmla="*/ 429 h 1596"/>
                <a:gd name="T58" fmla="*/ 252 w 1360"/>
                <a:gd name="T59" fmla="*/ 419 h 1596"/>
                <a:gd name="T60" fmla="*/ 241 w 1360"/>
                <a:gd name="T61" fmla="*/ 410 h 1596"/>
                <a:gd name="T62" fmla="*/ 129 w 1360"/>
                <a:gd name="T63" fmla="*/ 329 h 1596"/>
                <a:gd name="T64" fmla="*/ 106 w 1360"/>
                <a:gd name="T65" fmla="*/ 313 h 1596"/>
                <a:gd name="T66" fmla="*/ 68 w 1360"/>
                <a:gd name="T67" fmla="*/ 287 h 1596"/>
                <a:gd name="T68" fmla="*/ 33 w 1360"/>
                <a:gd name="T69" fmla="*/ 221 h 1596"/>
                <a:gd name="T70" fmla="*/ 73 w 1360"/>
                <a:gd name="T71" fmla="*/ 213 h 1596"/>
                <a:gd name="T72" fmla="*/ 79 w 1360"/>
                <a:gd name="T73" fmla="*/ 213 h 1596"/>
                <a:gd name="T74" fmla="*/ 87 w 1360"/>
                <a:gd name="T75" fmla="*/ 214 h 1596"/>
                <a:gd name="T76" fmla="*/ 119 w 1360"/>
                <a:gd name="T77" fmla="*/ 224 h 1596"/>
                <a:gd name="T78" fmla="*/ 128 w 1360"/>
                <a:gd name="T79" fmla="*/ 227 h 1596"/>
                <a:gd name="T80" fmla="*/ 135 w 1360"/>
                <a:gd name="T81" fmla="*/ 230 h 1596"/>
                <a:gd name="T82" fmla="*/ 151 w 1360"/>
                <a:gd name="T83" fmla="*/ 237 h 1596"/>
                <a:gd name="T84" fmla="*/ 158 w 1360"/>
                <a:gd name="T85" fmla="*/ 240 h 1596"/>
                <a:gd name="T86" fmla="*/ 197 w 1360"/>
                <a:gd name="T87" fmla="*/ 257 h 1596"/>
                <a:gd name="T88" fmla="*/ 412 w 1360"/>
                <a:gd name="T89" fmla="*/ 273 h 1596"/>
                <a:gd name="T90" fmla="*/ 461 w 1360"/>
                <a:gd name="T91" fmla="*/ 189 h 1596"/>
                <a:gd name="T92" fmla="*/ 460 w 1360"/>
                <a:gd name="T93" fmla="*/ 185 h 1596"/>
                <a:gd name="T94" fmla="*/ 460 w 1360"/>
                <a:gd name="T95" fmla="*/ 181 h 1596"/>
                <a:gd name="T96" fmla="*/ 457 w 1360"/>
                <a:gd name="T97" fmla="*/ 176 h 1596"/>
                <a:gd name="T98" fmla="*/ 455 w 1360"/>
                <a:gd name="T99" fmla="*/ 172 h 1596"/>
                <a:gd name="T100" fmla="*/ 451 w 1360"/>
                <a:gd name="T101" fmla="*/ 168 h 1596"/>
                <a:gd name="T102" fmla="*/ 444 w 1360"/>
                <a:gd name="T103" fmla="*/ 164 h 1596"/>
                <a:gd name="T104" fmla="*/ 423 w 1360"/>
                <a:gd name="T105" fmla="*/ 160 h 1596"/>
                <a:gd name="T106" fmla="*/ 281 w 1360"/>
                <a:gd name="T107" fmla="*/ 158 h 1596"/>
                <a:gd name="T108" fmla="*/ 347 w 1360"/>
                <a:gd name="T109" fmla="*/ 79 h 1596"/>
                <a:gd name="T110" fmla="*/ 420 w 1360"/>
                <a:gd name="T111" fmla="*/ 45 h 1596"/>
                <a:gd name="T112" fmla="*/ 548 w 1360"/>
                <a:gd name="T113" fmla="*/ 2 h 1596"/>
                <a:gd name="T114" fmla="*/ 584 w 1360"/>
                <a:gd name="T115" fmla="*/ 24 h 1596"/>
                <a:gd name="T116" fmla="*/ 905 w 1360"/>
                <a:gd name="T117" fmla="*/ 485 h 1596"/>
                <a:gd name="T118" fmla="*/ 918 w 1360"/>
                <a:gd name="T119" fmla="*/ 526 h 1596"/>
                <a:gd name="T120" fmla="*/ 1360 w 1360"/>
                <a:gd name="T121" fmla="*/ 1194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60" h="1596">
                  <a:moveTo>
                    <a:pt x="1360" y="1194"/>
                  </a:moveTo>
                  <a:cubicBezTo>
                    <a:pt x="1360" y="1596"/>
                    <a:pt x="1360" y="1596"/>
                    <a:pt x="1360" y="1596"/>
                  </a:cubicBezTo>
                  <a:cubicBezTo>
                    <a:pt x="1349" y="1575"/>
                    <a:pt x="1312" y="1536"/>
                    <a:pt x="1197" y="1497"/>
                  </a:cubicBezTo>
                  <a:cubicBezTo>
                    <a:pt x="1135" y="1476"/>
                    <a:pt x="1050" y="1455"/>
                    <a:pt x="935" y="1437"/>
                  </a:cubicBezTo>
                  <a:cubicBezTo>
                    <a:pt x="897" y="1361"/>
                    <a:pt x="867" y="1277"/>
                    <a:pt x="847" y="1188"/>
                  </a:cubicBezTo>
                  <a:cubicBezTo>
                    <a:pt x="838" y="1147"/>
                    <a:pt x="830" y="1108"/>
                    <a:pt x="823" y="1072"/>
                  </a:cubicBezTo>
                  <a:cubicBezTo>
                    <a:pt x="785" y="876"/>
                    <a:pt x="776" y="752"/>
                    <a:pt x="763" y="674"/>
                  </a:cubicBezTo>
                  <a:cubicBezTo>
                    <a:pt x="761" y="659"/>
                    <a:pt x="758" y="646"/>
                    <a:pt x="756" y="634"/>
                  </a:cubicBezTo>
                  <a:cubicBezTo>
                    <a:pt x="755" y="632"/>
                    <a:pt x="754" y="630"/>
                    <a:pt x="754" y="628"/>
                  </a:cubicBezTo>
                  <a:cubicBezTo>
                    <a:pt x="754" y="627"/>
                    <a:pt x="753" y="625"/>
                    <a:pt x="753" y="624"/>
                  </a:cubicBezTo>
                  <a:cubicBezTo>
                    <a:pt x="752" y="622"/>
                    <a:pt x="752" y="620"/>
                    <a:pt x="751" y="618"/>
                  </a:cubicBezTo>
                  <a:cubicBezTo>
                    <a:pt x="751" y="618"/>
                    <a:pt x="751" y="617"/>
                    <a:pt x="750" y="616"/>
                  </a:cubicBezTo>
                  <a:cubicBezTo>
                    <a:pt x="747" y="605"/>
                    <a:pt x="743" y="596"/>
                    <a:pt x="738" y="589"/>
                  </a:cubicBezTo>
                  <a:cubicBezTo>
                    <a:pt x="737" y="588"/>
                    <a:pt x="737" y="588"/>
                    <a:pt x="737" y="587"/>
                  </a:cubicBezTo>
                  <a:cubicBezTo>
                    <a:pt x="735" y="584"/>
                    <a:pt x="732" y="581"/>
                    <a:pt x="730" y="579"/>
                  </a:cubicBezTo>
                  <a:cubicBezTo>
                    <a:pt x="730" y="578"/>
                    <a:pt x="729" y="578"/>
                    <a:pt x="729" y="577"/>
                  </a:cubicBezTo>
                  <a:cubicBezTo>
                    <a:pt x="727" y="576"/>
                    <a:pt x="725" y="574"/>
                    <a:pt x="723" y="572"/>
                  </a:cubicBezTo>
                  <a:cubicBezTo>
                    <a:pt x="723" y="572"/>
                    <a:pt x="723" y="571"/>
                    <a:pt x="722" y="571"/>
                  </a:cubicBezTo>
                  <a:cubicBezTo>
                    <a:pt x="722" y="571"/>
                    <a:pt x="722" y="571"/>
                    <a:pt x="721" y="571"/>
                  </a:cubicBezTo>
                  <a:cubicBezTo>
                    <a:pt x="720" y="570"/>
                    <a:pt x="719" y="569"/>
                    <a:pt x="718" y="568"/>
                  </a:cubicBezTo>
                  <a:cubicBezTo>
                    <a:pt x="715" y="566"/>
                    <a:pt x="712" y="564"/>
                    <a:pt x="709" y="563"/>
                  </a:cubicBezTo>
                  <a:cubicBezTo>
                    <a:pt x="705" y="561"/>
                    <a:pt x="702" y="560"/>
                    <a:pt x="699" y="559"/>
                  </a:cubicBezTo>
                  <a:cubicBezTo>
                    <a:pt x="698" y="559"/>
                    <a:pt x="697" y="558"/>
                    <a:pt x="696" y="558"/>
                  </a:cubicBezTo>
                  <a:cubicBezTo>
                    <a:pt x="696" y="558"/>
                    <a:pt x="695" y="558"/>
                    <a:pt x="694" y="557"/>
                  </a:cubicBezTo>
                  <a:cubicBezTo>
                    <a:pt x="692" y="557"/>
                    <a:pt x="690" y="556"/>
                    <a:pt x="688" y="556"/>
                  </a:cubicBezTo>
                  <a:cubicBezTo>
                    <a:pt x="681" y="554"/>
                    <a:pt x="674" y="553"/>
                    <a:pt x="667" y="551"/>
                  </a:cubicBezTo>
                  <a:cubicBezTo>
                    <a:pt x="665" y="551"/>
                    <a:pt x="663" y="551"/>
                    <a:pt x="661" y="550"/>
                  </a:cubicBezTo>
                  <a:cubicBezTo>
                    <a:pt x="653" y="549"/>
                    <a:pt x="645" y="547"/>
                    <a:pt x="637" y="546"/>
                  </a:cubicBezTo>
                  <a:cubicBezTo>
                    <a:pt x="632" y="545"/>
                    <a:pt x="628" y="545"/>
                    <a:pt x="624" y="544"/>
                  </a:cubicBezTo>
                  <a:cubicBezTo>
                    <a:pt x="620" y="543"/>
                    <a:pt x="616" y="543"/>
                    <a:pt x="612" y="542"/>
                  </a:cubicBezTo>
                  <a:cubicBezTo>
                    <a:pt x="611" y="542"/>
                    <a:pt x="611" y="542"/>
                    <a:pt x="610" y="541"/>
                  </a:cubicBezTo>
                  <a:cubicBezTo>
                    <a:pt x="605" y="541"/>
                    <a:pt x="601" y="540"/>
                    <a:pt x="597" y="539"/>
                  </a:cubicBezTo>
                  <a:cubicBezTo>
                    <a:pt x="590" y="538"/>
                    <a:pt x="583" y="537"/>
                    <a:pt x="576" y="536"/>
                  </a:cubicBezTo>
                  <a:cubicBezTo>
                    <a:pt x="569" y="535"/>
                    <a:pt x="562" y="534"/>
                    <a:pt x="554" y="532"/>
                  </a:cubicBezTo>
                  <a:cubicBezTo>
                    <a:pt x="539" y="530"/>
                    <a:pt x="523" y="527"/>
                    <a:pt x="508" y="524"/>
                  </a:cubicBezTo>
                  <a:cubicBezTo>
                    <a:pt x="504" y="523"/>
                    <a:pt x="499" y="523"/>
                    <a:pt x="495" y="522"/>
                  </a:cubicBezTo>
                  <a:cubicBezTo>
                    <a:pt x="493" y="521"/>
                    <a:pt x="490" y="521"/>
                    <a:pt x="488" y="520"/>
                  </a:cubicBezTo>
                  <a:cubicBezTo>
                    <a:pt x="481" y="519"/>
                    <a:pt x="475" y="518"/>
                    <a:pt x="469" y="516"/>
                  </a:cubicBezTo>
                  <a:cubicBezTo>
                    <a:pt x="464" y="515"/>
                    <a:pt x="459" y="514"/>
                    <a:pt x="454" y="513"/>
                  </a:cubicBezTo>
                  <a:cubicBezTo>
                    <a:pt x="452" y="513"/>
                    <a:pt x="449" y="512"/>
                    <a:pt x="447" y="512"/>
                  </a:cubicBezTo>
                  <a:cubicBezTo>
                    <a:pt x="439" y="510"/>
                    <a:pt x="432" y="508"/>
                    <a:pt x="425" y="507"/>
                  </a:cubicBezTo>
                  <a:cubicBezTo>
                    <a:pt x="424" y="506"/>
                    <a:pt x="422" y="506"/>
                    <a:pt x="421" y="506"/>
                  </a:cubicBezTo>
                  <a:cubicBezTo>
                    <a:pt x="418" y="505"/>
                    <a:pt x="414" y="504"/>
                    <a:pt x="411" y="503"/>
                  </a:cubicBezTo>
                  <a:cubicBezTo>
                    <a:pt x="408" y="502"/>
                    <a:pt x="405" y="501"/>
                    <a:pt x="402" y="500"/>
                  </a:cubicBezTo>
                  <a:cubicBezTo>
                    <a:pt x="399" y="500"/>
                    <a:pt x="396" y="499"/>
                    <a:pt x="393" y="498"/>
                  </a:cubicBezTo>
                  <a:cubicBezTo>
                    <a:pt x="389" y="497"/>
                    <a:pt x="386" y="496"/>
                    <a:pt x="382" y="495"/>
                  </a:cubicBezTo>
                  <a:cubicBezTo>
                    <a:pt x="380" y="494"/>
                    <a:pt x="377" y="493"/>
                    <a:pt x="374" y="492"/>
                  </a:cubicBezTo>
                  <a:cubicBezTo>
                    <a:pt x="372" y="491"/>
                    <a:pt x="370" y="491"/>
                    <a:pt x="367" y="490"/>
                  </a:cubicBezTo>
                  <a:cubicBezTo>
                    <a:pt x="365" y="489"/>
                    <a:pt x="363" y="488"/>
                    <a:pt x="361" y="488"/>
                  </a:cubicBezTo>
                  <a:cubicBezTo>
                    <a:pt x="359" y="487"/>
                    <a:pt x="357" y="486"/>
                    <a:pt x="355" y="485"/>
                  </a:cubicBezTo>
                  <a:cubicBezTo>
                    <a:pt x="349" y="483"/>
                    <a:pt x="343" y="481"/>
                    <a:pt x="337" y="478"/>
                  </a:cubicBezTo>
                  <a:cubicBezTo>
                    <a:pt x="335" y="477"/>
                    <a:pt x="334" y="477"/>
                    <a:pt x="332" y="476"/>
                  </a:cubicBezTo>
                  <a:cubicBezTo>
                    <a:pt x="317" y="469"/>
                    <a:pt x="304" y="462"/>
                    <a:pt x="292" y="453"/>
                  </a:cubicBezTo>
                  <a:cubicBezTo>
                    <a:pt x="292" y="453"/>
                    <a:pt x="291" y="453"/>
                    <a:pt x="290" y="452"/>
                  </a:cubicBezTo>
                  <a:cubicBezTo>
                    <a:pt x="288" y="450"/>
                    <a:pt x="286" y="449"/>
                    <a:pt x="284" y="447"/>
                  </a:cubicBezTo>
                  <a:cubicBezTo>
                    <a:pt x="282" y="446"/>
                    <a:pt x="281" y="445"/>
                    <a:pt x="280" y="444"/>
                  </a:cubicBezTo>
                  <a:cubicBezTo>
                    <a:pt x="276" y="440"/>
                    <a:pt x="272" y="436"/>
                    <a:pt x="268" y="432"/>
                  </a:cubicBezTo>
                  <a:cubicBezTo>
                    <a:pt x="266" y="431"/>
                    <a:pt x="265" y="430"/>
                    <a:pt x="264" y="429"/>
                  </a:cubicBezTo>
                  <a:cubicBezTo>
                    <a:pt x="262" y="428"/>
                    <a:pt x="260" y="426"/>
                    <a:pt x="258" y="424"/>
                  </a:cubicBezTo>
                  <a:cubicBezTo>
                    <a:pt x="256" y="423"/>
                    <a:pt x="254" y="421"/>
                    <a:pt x="252" y="419"/>
                  </a:cubicBezTo>
                  <a:cubicBezTo>
                    <a:pt x="249" y="417"/>
                    <a:pt x="247" y="416"/>
                    <a:pt x="245" y="414"/>
                  </a:cubicBezTo>
                  <a:cubicBezTo>
                    <a:pt x="244" y="413"/>
                    <a:pt x="242" y="412"/>
                    <a:pt x="241" y="410"/>
                  </a:cubicBezTo>
                  <a:cubicBezTo>
                    <a:pt x="208" y="384"/>
                    <a:pt x="168" y="355"/>
                    <a:pt x="129" y="329"/>
                  </a:cubicBezTo>
                  <a:cubicBezTo>
                    <a:pt x="129" y="329"/>
                    <a:pt x="129" y="329"/>
                    <a:pt x="129" y="329"/>
                  </a:cubicBezTo>
                  <a:cubicBezTo>
                    <a:pt x="125" y="326"/>
                    <a:pt x="121" y="323"/>
                    <a:pt x="117" y="320"/>
                  </a:cubicBezTo>
                  <a:cubicBezTo>
                    <a:pt x="113" y="318"/>
                    <a:pt x="110" y="315"/>
                    <a:pt x="106" y="313"/>
                  </a:cubicBezTo>
                  <a:cubicBezTo>
                    <a:pt x="104" y="311"/>
                    <a:pt x="101" y="309"/>
                    <a:pt x="99" y="308"/>
                  </a:cubicBezTo>
                  <a:cubicBezTo>
                    <a:pt x="88" y="300"/>
                    <a:pt x="78" y="294"/>
                    <a:pt x="68" y="287"/>
                  </a:cubicBezTo>
                  <a:cubicBezTo>
                    <a:pt x="29" y="261"/>
                    <a:pt x="0" y="243"/>
                    <a:pt x="0" y="243"/>
                  </a:cubicBezTo>
                  <a:cubicBezTo>
                    <a:pt x="0" y="243"/>
                    <a:pt x="7" y="230"/>
                    <a:pt x="33" y="221"/>
                  </a:cubicBezTo>
                  <a:cubicBezTo>
                    <a:pt x="43" y="217"/>
                    <a:pt x="55" y="215"/>
                    <a:pt x="71" y="213"/>
                  </a:cubicBezTo>
                  <a:cubicBezTo>
                    <a:pt x="73" y="213"/>
                    <a:pt x="73" y="213"/>
                    <a:pt x="73" y="213"/>
                  </a:cubicBezTo>
                  <a:cubicBezTo>
                    <a:pt x="74" y="213"/>
                    <a:pt x="74" y="213"/>
                    <a:pt x="75" y="213"/>
                  </a:cubicBezTo>
                  <a:cubicBezTo>
                    <a:pt x="77" y="213"/>
                    <a:pt x="78" y="213"/>
                    <a:pt x="79" y="213"/>
                  </a:cubicBezTo>
                  <a:cubicBezTo>
                    <a:pt x="81" y="213"/>
                    <a:pt x="82" y="213"/>
                    <a:pt x="84" y="214"/>
                  </a:cubicBezTo>
                  <a:cubicBezTo>
                    <a:pt x="85" y="214"/>
                    <a:pt x="86" y="214"/>
                    <a:pt x="87" y="214"/>
                  </a:cubicBezTo>
                  <a:cubicBezTo>
                    <a:pt x="95" y="216"/>
                    <a:pt x="103" y="218"/>
                    <a:pt x="113" y="221"/>
                  </a:cubicBezTo>
                  <a:cubicBezTo>
                    <a:pt x="115" y="222"/>
                    <a:pt x="117" y="223"/>
                    <a:pt x="119" y="224"/>
                  </a:cubicBezTo>
                  <a:cubicBezTo>
                    <a:pt x="120" y="224"/>
                    <a:pt x="121" y="225"/>
                    <a:pt x="123" y="225"/>
                  </a:cubicBezTo>
                  <a:cubicBezTo>
                    <a:pt x="124" y="226"/>
                    <a:pt x="126" y="227"/>
                    <a:pt x="128" y="227"/>
                  </a:cubicBezTo>
                  <a:cubicBezTo>
                    <a:pt x="130" y="228"/>
                    <a:pt x="132" y="229"/>
                    <a:pt x="133" y="230"/>
                  </a:cubicBezTo>
                  <a:cubicBezTo>
                    <a:pt x="134" y="230"/>
                    <a:pt x="135" y="230"/>
                    <a:pt x="135" y="230"/>
                  </a:cubicBezTo>
                  <a:cubicBezTo>
                    <a:pt x="135" y="230"/>
                    <a:pt x="135" y="230"/>
                    <a:pt x="135" y="230"/>
                  </a:cubicBezTo>
                  <a:cubicBezTo>
                    <a:pt x="140" y="232"/>
                    <a:pt x="146" y="235"/>
                    <a:pt x="151" y="237"/>
                  </a:cubicBezTo>
                  <a:cubicBezTo>
                    <a:pt x="153" y="238"/>
                    <a:pt x="154" y="239"/>
                    <a:pt x="156" y="239"/>
                  </a:cubicBezTo>
                  <a:cubicBezTo>
                    <a:pt x="157" y="240"/>
                    <a:pt x="157" y="240"/>
                    <a:pt x="158" y="240"/>
                  </a:cubicBezTo>
                  <a:cubicBezTo>
                    <a:pt x="170" y="245"/>
                    <a:pt x="182" y="251"/>
                    <a:pt x="195" y="256"/>
                  </a:cubicBezTo>
                  <a:cubicBezTo>
                    <a:pt x="195" y="256"/>
                    <a:pt x="196" y="257"/>
                    <a:pt x="197" y="257"/>
                  </a:cubicBezTo>
                  <a:cubicBezTo>
                    <a:pt x="211" y="263"/>
                    <a:pt x="226" y="268"/>
                    <a:pt x="241" y="273"/>
                  </a:cubicBezTo>
                  <a:cubicBezTo>
                    <a:pt x="293" y="290"/>
                    <a:pt x="368" y="304"/>
                    <a:pt x="412" y="273"/>
                  </a:cubicBezTo>
                  <a:cubicBezTo>
                    <a:pt x="438" y="255"/>
                    <a:pt x="458" y="224"/>
                    <a:pt x="461" y="198"/>
                  </a:cubicBezTo>
                  <a:cubicBezTo>
                    <a:pt x="461" y="195"/>
                    <a:pt x="461" y="192"/>
                    <a:pt x="461" y="189"/>
                  </a:cubicBezTo>
                  <a:cubicBezTo>
                    <a:pt x="461" y="188"/>
                    <a:pt x="461" y="188"/>
                    <a:pt x="461" y="187"/>
                  </a:cubicBezTo>
                  <a:cubicBezTo>
                    <a:pt x="461" y="186"/>
                    <a:pt x="461" y="186"/>
                    <a:pt x="460" y="185"/>
                  </a:cubicBezTo>
                  <a:cubicBezTo>
                    <a:pt x="460" y="184"/>
                    <a:pt x="460" y="184"/>
                    <a:pt x="460" y="183"/>
                  </a:cubicBezTo>
                  <a:cubicBezTo>
                    <a:pt x="460" y="182"/>
                    <a:pt x="460" y="182"/>
                    <a:pt x="460" y="181"/>
                  </a:cubicBezTo>
                  <a:cubicBezTo>
                    <a:pt x="459" y="181"/>
                    <a:pt x="459" y="180"/>
                    <a:pt x="459" y="180"/>
                  </a:cubicBezTo>
                  <a:cubicBezTo>
                    <a:pt x="459" y="179"/>
                    <a:pt x="458" y="177"/>
                    <a:pt x="457" y="176"/>
                  </a:cubicBezTo>
                  <a:cubicBezTo>
                    <a:pt x="457" y="175"/>
                    <a:pt x="457" y="175"/>
                    <a:pt x="456" y="174"/>
                  </a:cubicBezTo>
                  <a:cubicBezTo>
                    <a:pt x="456" y="174"/>
                    <a:pt x="456" y="173"/>
                    <a:pt x="455" y="172"/>
                  </a:cubicBezTo>
                  <a:cubicBezTo>
                    <a:pt x="455" y="172"/>
                    <a:pt x="454" y="171"/>
                    <a:pt x="453" y="170"/>
                  </a:cubicBezTo>
                  <a:cubicBezTo>
                    <a:pt x="453" y="169"/>
                    <a:pt x="452" y="169"/>
                    <a:pt x="451" y="168"/>
                  </a:cubicBezTo>
                  <a:cubicBezTo>
                    <a:pt x="451" y="168"/>
                    <a:pt x="450" y="167"/>
                    <a:pt x="450" y="167"/>
                  </a:cubicBezTo>
                  <a:cubicBezTo>
                    <a:pt x="448" y="166"/>
                    <a:pt x="446" y="165"/>
                    <a:pt x="444" y="164"/>
                  </a:cubicBezTo>
                  <a:cubicBezTo>
                    <a:pt x="443" y="163"/>
                    <a:pt x="442" y="163"/>
                    <a:pt x="441" y="162"/>
                  </a:cubicBezTo>
                  <a:cubicBezTo>
                    <a:pt x="436" y="161"/>
                    <a:pt x="430" y="160"/>
                    <a:pt x="423" y="160"/>
                  </a:cubicBezTo>
                  <a:cubicBezTo>
                    <a:pt x="375" y="160"/>
                    <a:pt x="287" y="192"/>
                    <a:pt x="253" y="190"/>
                  </a:cubicBezTo>
                  <a:cubicBezTo>
                    <a:pt x="281" y="158"/>
                    <a:pt x="281" y="158"/>
                    <a:pt x="281" y="158"/>
                  </a:cubicBezTo>
                  <a:cubicBezTo>
                    <a:pt x="303" y="132"/>
                    <a:pt x="303" y="132"/>
                    <a:pt x="303" y="132"/>
                  </a:cubicBezTo>
                  <a:cubicBezTo>
                    <a:pt x="347" y="79"/>
                    <a:pt x="347" y="79"/>
                    <a:pt x="347" y="79"/>
                  </a:cubicBezTo>
                  <a:cubicBezTo>
                    <a:pt x="360" y="63"/>
                    <a:pt x="360" y="63"/>
                    <a:pt x="360" y="63"/>
                  </a:cubicBezTo>
                  <a:cubicBezTo>
                    <a:pt x="380" y="57"/>
                    <a:pt x="400" y="51"/>
                    <a:pt x="420" y="45"/>
                  </a:cubicBezTo>
                  <a:cubicBezTo>
                    <a:pt x="420" y="45"/>
                    <a:pt x="420" y="45"/>
                    <a:pt x="420" y="45"/>
                  </a:cubicBezTo>
                  <a:cubicBezTo>
                    <a:pt x="480" y="25"/>
                    <a:pt x="533" y="7"/>
                    <a:pt x="548" y="2"/>
                  </a:cubicBezTo>
                  <a:cubicBezTo>
                    <a:pt x="550" y="1"/>
                    <a:pt x="552" y="0"/>
                    <a:pt x="552" y="0"/>
                  </a:cubicBezTo>
                  <a:cubicBezTo>
                    <a:pt x="552" y="0"/>
                    <a:pt x="564" y="8"/>
                    <a:pt x="584" y="24"/>
                  </a:cubicBezTo>
                  <a:cubicBezTo>
                    <a:pt x="631" y="62"/>
                    <a:pt x="721" y="143"/>
                    <a:pt x="801" y="268"/>
                  </a:cubicBezTo>
                  <a:cubicBezTo>
                    <a:pt x="840" y="330"/>
                    <a:pt x="877" y="402"/>
                    <a:pt x="905" y="485"/>
                  </a:cubicBezTo>
                  <a:cubicBezTo>
                    <a:pt x="905" y="485"/>
                    <a:pt x="905" y="485"/>
                    <a:pt x="905" y="485"/>
                  </a:cubicBezTo>
                  <a:cubicBezTo>
                    <a:pt x="910" y="498"/>
                    <a:pt x="914" y="512"/>
                    <a:pt x="918" y="526"/>
                  </a:cubicBezTo>
                  <a:cubicBezTo>
                    <a:pt x="918" y="526"/>
                    <a:pt x="934" y="547"/>
                    <a:pt x="960" y="582"/>
                  </a:cubicBezTo>
                  <a:cubicBezTo>
                    <a:pt x="1041" y="691"/>
                    <a:pt x="1224" y="945"/>
                    <a:pt x="1360" y="1194"/>
                  </a:cubicBezTo>
                  <a:close/>
                </a:path>
              </a:pathLst>
            </a:custGeom>
            <a:gradFill>
              <a:gsLst>
                <a:gs pos="0">
                  <a:srgbClr val="E5C3FF"/>
                </a:gs>
                <a:gs pos="65000">
                  <a:srgbClr val="B0C7FF"/>
                </a:gs>
              </a:gsLst>
              <a:lin ang="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32">
              <a:extLst>
                <a:ext uri="{FF2B5EF4-FFF2-40B4-BE49-F238E27FC236}">
                  <a16:creationId xmlns:a16="http://schemas.microsoft.com/office/drawing/2014/main" id="{742FC6CF-44F1-407F-BEB2-8F383DCEC064}"/>
                </a:ext>
              </a:extLst>
            </p:cNvPr>
            <p:cNvSpPr>
              <a:spLocks/>
            </p:cNvSpPr>
            <p:nvPr/>
          </p:nvSpPr>
          <p:spPr bwMode="auto">
            <a:xfrm>
              <a:off x="7721066" y="1559272"/>
              <a:ext cx="2833086" cy="2015954"/>
            </a:xfrm>
            <a:custGeom>
              <a:avLst/>
              <a:gdLst>
                <a:gd name="T0" fmla="*/ 723 w 841"/>
                <a:gd name="T1" fmla="*/ 599 h 599"/>
                <a:gd name="T2" fmla="*/ 720 w 841"/>
                <a:gd name="T3" fmla="*/ 589 h 599"/>
                <a:gd name="T4" fmla="*/ 717 w 841"/>
                <a:gd name="T5" fmla="*/ 581 h 599"/>
                <a:gd name="T6" fmla="*/ 704 w 841"/>
                <a:gd name="T7" fmla="*/ 552 h 599"/>
                <a:gd name="T8" fmla="*/ 696 w 841"/>
                <a:gd name="T9" fmla="*/ 542 h 599"/>
                <a:gd name="T10" fmla="*/ 689 w 841"/>
                <a:gd name="T11" fmla="*/ 536 h 599"/>
                <a:gd name="T12" fmla="*/ 685 w 841"/>
                <a:gd name="T13" fmla="*/ 533 h 599"/>
                <a:gd name="T14" fmla="*/ 666 w 841"/>
                <a:gd name="T15" fmla="*/ 524 h 599"/>
                <a:gd name="T16" fmla="*/ 661 w 841"/>
                <a:gd name="T17" fmla="*/ 522 h 599"/>
                <a:gd name="T18" fmla="*/ 634 w 841"/>
                <a:gd name="T19" fmla="*/ 516 h 599"/>
                <a:gd name="T20" fmla="*/ 604 w 841"/>
                <a:gd name="T21" fmla="*/ 511 h 599"/>
                <a:gd name="T22" fmla="*/ 579 w 841"/>
                <a:gd name="T23" fmla="*/ 507 h 599"/>
                <a:gd name="T24" fmla="*/ 564 w 841"/>
                <a:gd name="T25" fmla="*/ 504 h 599"/>
                <a:gd name="T26" fmla="*/ 521 w 841"/>
                <a:gd name="T27" fmla="*/ 497 h 599"/>
                <a:gd name="T28" fmla="*/ 462 w 841"/>
                <a:gd name="T29" fmla="*/ 487 h 599"/>
                <a:gd name="T30" fmla="*/ 436 w 841"/>
                <a:gd name="T31" fmla="*/ 481 h 599"/>
                <a:gd name="T32" fmla="*/ 414 w 841"/>
                <a:gd name="T33" fmla="*/ 477 h 599"/>
                <a:gd name="T34" fmla="*/ 388 w 841"/>
                <a:gd name="T35" fmla="*/ 471 h 599"/>
                <a:gd name="T36" fmla="*/ 369 w 841"/>
                <a:gd name="T37" fmla="*/ 465 h 599"/>
                <a:gd name="T38" fmla="*/ 349 w 841"/>
                <a:gd name="T39" fmla="*/ 460 h 599"/>
                <a:gd name="T40" fmla="*/ 334 w 841"/>
                <a:gd name="T41" fmla="*/ 455 h 599"/>
                <a:gd name="T42" fmla="*/ 322 w 841"/>
                <a:gd name="T43" fmla="*/ 450 h 599"/>
                <a:gd name="T44" fmla="*/ 299 w 841"/>
                <a:gd name="T45" fmla="*/ 441 h 599"/>
                <a:gd name="T46" fmla="*/ 257 w 841"/>
                <a:gd name="T47" fmla="*/ 417 h 599"/>
                <a:gd name="T48" fmla="*/ 247 w 841"/>
                <a:gd name="T49" fmla="*/ 409 h 599"/>
                <a:gd name="T50" fmla="*/ 231 w 841"/>
                <a:gd name="T51" fmla="*/ 394 h 599"/>
                <a:gd name="T52" fmla="*/ 219 w 841"/>
                <a:gd name="T53" fmla="*/ 384 h 599"/>
                <a:gd name="T54" fmla="*/ 208 w 841"/>
                <a:gd name="T55" fmla="*/ 375 h 599"/>
                <a:gd name="T56" fmla="*/ 96 w 841"/>
                <a:gd name="T57" fmla="*/ 294 h 599"/>
                <a:gd name="T58" fmla="*/ 73 w 841"/>
                <a:gd name="T59" fmla="*/ 278 h 599"/>
                <a:gd name="T60" fmla="*/ 52 w 841"/>
                <a:gd name="T61" fmla="*/ 231 h 599"/>
                <a:gd name="T62" fmla="*/ 38 w 841"/>
                <a:gd name="T63" fmla="*/ 178 h 599"/>
                <a:gd name="T64" fmla="*/ 42 w 841"/>
                <a:gd name="T65" fmla="*/ 178 h 599"/>
                <a:gd name="T66" fmla="*/ 51 w 841"/>
                <a:gd name="T67" fmla="*/ 179 h 599"/>
                <a:gd name="T68" fmla="*/ 80 w 841"/>
                <a:gd name="T69" fmla="*/ 186 h 599"/>
                <a:gd name="T70" fmla="*/ 90 w 841"/>
                <a:gd name="T71" fmla="*/ 190 h 599"/>
                <a:gd name="T72" fmla="*/ 100 w 841"/>
                <a:gd name="T73" fmla="*/ 195 h 599"/>
                <a:gd name="T74" fmla="*/ 102 w 841"/>
                <a:gd name="T75" fmla="*/ 195 h 599"/>
                <a:gd name="T76" fmla="*/ 154 w 841"/>
                <a:gd name="T77" fmla="*/ 229 h 599"/>
                <a:gd name="T78" fmla="*/ 428 w 841"/>
                <a:gd name="T79" fmla="*/ 189 h 599"/>
                <a:gd name="T80" fmla="*/ 428 w 841"/>
                <a:gd name="T81" fmla="*/ 163 h 599"/>
                <a:gd name="T82" fmla="*/ 428 w 841"/>
                <a:gd name="T83" fmla="*/ 152 h 599"/>
                <a:gd name="T84" fmla="*/ 427 w 841"/>
                <a:gd name="T85" fmla="*/ 148 h 599"/>
                <a:gd name="T86" fmla="*/ 426 w 841"/>
                <a:gd name="T87" fmla="*/ 145 h 599"/>
                <a:gd name="T88" fmla="*/ 423 w 841"/>
                <a:gd name="T89" fmla="*/ 139 h 599"/>
                <a:gd name="T90" fmla="*/ 420 w 841"/>
                <a:gd name="T91" fmla="*/ 135 h 599"/>
                <a:gd name="T92" fmla="*/ 417 w 841"/>
                <a:gd name="T93" fmla="*/ 132 h 599"/>
                <a:gd name="T94" fmla="*/ 408 w 841"/>
                <a:gd name="T95" fmla="*/ 127 h 599"/>
                <a:gd name="T96" fmla="*/ 220 w 841"/>
                <a:gd name="T97" fmla="*/ 155 h 599"/>
                <a:gd name="T98" fmla="*/ 270 w 841"/>
                <a:gd name="T99" fmla="*/ 97 h 599"/>
                <a:gd name="T100" fmla="*/ 594 w 841"/>
                <a:gd name="T101" fmla="*/ 148 h 599"/>
                <a:gd name="T102" fmla="*/ 832 w 841"/>
                <a:gd name="T103" fmla="*/ 544 h 5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841" h="599">
                  <a:moveTo>
                    <a:pt x="832" y="544"/>
                  </a:moveTo>
                  <a:cubicBezTo>
                    <a:pt x="827" y="548"/>
                    <a:pt x="784" y="581"/>
                    <a:pt x="723" y="599"/>
                  </a:cubicBezTo>
                  <a:cubicBezTo>
                    <a:pt x="722" y="597"/>
                    <a:pt x="721" y="595"/>
                    <a:pt x="721" y="593"/>
                  </a:cubicBezTo>
                  <a:cubicBezTo>
                    <a:pt x="721" y="592"/>
                    <a:pt x="720" y="590"/>
                    <a:pt x="720" y="589"/>
                  </a:cubicBezTo>
                  <a:cubicBezTo>
                    <a:pt x="719" y="587"/>
                    <a:pt x="719" y="585"/>
                    <a:pt x="718" y="583"/>
                  </a:cubicBezTo>
                  <a:cubicBezTo>
                    <a:pt x="718" y="583"/>
                    <a:pt x="718" y="582"/>
                    <a:pt x="717" y="581"/>
                  </a:cubicBezTo>
                  <a:cubicBezTo>
                    <a:pt x="714" y="570"/>
                    <a:pt x="710" y="561"/>
                    <a:pt x="705" y="554"/>
                  </a:cubicBezTo>
                  <a:cubicBezTo>
                    <a:pt x="704" y="553"/>
                    <a:pt x="704" y="553"/>
                    <a:pt x="704" y="552"/>
                  </a:cubicBezTo>
                  <a:cubicBezTo>
                    <a:pt x="702" y="549"/>
                    <a:pt x="699" y="546"/>
                    <a:pt x="697" y="544"/>
                  </a:cubicBezTo>
                  <a:cubicBezTo>
                    <a:pt x="697" y="543"/>
                    <a:pt x="696" y="543"/>
                    <a:pt x="696" y="542"/>
                  </a:cubicBezTo>
                  <a:cubicBezTo>
                    <a:pt x="694" y="541"/>
                    <a:pt x="692" y="539"/>
                    <a:pt x="690" y="537"/>
                  </a:cubicBezTo>
                  <a:cubicBezTo>
                    <a:pt x="690" y="537"/>
                    <a:pt x="690" y="536"/>
                    <a:pt x="689" y="536"/>
                  </a:cubicBezTo>
                  <a:cubicBezTo>
                    <a:pt x="689" y="536"/>
                    <a:pt x="689" y="536"/>
                    <a:pt x="688" y="536"/>
                  </a:cubicBezTo>
                  <a:cubicBezTo>
                    <a:pt x="687" y="535"/>
                    <a:pt x="686" y="534"/>
                    <a:pt x="685" y="533"/>
                  </a:cubicBezTo>
                  <a:cubicBezTo>
                    <a:pt x="682" y="531"/>
                    <a:pt x="679" y="529"/>
                    <a:pt x="676" y="528"/>
                  </a:cubicBezTo>
                  <a:cubicBezTo>
                    <a:pt x="672" y="526"/>
                    <a:pt x="669" y="525"/>
                    <a:pt x="666" y="524"/>
                  </a:cubicBezTo>
                  <a:cubicBezTo>
                    <a:pt x="665" y="524"/>
                    <a:pt x="664" y="523"/>
                    <a:pt x="663" y="523"/>
                  </a:cubicBezTo>
                  <a:cubicBezTo>
                    <a:pt x="663" y="523"/>
                    <a:pt x="662" y="523"/>
                    <a:pt x="661" y="522"/>
                  </a:cubicBezTo>
                  <a:cubicBezTo>
                    <a:pt x="659" y="522"/>
                    <a:pt x="657" y="521"/>
                    <a:pt x="655" y="521"/>
                  </a:cubicBezTo>
                  <a:cubicBezTo>
                    <a:pt x="648" y="519"/>
                    <a:pt x="641" y="518"/>
                    <a:pt x="634" y="516"/>
                  </a:cubicBezTo>
                  <a:cubicBezTo>
                    <a:pt x="632" y="516"/>
                    <a:pt x="630" y="516"/>
                    <a:pt x="628" y="515"/>
                  </a:cubicBezTo>
                  <a:cubicBezTo>
                    <a:pt x="620" y="514"/>
                    <a:pt x="612" y="512"/>
                    <a:pt x="604" y="511"/>
                  </a:cubicBezTo>
                  <a:cubicBezTo>
                    <a:pt x="599" y="510"/>
                    <a:pt x="595" y="510"/>
                    <a:pt x="591" y="509"/>
                  </a:cubicBezTo>
                  <a:cubicBezTo>
                    <a:pt x="587" y="508"/>
                    <a:pt x="583" y="508"/>
                    <a:pt x="579" y="507"/>
                  </a:cubicBezTo>
                  <a:cubicBezTo>
                    <a:pt x="578" y="507"/>
                    <a:pt x="578" y="507"/>
                    <a:pt x="577" y="506"/>
                  </a:cubicBezTo>
                  <a:cubicBezTo>
                    <a:pt x="572" y="506"/>
                    <a:pt x="568" y="505"/>
                    <a:pt x="564" y="504"/>
                  </a:cubicBezTo>
                  <a:cubicBezTo>
                    <a:pt x="557" y="503"/>
                    <a:pt x="550" y="502"/>
                    <a:pt x="543" y="501"/>
                  </a:cubicBezTo>
                  <a:cubicBezTo>
                    <a:pt x="536" y="500"/>
                    <a:pt x="529" y="499"/>
                    <a:pt x="521" y="497"/>
                  </a:cubicBezTo>
                  <a:cubicBezTo>
                    <a:pt x="506" y="495"/>
                    <a:pt x="490" y="492"/>
                    <a:pt x="475" y="489"/>
                  </a:cubicBezTo>
                  <a:cubicBezTo>
                    <a:pt x="471" y="488"/>
                    <a:pt x="466" y="488"/>
                    <a:pt x="462" y="487"/>
                  </a:cubicBezTo>
                  <a:cubicBezTo>
                    <a:pt x="460" y="486"/>
                    <a:pt x="457" y="486"/>
                    <a:pt x="455" y="485"/>
                  </a:cubicBezTo>
                  <a:cubicBezTo>
                    <a:pt x="448" y="484"/>
                    <a:pt x="442" y="483"/>
                    <a:pt x="436" y="481"/>
                  </a:cubicBezTo>
                  <a:cubicBezTo>
                    <a:pt x="431" y="480"/>
                    <a:pt x="426" y="479"/>
                    <a:pt x="421" y="478"/>
                  </a:cubicBezTo>
                  <a:cubicBezTo>
                    <a:pt x="419" y="478"/>
                    <a:pt x="416" y="477"/>
                    <a:pt x="414" y="477"/>
                  </a:cubicBezTo>
                  <a:cubicBezTo>
                    <a:pt x="406" y="475"/>
                    <a:pt x="399" y="473"/>
                    <a:pt x="392" y="472"/>
                  </a:cubicBezTo>
                  <a:cubicBezTo>
                    <a:pt x="391" y="471"/>
                    <a:pt x="389" y="471"/>
                    <a:pt x="388" y="471"/>
                  </a:cubicBezTo>
                  <a:cubicBezTo>
                    <a:pt x="385" y="470"/>
                    <a:pt x="381" y="469"/>
                    <a:pt x="378" y="468"/>
                  </a:cubicBezTo>
                  <a:cubicBezTo>
                    <a:pt x="375" y="467"/>
                    <a:pt x="372" y="466"/>
                    <a:pt x="369" y="465"/>
                  </a:cubicBezTo>
                  <a:cubicBezTo>
                    <a:pt x="366" y="465"/>
                    <a:pt x="363" y="464"/>
                    <a:pt x="360" y="463"/>
                  </a:cubicBezTo>
                  <a:cubicBezTo>
                    <a:pt x="356" y="462"/>
                    <a:pt x="353" y="461"/>
                    <a:pt x="349" y="460"/>
                  </a:cubicBezTo>
                  <a:cubicBezTo>
                    <a:pt x="347" y="459"/>
                    <a:pt x="344" y="458"/>
                    <a:pt x="341" y="457"/>
                  </a:cubicBezTo>
                  <a:cubicBezTo>
                    <a:pt x="339" y="456"/>
                    <a:pt x="337" y="456"/>
                    <a:pt x="334" y="455"/>
                  </a:cubicBezTo>
                  <a:cubicBezTo>
                    <a:pt x="332" y="454"/>
                    <a:pt x="330" y="453"/>
                    <a:pt x="328" y="453"/>
                  </a:cubicBezTo>
                  <a:cubicBezTo>
                    <a:pt x="326" y="452"/>
                    <a:pt x="324" y="451"/>
                    <a:pt x="322" y="450"/>
                  </a:cubicBezTo>
                  <a:cubicBezTo>
                    <a:pt x="316" y="448"/>
                    <a:pt x="310" y="446"/>
                    <a:pt x="304" y="443"/>
                  </a:cubicBezTo>
                  <a:cubicBezTo>
                    <a:pt x="302" y="442"/>
                    <a:pt x="301" y="442"/>
                    <a:pt x="299" y="441"/>
                  </a:cubicBezTo>
                  <a:cubicBezTo>
                    <a:pt x="284" y="434"/>
                    <a:pt x="271" y="427"/>
                    <a:pt x="259" y="418"/>
                  </a:cubicBezTo>
                  <a:cubicBezTo>
                    <a:pt x="259" y="418"/>
                    <a:pt x="258" y="418"/>
                    <a:pt x="257" y="417"/>
                  </a:cubicBezTo>
                  <a:cubicBezTo>
                    <a:pt x="255" y="415"/>
                    <a:pt x="253" y="414"/>
                    <a:pt x="251" y="412"/>
                  </a:cubicBezTo>
                  <a:cubicBezTo>
                    <a:pt x="249" y="411"/>
                    <a:pt x="248" y="410"/>
                    <a:pt x="247" y="409"/>
                  </a:cubicBezTo>
                  <a:cubicBezTo>
                    <a:pt x="243" y="405"/>
                    <a:pt x="239" y="401"/>
                    <a:pt x="235" y="397"/>
                  </a:cubicBezTo>
                  <a:cubicBezTo>
                    <a:pt x="233" y="396"/>
                    <a:pt x="232" y="395"/>
                    <a:pt x="231" y="394"/>
                  </a:cubicBezTo>
                  <a:cubicBezTo>
                    <a:pt x="229" y="393"/>
                    <a:pt x="227" y="391"/>
                    <a:pt x="225" y="389"/>
                  </a:cubicBezTo>
                  <a:cubicBezTo>
                    <a:pt x="223" y="388"/>
                    <a:pt x="221" y="386"/>
                    <a:pt x="219" y="384"/>
                  </a:cubicBezTo>
                  <a:cubicBezTo>
                    <a:pt x="216" y="382"/>
                    <a:pt x="214" y="381"/>
                    <a:pt x="212" y="379"/>
                  </a:cubicBezTo>
                  <a:cubicBezTo>
                    <a:pt x="211" y="378"/>
                    <a:pt x="209" y="377"/>
                    <a:pt x="208" y="375"/>
                  </a:cubicBezTo>
                  <a:cubicBezTo>
                    <a:pt x="175" y="349"/>
                    <a:pt x="135" y="320"/>
                    <a:pt x="96" y="294"/>
                  </a:cubicBezTo>
                  <a:cubicBezTo>
                    <a:pt x="96" y="294"/>
                    <a:pt x="96" y="294"/>
                    <a:pt x="96" y="294"/>
                  </a:cubicBezTo>
                  <a:cubicBezTo>
                    <a:pt x="92" y="291"/>
                    <a:pt x="88" y="288"/>
                    <a:pt x="84" y="285"/>
                  </a:cubicBezTo>
                  <a:cubicBezTo>
                    <a:pt x="80" y="283"/>
                    <a:pt x="77" y="280"/>
                    <a:pt x="73" y="278"/>
                  </a:cubicBezTo>
                  <a:cubicBezTo>
                    <a:pt x="71" y="276"/>
                    <a:pt x="68" y="274"/>
                    <a:pt x="66" y="273"/>
                  </a:cubicBezTo>
                  <a:cubicBezTo>
                    <a:pt x="65" y="256"/>
                    <a:pt x="60" y="242"/>
                    <a:pt x="52" y="231"/>
                  </a:cubicBezTo>
                  <a:cubicBezTo>
                    <a:pt x="38" y="211"/>
                    <a:pt x="16" y="198"/>
                    <a:pt x="0" y="186"/>
                  </a:cubicBezTo>
                  <a:cubicBezTo>
                    <a:pt x="10" y="182"/>
                    <a:pt x="22" y="180"/>
                    <a:pt x="38" y="178"/>
                  </a:cubicBezTo>
                  <a:cubicBezTo>
                    <a:pt x="40" y="178"/>
                    <a:pt x="40" y="178"/>
                    <a:pt x="40" y="178"/>
                  </a:cubicBezTo>
                  <a:cubicBezTo>
                    <a:pt x="41" y="178"/>
                    <a:pt x="41" y="178"/>
                    <a:pt x="42" y="178"/>
                  </a:cubicBezTo>
                  <a:cubicBezTo>
                    <a:pt x="44" y="178"/>
                    <a:pt x="45" y="178"/>
                    <a:pt x="46" y="178"/>
                  </a:cubicBezTo>
                  <a:cubicBezTo>
                    <a:pt x="48" y="178"/>
                    <a:pt x="49" y="178"/>
                    <a:pt x="51" y="179"/>
                  </a:cubicBezTo>
                  <a:cubicBezTo>
                    <a:pt x="52" y="179"/>
                    <a:pt x="53" y="179"/>
                    <a:pt x="54" y="179"/>
                  </a:cubicBezTo>
                  <a:cubicBezTo>
                    <a:pt x="62" y="181"/>
                    <a:pt x="70" y="183"/>
                    <a:pt x="80" y="186"/>
                  </a:cubicBezTo>
                  <a:cubicBezTo>
                    <a:pt x="82" y="187"/>
                    <a:pt x="84" y="188"/>
                    <a:pt x="86" y="189"/>
                  </a:cubicBezTo>
                  <a:cubicBezTo>
                    <a:pt x="87" y="189"/>
                    <a:pt x="88" y="190"/>
                    <a:pt x="90" y="190"/>
                  </a:cubicBezTo>
                  <a:cubicBezTo>
                    <a:pt x="91" y="191"/>
                    <a:pt x="93" y="192"/>
                    <a:pt x="95" y="192"/>
                  </a:cubicBezTo>
                  <a:cubicBezTo>
                    <a:pt x="97" y="193"/>
                    <a:pt x="99" y="194"/>
                    <a:pt x="100" y="195"/>
                  </a:cubicBezTo>
                  <a:cubicBezTo>
                    <a:pt x="101" y="195"/>
                    <a:pt x="101" y="195"/>
                    <a:pt x="102" y="195"/>
                  </a:cubicBezTo>
                  <a:cubicBezTo>
                    <a:pt x="102" y="195"/>
                    <a:pt x="102" y="195"/>
                    <a:pt x="102" y="195"/>
                  </a:cubicBezTo>
                  <a:cubicBezTo>
                    <a:pt x="102" y="195"/>
                    <a:pt x="102" y="195"/>
                    <a:pt x="102" y="195"/>
                  </a:cubicBezTo>
                  <a:cubicBezTo>
                    <a:pt x="116" y="207"/>
                    <a:pt x="134" y="218"/>
                    <a:pt x="154" y="229"/>
                  </a:cubicBezTo>
                  <a:cubicBezTo>
                    <a:pt x="251" y="280"/>
                    <a:pt x="405" y="310"/>
                    <a:pt x="428" y="196"/>
                  </a:cubicBezTo>
                  <a:cubicBezTo>
                    <a:pt x="429" y="193"/>
                    <a:pt x="429" y="191"/>
                    <a:pt x="428" y="189"/>
                  </a:cubicBezTo>
                  <a:cubicBezTo>
                    <a:pt x="430" y="180"/>
                    <a:pt x="430" y="171"/>
                    <a:pt x="428" y="163"/>
                  </a:cubicBezTo>
                  <a:cubicBezTo>
                    <a:pt x="428" y="163"/>
                    <a:pt x="428" y="163"/>
                    <a:pt x="428" y="163"/>
                  </a:cubicBezTo>
                  <a:cubicBezTo>
                    <a:pt x="428" y="160"/>
                    <a:pt x="428" y="157"/>
                    <a:pt x="428" y="154"/>
                  </a:cubicBezTo>
                  <a:cubicBezTo>
                    <a:pt x="428" y="153"/>
                    <a:pt x="428" y="153"/>
                    <a:pt x="428" y="152"/>
                  </a:cubicBezTo>
                  <a:cubicBezTo>
                    <a:pt x="428" y="151"/>
                    <a:pt x="428" y="151"/>
                    <a:pt x="427" y="150"/>
                  </a:cubicBezTo>
                  <a:cubicBezTo>
                    <a:pt x="427" y="149"/>
                    <a:pt x="427" y="149"/>
                    <a:pt x="427" y="148"/>
                  </a:cubicBezTo>
                  <a:cubicBezTo>
                    <a:pt x="427" y="147"/>
                    <a:pt x="427" y="147"/>
                    <a:pt x="427" y="146"/>
                  </a:cubicBezTo>
                  <a:cubicBezTo>
                    <a:pt x="426" y="146"/>
                    <a:pt x="426" y="145"/>
                    <a:pt x="426" y="145"/>
                  </a:cubicBezTo>
                  <a:cubicBezTo>
                    <a:pt x="426" y="144"/>
                    <a:pt x="425" y="142"/>
                    <a:pt x="424" y="141"/>
                  </a:cubicBezTo>
                  <a:cubicBezTo>
                    <a:pt x="424" y="140"/>
                    <a:pt x="424" y="140"/>
                    <a:pt x="423" y="139"/>
                  </a:cubicBezTo>
                  <a:cubicBezTo>
                    <a:pt x="423" y="139"/>
                    <a:pt x="423" y="138"/>
                    <a:pt x="422" y="137"/>
                  </a:cubicBezTo>
                  <a:cubicBezTo>
                    <a:pt x="422" y="137"/>
                    <a:pt x="421" y="136"/>
                    <a:pt x="420" y="135"/>
                  </a:cubicBezTo>
                  <a:cubicBezTo>
                    <a:pt x="420" y="134"/>
                    <a:pt x="419" y="134"/>
                    <a:pt x="418" y="133"/>
                  </a:cubicBezTo>
                  <a:cubicBezTo>
                    <a:pt x="418" y="133"/>
                    <a:pt x="417" y="132"/>
                    <a:pt x="417" y="132"/>
                  </a:cubicBezTo>
                  <a:cubicBezTo>
                    <a:pt x="415" y="131"/>
                    <a:pt x="413" y="130"/>
                    <a:pt x="411" y="129"/>
                  </a:cubicBezTo>
                  <a:cubicBezTo>
                    <a:pt x="410" y="128"/>
                    <a:pt x="409" y="128"/>
                    <a:pt x="408" y="127"/>
                  </a:cubicBezTo>
                  <a:cubicBezTo>
                    <a:pt x="403" y="126"/>
                    <a:pt x="397" y="125"/>
                    <a:pt x="390" y="125"/>
                  </a:cubicBezTo>
                  <a:cubicBezTo>
                    <a:pt x="342" y="125"/>
                    <a:pt x="254" y="157"/>
                    <a:pt x="220" y="155"/>
                  </a:cubicBezTo>
                  <a:cubicBezTo>
                    <a:pt x="248" y="123"/>
                    <a:pt x="248" y="123"/>
                    <a:pt x="248" y="123"/>
                  </a:cubicBezTo>
                  <a:cubicBezTo>
                    <a:pt x="270" y="97"/>
                    <a:pt x="270" y="97"/>
                    <a:pt x="270" y="97"/>
                  </a:cubicBezTo>
                  <a:cubicBezTo>
                    <a:pt x="333" y="79"/>
                    <a:pt x="410" y="61"/>
                    <a:pt x="464" y="53"/>
                  </a:cubicBezTo>
                  <a:cubicBezTo>
                    <a:pt x="541" y="42"/>
                    <a:pt x="566" y="0"/>
                    <a:pt x="594" y="148"/>
                  </a:cubicBezTo>
                  <a:cubicBezTo>
                    <a:pt x="621" y="297"/>
                    <a:pt x="682" y="329"/>
                    <a:pt x="730" y="361"/>
                  </a:cubicBezTo>
                  <a:cubicBezTo>
                    <a:pt x="779" y="394"/>
                    <a:pt x="841" y="538"/>
                    <a:pt x="832" y="544"/>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56" name="Freeform 33">
              <a:extLst>
                <a:ext uri="{FF2B5EF4-FFF2-40B4-BE49-F238E27FC236}">
                  <a16:creationId xmlns:a16="http://schemas.microsoft.com/office/drawing/2014/main" id="{86469AEA-7511-41DC-A011-88DD81748329}"/>
                </a:ext>
              </a:extLst>
            </p:cNvPr>
            <p:cNvSpPr>
              <a:spLocks/>
            </p:cNvSpPr>
            <p:nvPr/>
          </p:nvSpPr>
          <p:spPr bwMode="auto">
            <a:xfrm>
              <a:off x="9860664" y="3197122"/>
              <a:ext cx="964074" cy="677360"/>
            </a:xfrm>
            <a:custGeom>
              <a:avLst/>
              <a:gdLst>
                <a:gd name="T0" fmla="*/ 462 w 538"/>
                <a:gd name="T1" fmla="*/ 0 h 378"/>
                <a:gd name="T2" fmla="*/ 0 w 538"/>
                <a:gd name="T3" fmla="*/ 245 h 378"/>
                <a:gd name="T4" fmla="*/ 0 w 538"/>
                <a:gd name="T5" fmla="*/ 378 h 378"/>
                <a:gd name="T6" fmla="*/ 538 w 538"/>
                <a:gd name="T7" fmla="*/ 100 h 378"/>
                <a:gd name="T8" fmla="*/ 462 w 538"/>
                <a:gd name="T9" fmla="*/ 0 h 378"/>
              </a:gdLst>
              <a:ahLst/>
              <a:cxnLst>
                <a:cxn ang="0">
                  <a:pos x="T0" y="T1"/>
                </a:cxn>
                <a:cxn ang="0">
                  <a:pos x="T2" y="T3"/>
                </a:cxn>
                <a:cxn ang="0">
                  <a:pos x="T4" y="T5"/>
                </a:cxn>
                <a:cxn ang="0">
                  <a:pos x="T6" y="T7"/>
                </a:cxn>
                <a:cxn ang="0">
                  <a:pos x="T8" y="T9"/>
                </a:cxn>
              </a:cxnLst>
              <a:rect l="0" t="0" r="r" b="b"/>
              <a:pathLst>
                <a:path w="538" h="378">
                  <a:moveTo>
                    <a:pt x="462" y="0"/>
                  </a:moveTo>
                  <a:lnTo>
                    <a:pt x="0" y="245"/>
                  </a:lnTo>
                  <a:lnTo>
                    <a:pt x="0" y="378"/>
                  </a:lnTo>
                  <a:lnTo>
                    <a:pt x="538" y="100"/>
                  </a:lnTo>
                  <a:lnTo>
                    <a:pt x="462"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57" name="Freeform 34">
              <a:extLst>
                <a:ext uri="{FF2B5EF4-FFF2-40B4-BE49-F238E27FC236}">
                  <a16:creationId xmlns:a16="http://schemas.microsoft.com/office/drawing/2014/main" id="{A828F27C-2D7F-4EC9-819B-5E25949089DA}"/>
                </a:ext>
              </a:extLst>
            </p:cNvPr>
            <p:cNvSpPr>
              <a:spLocks/>
            </p:cNvSpPr>
            <p:nvPr/>
          </p:nvSpPr>
          <p:spPr bwMode="auto">
            <a:xfrm>
              <a:off x="9860664" y="3376318"/>
              <a:ext cx="2331338" cy="3436976"/>
            </a:xfrm>
            <a:custGeom>
              <a:avLst/>
              <a:gdLst>
                <a:gd name="T0" fmla="*/ 692 w 692"/>
                <a:gd name="T1" fmla="*/ 543 h 1021"/>
                <a:gd name="T2" fmla="*/ 692 w 692"/>
                <a:gd name="T3" fmla="*/ 1021 h 1021"/>
                <a:gd name="T4" fmla="*/ 529 w 692"/>
                <a:gd name="T5" fmla="*/ 922 h 1021"/>
                <a:gd name="T6" fmla="*/ 267 w 692"/>
                <a:gd name="T7" fmla="*/ 862 h 1021"/>
                <a:gd name="T8" fmla="*/ 222 w 692"/>
                <a:gd name="T9" fmla="*/ 855 h 1021"/>
                <a:gd name="T10" fmla="*/ 85 w 692"/>
                <a:gd name="T11" fmla="*/ 506 h 1021"/>
                <a:gd name="T12" fmla="*/ 0 w 692"/>
                <a:gd name="T13" fmla="*/ 148 h 1021"/>
                <a:gd name="T14" fmla="*/ 95 w 692"/>
                <a:gd name="T15" fmla="*/ 99 h 1021"/>
                <a:gd name="T16" fmla="*/ 183 w 692"/>
                <a:gd name="T17" fmla="*/ 54 h 1021"/>
                <a:gd name="T18" fmla="*/ 263 w 692"/>
                <a:gd name="T19" fmla="*/ 13 h 1021"/>
                <a:gd name="T20" fmla="*/ 286 w 692"/>
                <a:gd name="T21" fmla="*/ 0 h 1021"/>
                <a:gd name="T22" fmla="*/ 286 w 692"/>
                <a:gd name="T23" fmla="*/ 0 h 1021"/>
                <a:gd name="T24" fmla="*/ 286 w 692"/>
                <a:gd name="T25" fmla="*/ 0 h 1021"/>
                <a:gd name="T26" fmla="*/ 292 w 692"/>
                <a:gd name="T27" fmla="*/ 7 h 1021"/>
                <a:gd name="T28" fmla="*/ 692 w 692"/>
                <a:gd name="T29" fmla="*/ 543 h 10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92" h="1021">
                  <a:moveTo>
                    <a:pt x="692" y="543"/>
                  </a:moveTo>
                  <a:cubicBezTo>
                    <a:pt x="692" y="1021"/>
                    <a:pt x="692" y="1021"/>
                    <a:pt x="692" y="1021"/>
                  </a:cubicBezTo>
                  <a:cubicBezTo>
                    <a:pt x="681" y="1000"/>
                    <a:pt x="644" y="961"/>
                    <a:pt x="529" y="922"/>
                  </a:cubicBezTo>
                  <a:cubicBezTo>
                    <a:pt x="467" y="901"/>
                    <a:pt x="382" y="880"/>
                    <a:pt x="267" y="862"/>
                  </a:cubicBezTo>
                  <a:cubicBezTo>
                    <a:pt x="252" y="860"/>
                    <a:pt x="238" y="857"/>
                    <a:pt x="222" y="855"/>
                  </a:cubicBezTo>
                  <a:cubicBezTo>
                    <a:pt x="164" y="741"/>
                    <a:pt x="118" y="618"/>
                    <a:pt x="85" y="506"/>
                  </a:cubicBezTo>
                  <a:cubicBezTo>
                    <a:pt x="24" y="308"/>
                    <a:pt x="0" y="148"/>
                    <a:pt x="0" y="148"/>
                  </a:cubicBezTo>
                  <a:cubicBezTo>
                    <a:pt x="95" y="99"/>
                    <a:pt x="95" y="99"/>
                    <a:pt x="95" y="99"/>
                  </a:cubicBezTo>
                  <a:cubicBezTo>
                    <a:pt x="183" y="54"/>
                    <a:pt x="183" y="54"/>
                    <a:pt x="183" y="54"/>
                  </a:cubicBezTo>
                  <a:cubicBezTo>
                    <a:pt x="263" y="13"/>
                    <a:pt x="263" y="13"/>
                    <a:pt x="263" y="13"/>
                  </a:cubicBezTo>
                  <a:cubicBezTo>
                    <a:pt x="286" y="0"/>
                    <a:pt x="286" y="0"/>
                    <a:pt x="286" y="0"/>
                  </a:cubicBezTo>
                  <a:cubicBezTo>
                    <a:pt x="286" y="0"/>
                    <a:pt x="286" y="0"/>
                    <a:pt x="286" y="0"/>
                  </a:cubicBezTo>
                  <a:cubicBezTo>
                    <a:pt x="286" y="0"/>
                    <a:pt x="286" y="0"/>
                    <a:pt x="286" y="0"/>
                  </a:cubicBezTo>
                  <a:cubicBezTo>
                    <a:pt x="288" y="2"/>
                    <a:pt x="290" y="5"/>
                    <a:pt x="292" y="7"/>
                  </a:cubicBezTo>
                  <a:cubicBezTo>
                    <a:pt x="354" y="77"/>
                    <a:pt x="539" y="303"/>
                    <a:pt x="692" y="543"/>
                  </a:cubicBezTo>
                  <a:close/>
                </a:path>
              </a:pathLst>
            </a:custGeom>
            <a:gradFill>
              <a:gsLst>
                <a:gs pos="0">
                  <a:srgbClr val="0A2DDB"/>
                </a:gs>
                <a:gs pos="83000">
                  <a:srgbClr val="3E04A9"/>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8" name="Freeform 35">
              <a:extLst>
                <a:ext uri="{FF2B5EF4-FFF2-40B4-BE49-F238E27FC236}">
                  <a16:creationId xmlns:a16="http://schemas.microsoft.com/office/drawing/2014/main" id="{3CEFFA90-EB51-41A6-8D88-DC1FC480C0E4}"/>
                </a:ext>
              </a:extLst>
            </p:cNvPr>
            <p:cNvSpPr>
              <a:spLocks/>
            </p:cNvSpPr>
            <p:nvPr/>
          </p:nvSpPr>
          <p:spPr bwMode="auto">
            <a:xfrm>
              <a:off x="9860664" y="3557306"/>
              <a:ext cx="1782999" cy="2922684"/>
            </a:xfrm>
            <a:custGeom>
              <a:avLst/>
              <a:gdLst>
                <a:gd name="T0" fmla="*/ 529 w 529"/>
                <a:gd name="T1" fmla="*/ 868 h 868"/>
                <a:gd name="T2" fmla="*/ 267 w 529"/>
                <a:gd name="T3" fmla="*/ 808 h 868"/>
                <a:gd name="T4" fmla="*/ 222 w 529"/>
                <a:gd name="T5" fmla="*/ 801 h 868"/>
                <a:gd name="T6" fmla="*/ 85 w 529"/>
                <a:gd name="T7" fmla="*/ 452 h 868"/>
                <a:gd name="T8" fmla="*/ 0 w 529"/>
                <a:gd name="T9" fmla="*/ 94 h 868"/>
                <a:gd name="T10" fmla="*/ 95 w 529"/>
                <a:gd name="T11" fmla="*/ 45 h 868"/>
                <a:gd name="T12" fmla="*/ 183 w 529"/>
                <a:gd name="T13" fmla="*/ 0 h 868"/>
                <a:gd name="T14" fmla="*/ 194 w 529"/>
                <a:gd name="T15" fmla="*/ 1 h 868"/>
                <a:gd name="T16" fmla="*/ 315 w 529"/>
                <a:gd name="T17" fmla="*/ 378 h 868"/>
                <a:gd name="T18" fmla="*/ 315 w 529"/>
                <a:gd name="T19" fmla="*/ 421 h 868"/>
                <a:gd name="T20" fmla="*/ 508 w 529"/>
                <a:gd name="T21" fmla="*/ 855 h 868"/>
                <a:gd name="T22" fmla="*/ 529 w 529"/>
                <a:gd name="T23" fmla="*/ 868 h 8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 h="868">
                  <a:moveTo>
                    <a:pt x="529" y="868"/>
                  </a:moveTo>
                  <a:cubicBezTo>
                    <a:pt x="467" y="847"/>
                    <a:pt x="382" y="826"/>
                    <a:pt x="267" y="808"/>
                  </a:cubicBezTo>
                  <a:cubicBezTo>
                    <a:pt x="252" y="806"/>
                    <a:pt x="238" y="803"/>
                    <a:pt x="222" y="801"/>
                  </a:cubicBezTo>
                  <a:cubicBezTo>
                    <a:pt x="164" y="687"/>
                    <a:pt x="118" y="564"/>
                    <a:pt x="85" y="452"/>
                  </a:cubicBezTo>
                  <a:cubicBezTo>
                    <a:pt x="24" y="254"/>
                    <a:pt x="0" y="94"/>
                    <a:pt x="0" y="94"/>
                  </a:cubicBezTo>
                  <a:cubicBezTo>
                    <a:pt x="95" y="45"/>
                    <a:pt x="95" y="45"/>
                    <a:pt x="95" y="45"/>
                  </a:cubicBezTo>
                  <a:cubicBezTo>
                    <a:pt x="183" y="0"/>
                    <a:pt x="183" y="0"/>
                    <a:pt x="183" y="0"/>
                  </a:cubicBezTo>
                  <a:cubicBezTo>
                    <a:pt x="187" y="0"/>
                    <a:pt x="190" y="0"/>
                    <a:pt x="194" y="1"/>
                  </a:cubicBezTo>
                  <a:cubicBezTo>
                    <a:pt x="194" y="1"/>
                    <a:pt x="315" y="244"/>
                    <a:pt x="315" y="378"/>
                  </a:cubicBezTo>
                  <a:cubicBezTo>
                    <a:pt x="315" y="392"/>
                    <a:pt x="315" y="406"/>
                    <a:pt x="315" y="421"/>
                  </a:cubicBezTo>
                  <a:cubicBezTo>
                    <a:pt x="311" y="551"/>
                    <a:pt x="307" y="720"/>
                    <a:pt x="508" y="855"/>
                  </a:cubicBezTo>
                  <a:cubicBezTo>
                    <a:pt x="515" y="859"/>
                    <a:pt x="522" y="864"/>
                    <a:pt x="529" y="868"/>
                  </a:cubicBezTo>
                  <a:close/>
                </a:path>
              </a:pathLst>
            </a:custGeom>
            <a:gradFill>
              <a:gsLst>
                <a:gs pos="100000">
                  <a:srgbClr val="5936E0"/>
                </a:gs>
                <a:gs pos="44000">
                  <a:srgbClr val="371DBD"/>
                </a:gs>
              </a:gsLst>
              <a:lin ang="13200000" scaled="0"/>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Shape 66">
              <a:extLst>
                <a:ext uri="{FF2B5EF4-FFF2-40B4-BE49-F238E27FC236}">
                  <a16:creationId xmlns:a16="http://schemas.microsoft.com/office/drawing/2014/main" id="{2ACAA286-8EC7-477A-B799-85B6B23E638D}"/>
                </a:ext>
              </a:extLst>
            </p:cNvPr>
            <p:cNvSpPr/>
            <p:nvPr/>
          </p:nvSpPr>
          <p:spPr>
            <a:xfrm rot="20923453">
              <a:off x="6655548" y="-439156"/>
              <a:ext cx="5488008" cy="1037277"/>
            </a:xfrm>
            <a:custGeom>
              <a:avLst/>
              <a:gdLst>
                <a:gd name="connsiteX0" fmla="*/ 584535 w 5488008"/>
                <a:gd name="connsiteY0" fmla="*/ 0 h 1037277"/>
                <a:gd name="connsiteX1" fmla="*/ 5488008 w 5488008"/>
                <a:gd name="connsiteY1" fmla="*/ 977656 h 1037277"/>
                <a:gd name="connsiteX2" fmla="*/ 5476121 w 5488008"/>
                <a:gd name="connsiteY2" fmla="*/ 1037276 h 1037277"/>
                <a:gd name="connsiteX3" fmla="*/ 0 w 5488008"/>
                <a:gd name="connsiteY3" fmla="*/ 1037277 h 1037277"/>
                <a:gd name="connsiteX4" fmla="*/ 35107 w 5488008"/>
                <a:gd name="connsiteY4" fmla="*/ 912868 h 1037277"/>
                <a:gd name="connsiteX5" fmla="*/ 584535 w 5488008"/>
                <a:gd name="connsiteY5" fmla="*/ 0 h 1037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8008" h="1037277">
                  <a:moveTo>
                    <a:pt x="584535" y="0"/>
                  </a:moveTo>
                  <a:lnTo>
                    <a:pt x="5488008" y="977656"/>
                  </a:lnTo>
                  <a:lnTo>
                    <a:pt x="5476121" y="1037276"/>
                  </a:lnTo>
                  <a:lnTo>
                    <a:pt x="0" y="1037277"/>
                  </a:lnTo>
                  <a:lnTo>
                    <a:pt x="35107" y="912868"/>
                  </a:lnTo>
                  <a:cubicBezTo>
                    <a:pt x="217952" y="337066"/>
                    <a:pt x="584535" y="0"/>
                    <a:pt x="584535" y="0"/>
                  </a:cubicBezTo>
                  <a:close/>
                </a:path>
              </a:pathLst>
            </a:custGeom>
            <a:gradFill>
              <a:gsLst>
                <a:gs pos="0">
                  <a:srgbClr val="7CEFD8"/>
                </a:gs>
                <a:gs pos="83000">
                  <a:srgbClr val="6672E4"/>
                </a:gs>
              </a:gsLst>
              <a:lin ang="24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sp>
        <p:nvSpPr>
          <p:cNvPr id="15" name="Title 14" hidden="1">
            <a:extLst>
              <a:ext uri="{FF2B5EF4-FFF2-40B4-BE49-F238E27FC236}">
                <a16:creationId xmlns:a16="http://schemas.microsoft.com/office/drawing/2014/main" id="{1B710331-53CB-4E4F-A9D3-D1E190EEAEE4}"/>
              </a:ext>
            </a:extLst>
          </p:cNvPr>
          <p:cNvSpPr>
            <a:spLocks noGrp="1"/>
          </p:cNvSpPr>
          <p:nvPr>
            <p:ph type="title"/>
          </p:nvPr>
        </p:nvSpPr>
        <p:spPr/>
        <p:txBody>
          <a:bodyPr/>
          <a:lstStyle/>
          <a:p>
            <a:r>
              <a:rPr lang="en-US" dirty="0"/>
              <a:t>Human resources slide 2</a:t>
            </a:r>
          </a:p>
        </p:txBody>
      </p:sp>
    </p:spTree>
    <p:extLst>
      <p:ext uri="{BB962C8B-B14F-4D97-AF65-F5344CB8AC3E}">
        <p14:creationId xmlns:p14="http://schemas.microsoft.com/office/powerpoint/2010/main" val="285523832"/>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36B850-15F2-41BC-A54E-6E0F332F011D}"/>
              </a:ext>
            </a:extLst>
          </p:cNvPr>
          <p:cNvSpPr txBox="1"/>
          <p:nvPr/>
        </p:nvSpPr>
        <p:spPr>
          <a:xfrm>
            <a:off x="404719" y="2377542"/>
            <a:ext cx="4845708" cy="2708434"/>
          </a:xfrm>
          <a:prstGeom prst="rect">
            <a:avLst/>
          </a:prstGeom>
          <a:noFill/>
        </p:spPr>
        <p:txBody>
          <a:bodyPr wrap="square" lIns="0" tIns="0" rIns="0" bIns="0" rtlCol="0">
            <a:spAutoFit/>
          </a:bodyPr>
          <a:lstStyle/>
          <a:p>
            <a:pPr algn="ctr"/>
            <a:r>
              <a:rPr lang="en-US" sz="8800" b="1" dirty="0">
                <a:solidFill>
                  <a:srgbClr val="002060"/>
                </a:solidFill>
                <a:latin typeface="Segoe UI" panose="020B0502040204020203" pitchFamily="34" charset="0"/>
                <a:cs typeface="Segoe UI" panose="020B0502040204020203" pitchFamily="34" charset="0"/>
              </a:rPr>
              <a:t>Thank You</a:t>
            </a:r>
          </a:p>
        </p:txBody>
      </p:sp>
      <p:grpSp>
        <p:nvGrpSpPr>
          <p:cNvPr id="23" name="Group 22" descr="This image is of an abstract shape. ">
            <a:extLst>
              <a:ext uri="{FF2B5EF4-FFF2-40B4-BE49-F238E27FC236}">
                <a16:creationId xmlns:a16="http://schemas.microsoft.com/office/drawing/2014/main" id="{C5C1EC81-7459-4B76-B0C8-CF221BB21A2F}"/>
              </a:ext>
            </a:extLst>
          </p:cNvPr>
          <p:cNvGrpSpPr/>
          <p:nvPr/>
        </p:nvGrpSpPr>
        <p:grpSpPr>
          <a:xfrm>
            <a:off x="4855953" y="-2833465"/>
            <a:ext cx="8948964" cy="12105059"/>
            <a:chOff x="4855953" y="-2833465"/>
            <a:chExt cx="8948964" cy="12105059"/>
          </a:xfrm>
        </p:grpSpPr>
        <p:sp>
          <p:nvSpPr>
            <p:cNvPr id="20" name="Freeform 10">
              <a:extLst>
                <a:ext uri="{FF2B5EF4-FFF2-40B4-BE49-F238E27FC236}">
                  <a16:creationId xmlns:a16="http://schemas.microsoft.com/office/drawing/2014/main" id="{6067105C-8C4E-4F4D-AF25-4E9E7FEE0199}"/>
                </a:ext>
              </a:extLst>
            </p:cNvPr>
            <p:cNvSpPr>
              <a:spLocks/>
            </p:cNvSpPr>
            <p:nvPr/>
          </p:nvSpPr>
          <p:spPr bwMode="auto">
            <a:xfrm rot="9420272">
              <a:off x="4855953" y="-2246936"/>
              <a:ext cx="8673602" cy="11518530"/>
            </a:xfrm>
            <a:custGeom>
              <a:avLst/>
              <a:gdLst>
                <a:gd name="T0" fmla="*/ 1166 w 2492"/>
                <a:gd name="T1" fmla="*/ 2419 h 3315"/>
                <a:gd name="T2" fmla="*/ 243 w 2492"/>
                <a:gd name="T3" fmla="*/ 912 h 3315"/>
                <a:gd name="T4" fmla="*/ 449 w 2492"/>
                <a:gd name="T5" fmla="*/ 15 h 3315"/>
                <a:gd name="T6" fmla="*/ 766 w 2492"/>
                <a:gd name="T7" fmla="*/ 302 h 3315"/>
                <a:gd name="T8" fmla="*/ 1651 w 2492"/>
                <a:gd name="T9" fmla="*/ 481 h 3315"/>
                <a:gd name="T10" fmla="*/ 2239 w 2492"/>
                <a:gd name="T11" fmla="*/ 1238 h 3315"/>
                <a:gd name="T12" fmla="*/ 2186 w 2492"/>
                <a:gd name="T13" fmla="*/ 2201 h 3315"/>
                <a:gd name="T14" fmla="*/ 2165 w 2492"/>
                <a:gd name="T15" fmla="*/ 2928 h 3315"/>
                <a:gd name="T16" fmla="*/ 1400 w 2492"/>
                <a:gd name="T17" fmla="*/ 3100 h 3315"/>
                <a:gd name="T18" fmla="*/ 1166 w 2492"/>
                <a:gd name="T19" fmla="*/ 2419 h 3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92" h="3315">
                  <a:moveTo>
                    <a:pt x="1166" y="2419"/>
                  </a:moveTo>
                  <a:cubicBezTo>
                    <a:pt x="1505" y="1277"/>
                    <a:pt x="486" y="1533"/>
                    <a:pt x="243" y="912"/>
                  </a:cubicBezTo>
                  <a:cubicBezTo>
                    <a:pt x="0" y="292"/>
                    <a:pt x="291" y="31"/>
                    <a:pt x="449" y="15"/>
                  </a:cubicBezTo>
                  <a:cubicBezTo>
                    <a:pt x="607" y="0"/>
                    <a:pt x="716" y="54"/>
                    <a:pt x="766" y="302"/>
                  </a:cubicBezTo>
                  <a:cubicBezTo>
                    <a:pt x="817" y="551"/>
                    <a:pt x="1312" y="508"/>
                    <a:pt x="1651" y="481"/>
                  </a:cubicBezTo>
                  <a:cubicBezTo>
                    <a:pt x="1989" y="454"/>
                    <a:pt x="2492" y="733"/>
                    <a:pt x="2239" y="1238"/>
                  </a:cubicBezTo>
                  <a:cubicBezTo>
                    <a:pt x="1986" y="1743"/>
                    <a:pt x="2000" y="1716"/>
                    <a:pt x="2186" y="2201"/>
                  </a:cubicBezTo>
                  <a:cubicBezTo>
                    <a:pt x="2372" y="2685"/>
                    <a:pt x="2165" y="2928"/>
                    <a:pt x="2165" y="2928"/>
                  </a:cubicBezTo>
                  <a:cubicBezTo>
                    <a:pt x="2165" y="2928"/>
                    <a:pt x="1791" y="3315"/>
                    <a:pt x="1400" y="3100"/>
                  </a:cubicBezTo>
                  <a:cubicBezTo>
                    <a:pt x="1008" y="2885"/>
                    <a:pt x="1166" y="2419"/>
                    <a:pt x="1166" y="2419"/>
                  </a:cubicBezTo>
                  <a:close/>
                </a:path>
              </a:pathLst>
            </a:custGeom>
            <a:gradFill>
              <a:gsLst>
                <a:gs pos="0">
                  <a:srgbClr val="80DEDE"/>
                </a:gs>
                <a:gs pos="53500">
                  <a:srgbClr val="85C1E7"/>
                </a:gs>
                <a:gs pos="100000">
                  <a:srgbClr val="878CFF"/>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1" name="Freeform 11">
              <a:extLst>
                <a:ext uri="{FF2B5EF4-FFF2-40B4-BE49-F238E27FC236}">
                  <a16:creationId xmlns:a16="http://schemas.microsoft.com/office/drawing/2014/main" id="{70B75532-3E3F-4E79-89ED-8E7671BB9C68}"/>
                </a:ext>
              </a:extLst>
            </p:cNvPr>
            <p:cNvSpPr>
              <a:spLocks/>
            </p:cNvSpPr>
            <p:nvPr/>
          </p:nvSpPr>
          <p:spPr bwMode="auto">
            <a:xfrm rot="9420272">
              <a:off x="5048022" y="-2833465"/>
              <a:ext cx="8756895" cy="10755934"/>
            </a:xfrm>
            <a:custGeom>
              <a:avLst/>
              <a:gdLst>
                <a:gd name="T0" fmla="*/ 1504 w 2516"/>
                <a:gd name="T1" fmla="*/ 2980 h 3095"/>
                <a:gd name="T2" fmla="*/ 2237 w 2516"/>
                <a:gd name="T3" fmla="*/ 2283 h 3095"/>
                <a:gd name="T4" fmla="*/ 1468 w 2516"/>
                <a:gd name="T5" fmla="*/ 1052 h 3095"/>
                <a:gd name="T6" fmla="*/ 979 w 2516"/>
                <a:gd name="T7" fmla="*/ 648 h 3095"/>
                <a:gd name="T8" fmla="*/ 411 w 2516"/>
                <a:gd name="T9" fmla="*/ 195 h 3095"/>
                <a:gd name="T10" fmla="*/ 397 w 2516"/>
                <a:gd name="T11" fmla="*/ 1117 h 3095"/>
                <a:gd name="T12" fmla="*/ 194 w 2516"/>
                <a:gd name="T13" fmla="*/ 1767 h 3095"/>
                <a:gd name="T14" fmla="*/ 866 w 2516"/>
                <a:gd name="T15" fmla="*/ 2349 h 3095"/>
                <a:gd name="T16" fmla="*/ 1275 w 2516"/>
                <a:gd name="T17" fmla="*/ 2766 h 3095"/>
                <a:gd name="T18" fmla="*/ 1504 w 2516"/>
                <a:gd name="T19" fmla="*/ 2980 h 30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516" h="3095">
                  <a:moveTo>
                    <a:pt x="1504" y="2980"/>
                  </a:moveTo>
                  <a:cubicBezTo>
                    <a:pt x="1504" y="2980"/>
                    <a:pt x="1958" y="3095"/>
                    <a:pt x="2237" y="2283"/>
                  </a:cubicBezTo>
                  <a:cubicBezTo>
                    <a:pt x="2516" y="1472"/>
                    <a:pt x="1745" y="1159"/>
                    <a:pt x="1468" y="1052"/>
                  </a:cubicBezTo>
                  <a:cubicBezTo>
                    <a:pt x="1191" y="945"/>
                    <a:pt x="1126" y="907"/>
                    <a:pt x="979" y="648"/>
                  </a:cubicBezTo>
                  <a:cubicBezTo>
                    <a:pt x="832" y="389"/>
                    <a:pt x="822" y="0"/>
                    <a:pt x="411" y="195"/>
                  </a:cubicBezTo>
                  <a:cubicBezTo>
                    <a:pt x="0" y="391"/>
                    <a:pt x="384" y="948"/>
                    <a:pt x="397" y="1117"/>
                  </a:cubicBezTo>
                  <a:cubicBezTo>
                    <a:pt x="411" y="1286"/>
                    <a:pt x="128" y="1580"/>
                    <a:pt x="194" y="1767"/>
                  </a:cubicBezTo>
                  <a:cubicBezTo>
                    <a:pt x="259" y="1954"/>
                    <a:pt x="273" y="2154"/>
                    <a:pt x="866" y="2349"/>
                  </a:cubicBezTo>
                  <a:cubicBezTo>
                    <a:pt x="866" y="2349"/>
                    <a:pt x="1186" y="2374"/>
                    <a:pt x="1275" y="2766"/>
                  </a:cubicBezTo>
                  <a:cubicBezTo>
                    <a:pt x="1275" y="2766"/>
                    <a:pt x="1340" y="2988"/>
                    <a:pt x="1504" y="2980"/>
                  </a:cubicBezTo>
                  <a:close/>
                </a:path>
              </a:pathLst>
            </a:custGeom>
            <a:gradFill>
              <a:gsLst>
                <a:gs pos="0">
                  <a:srgbClr val="7CEFD8"/>
                </a:gs>
                <a:gs pos="5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22" name="Freeform 12">
              <a:extLst>
                <a:ext uri="{FF2B5EF4-FFF2-40B4-BE49-F238E27FC236}">
                  <a16:creationId xmlns:a16="http://schemas.microsoft.com/office/drawing/2014/main" id="{517F7404-4FD2-4A56-9BC1-55945A2E0042}"/>
                </a:ext>
              </a:extLst>
            </p:cNvPr>
            <p:cNvSpPr>
              <a:spLocks/>
            </p:cNvSpPr>
            <p:nvPr/>
          </p:nvSpPr>
          <p:spPr bwMode="auto">
            <a:xfrm rot="9420272">
              <a:off x="5218811" y="-1993836"/>
              <a:ext cx="7570428" cy="10122905"/>
            </a:xfrm>
            <a:custGeom>
              <a:avLst/>
              <a:gdLst>
                <a:gd name="T0" fmla="*/ 1896 w 2175"/>
                <a:gd name="T1" fmla="*/ 2283 h 2913"/>
                <a:gd name="T2" fmla="*/ 1467 w 2175"/>
                <a:gd name="T3" fmla="*/ 2913 h 2913"/>
                <a:gd name="T4" fmla="*/ 1250 w 2175"/>
                <a:gd name="T5" fmla="*/ 2849 h 2913"/>
                <a:gd name="T6" fmla="*/ 1016 w 2175"/>
                <a:gd name="T7" fmla="*/ 2168 h 2913"/>
                <a:gd name="T8" fmla="*/ 93 w 2175"/>
                <a:gd name="T9" fmla="*/ 661 h 2913"/>
                <a:gd name="T10" fmla="*/ 0 w 2175"/>
                <a:gd name="T11" fmla="*/ 238 h 2913"/>
                <a:gd name="T12" fmla="*/ 70 w 2175"/>
                <a:gd name="T13" fmla="*/ 195 h 2913"/>
                <a:gd name="T14" fmla="*/ 638 w 2175"/>
                <a:gd name="T15" fmla="*/ 648 h 2913"/>
                <a:gd name="T16" fmla="*/ 1127 w 2175"/>
                <a:gd name="T17" fmla="*/ 1052 h 2913"/>
                <a:gd name="T18" fmla="*/ 1896 w 2175"/>
                <a:gd name="T19" fmla="*/ 2283 h 2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75" h="2913">
                  <a:moveTo>
                    <a:pt x="1896" y="2283"/>
                  </a:moveTo>
                  <a:cubicBezTo>
                    <a:pt x="1770" y="2651"/>
                    <a:pt x="1607" y="2829"/>
                    <a:pt x="1467" y="2913"/>
                  </a:cubicBezTo>
                  <a:cubicBezTo>
                    <a:pt x="1397" y="2909"/>
                    <a:pt x="1324" y="2889"/>
                    <a:pt x="1250" y="2849"/>
                  </a:cubicBezTo>
                  <a:cubicBezTo>
                    <a:pt x="858" y="2634"/>
                    <a:pt x="1016" y="2168"/>
                    <a:pt x="1016" y="2168"/>
                  </a:cubicBezTo>
                  <a:cubicBezTo>
                    <a:pt x="1354" y="1026"/>
                    <a:pt x="336" y="1282"/>
                    <a:pt x="93" y="661"/>
                  </a:cubicBezTo>
                  <a:cubicBezTo>
                    <a:pt x="28" y="495"/>
                    <a:pt x="1" y="354"/>
                    <a:pt x="0" y="238"/>
                  </a:cubicBezTo>
                  <a:cubicBezTo>
                    <a:pt x="20" y="222"/>
                    <a:pt x="44" y="208"/>
                    <a:pt x="70" y="195"/>
                  </a:cubicBezTo>
                  <a:cubicBezTo>
                    <a:pt x="481" y="0"/>
                    <a:pt x="491" y="389"/>
                    <a:pt x="638" y="648"/>
                  </a:cubicBezTo>
                  <a:cubicBezTo>
                    <a:pt x="785" y="907"/>
                    <a:pt x="850" y="945"/>
                    <a:pt x="1127" y="1052"/>
                  </a:cubicBezTo>
                  <a:cubicBezTo>
                    <a:pt x="1404" y="1159"/>
                    <a:pt x="2175" y="1472"/>
                    <a:pt x="1896" y="2283"/>
                  </a:cubicBezTo>
                  <a:close/>
                </a:path>
              </a:pathLst>
            </a:custGeom>
            <a:gradFill>
              <a:gsLst>
                <a:gs pos="100000">
                  <a:srgbClr val="7CEFD8"/>
                </a:gs>
                <a:gs pos="19000">
                  <a:srgbClr val="6672E4"/>
                </a:gs>
                <a:gs pos="0">
                  <a:srgbClr val="882BE5"/>
                </a:gs>
              </a:gsLst>
              <a:lin ang="10200000" scaled="0"/>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extBox 1">
            <a:extLst>
              <a:ext uri="{FF2B5EF4-FFF2-40B4-BE49-F238E27FC236}">
                <a16:creationId xmlns:a16="http://schemas.microsoft.com/office/drawing/2014/main" id="{8B2E5A1F-07B1-9628-7866-AB8CF31A20C1}"/>
              </a:ext>
            </a:extLst>
          </p:cNvPr>
          <p:cNvSpPr txBox="1"/>
          <p:nvPr/>
        </p:nvSpPr>
        <p:spPr>
          <a:xfrm>
            <a:off x="7675419" y="6109855"/>
            <a:ext cx="4364181" cy="646331"/>
          </a:xfrm>
          <a:prstGeom prst="rect">
            <a:avLst/>
          </a:prstGeom>
          <a:noFill/>
        </p:spPr>
        <p:txBody>
          <a:bodyPr wrap="square" rtlCol="0">
            <a:spAutoFit/>
          </a:bodyPr>
          <a:lstStyle/>
          <a:p>
            <a:pPr algn="r"/>
            <a:r>
              <a:rPr lang="en-US" dirty="0"/>
              <a:t>Roll no: </a:t>
            </a:r>
          </a:p>
          <a:p>
            <a:pPr algn="r"/>
            <a:r>
              <a:rPr lang="en-US" dirty="0"/>
              <a:t>MA22BTECH11014 &amp; MA22BTECH11007</a:t>
            </a:r>
            <a:endParaRPr lang="en-IN" dirty="0"/>
          </a:p>
        </p:txBody>
      </p:sp>
    </p:spTree>
    <p:extLst>
      <p:ext uri="{BB962C8B-B14F-4D97-AF65-F5344CB8AC3E}">
        <p14:creationId xmlns:p14="http://schemas.microsoft.com/office/powerpoint/2010/main" val="235256857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Parallelogram 14">
            <a:extLst>
              <a:ext uri="{FF2B5EF4-FFF2-40B4-BE49-F238E27FC236}">
                <a16:creationId xmlns:a16="http://schemas.microsoft.com/office/drawing/2014/main" id="{1BF53AC1-37A1-D95E-176E-81F07C20B4E6}"/>
              </a:ext>
              <a:ext uri="{C183D7F6-B498-43B3-948B-1728B52AA6E4}">
                <adec:decorative xmlns:adec="http://schemas.microsoft.com/office/drawing/2017/decorative" val="1"/>
              </a:ext>
            </a:extLst>
          </p:cNvPr>
          <p:cNvSpPr/>
          <p:nvPr/>
        </p:nvSpPr>
        <p:spPr>
          <a:xfrm>
            <a:off x="6318913" y="0"/>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4" name="TextBox 1">
            <a:extLst>
              <a:ext uri="{FF2B5EF4-FFF2-40B4-BE49-F238E27FC236}">
                <a16:creationId xmlns:a16="http://schemas.microsoft.com/office/drawing/2014/main" id="{330A9177-DBAF-771A-17D9-B7936EF50A65}"/>
              </a:ext>
            </a:extLst>
          </p:cNvPr>
          <p:cNvSpPr txBox="1"/>
          <p:nvPr/>
        </p:nvSpPr>
        <p:spPr>
          <a:xfrm>
            <a:off x="3959897" y="-9394"/>
            <a:ext cx="1055759" cy="176971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1500" b="1" dirty="0">
                <a:solidFill>
                  <a:srgbClr val="002060"/>
                </a:solidFill>
                <a:latin typeface="Segoe UI"/>
                <a:cs typeface="Segoe UI"/>
              </a:rPr>
              <a:t>G</a:t>
            </a:r>
            <a:endParaRPr lang="en-US" sz="11500" dirty="0">
              <a:cs typeface="Calibri"/>
            </a:endParaRPr>
          </a:p>
        </p:txBody>
      </p:sp>
      <p:sp>
        <p:nvSpPr>
          <p:cNvPr id="5" name="TextBox 2">
            <a:extLst>
              <a:ext uri="{FF2B5EF4-FFF2-40B4-BE49-F238E27FC236}">
                <a16:creationId xmlns:a16="http://schemas.microsoft.com/office/drawing/2014/main" id="{6CDA8602-D41C-B69E-4074-4EBF2FF123F7}"/>
              </a:ext>
            </a:extLst>
          </p:cNvPr>
          <p:cNvSpPr txBox="1"/>
          <p:nvPr/>
        </p:nvSpPr>
        <p:spPr>
          <a:xfrm>
            <a:off x="4879178" y="377799"/>
            <a:ext cx="4159287" cy="230832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7200" dirty="0" err="1">
                <a:solidFill>
                  <a:srgbClr val="297DCC"/>
                </a:solidFill>
                <a:cs typeface="Calibri"/>
              </a:rPr>
              <a:t>eneralised</a:t>
            </a:r>
            <a:r>
              <a:rPr lang="en-US" sz="7200" dirty="0">
                <a:solidFill>
                  <a:srgbClr val="297DCC"/>
                </a:solidFill>
                <a:cs typeface="Calibri"/>
              </a:rPr>
              <a:t> </a:t>
            </a:r>
          </a:p>
        </p:txBody>
      </p:sp>
      <p:sp>
        <p:nvSpPr>
          <p:cNvPr id="8" name="TextBox 7">
            <a:extLst>
              <a:ext uri="{FF2B5EF4-FFF2-40B4-BE49-F238E27FC236}">
                <a16:creationId xmlns:a16="http://schemas.microsoft.com/office/drawing/2014/main" id="{B04D3386-0B3A-BF69-7835-D7E675246ADA}"/>
              </a:ext>
            </a:extLst>
          </p:cNvPr>
          <p:cNvSpPr txBox="1"/>
          <p:nvPr/>
        </p:nvSpPr>
        <p:spPr>
          <a:xfrm>
            <a:off x="3745180" y="3325016"/>
            <a:ext cx="6755640" cy="707886"/>
          </a:xfrm>
          <a:prstGeom prst="rect">
            <a:avLst/>
          </a:prstGeom>
          <a:noFill/>
        </p:spPr>
        <p:txBody>
          <a:bodyPr wrap="square" rtlCol="0">
            <a:spAutoFit/>
          </a:bodyPr>
          <a:lstStyle/>
          <a:p>
            <a:r>
              <a:rPr lang="en-US" sz="4000" dirty="0"/>
              <a:t>( x</a:t>
            </a:r>
            <a:r>
              <a:rPr lang="en-US" sz="4000" baseline="-25000" dirty="0"/>
              <a:t>1</a:t>
            </a:r>
            <a:r>
              <a:rPr lang="en-US" sz="4000" dirty="0"/>
              <a:t> , x</a:t>
            </a:r>
            <a:r>
              <a:rPr lang="en-US" sz="4000" baseline="-25000" dirty="0"/>
              <a:t>2</a:t>
            </a:r>
            <a:r>
              <a:rPr lang="en-US" sz="4000" dirty="0"/>
              <a:t> , …............... , </a:t>
            </a:r>
            <a:r>
              <a:rPr lang="en-US" sz="4000" dirty="0" err="1"/>
              <a:t>x</a:t>
            </a:r>
            <a:r>
              <a:rPr lang="en-US" sz="4000" baseline="-25000" dirty="0" err="1"/>
              <a:t>n</a:t>
            </a:r>
            <a:r>
              <a:rPr lang="en-US" sz="4000" dirty="0"/>
              <a:t>)</a:t>
            </a:r>
            <a:endParaRPr lang="en-IN" sz="4000" dirty="0"/>
          </a:p>
        </p:txBody>
      </p:sp>
      <p:pic>
        <p:nvPicPr>
          <p:cNvPr id="10" name="Graphic 9" descr="Arrow Straight">
            <a:extLst>
              <a:ext uri="{FF2B5EF4-FFF2-40B4-BE49-F238E27FC236}">
                <a16:creationId xmlns:a16="http://schemas.microsoft.com/office/drawing/2014/main" id="{7DCA2C5A-E508-DBFA-3505-3719703E29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6200000">
            <a:off x="5584323" y="1500167"/>
            <a:ext cx="1462016" cy="1462016"/>
          </a:xfrm>
          <a:prstGeom prst="rect">
            <a:avLst/>
          </a:prstGeom>
        </p:spPr>
      </p:pic>
      <p:sp>
        <p:nvSpPr>
          <p:cNvPr id="11" name="TextBox 10">
            <a:extLst>
              <a:ext uri="{FF2B5EF4-FFF2-40B4-BE49-F238E27FC236}">
                <a16:creationId xmlns:a16="http://schemas.microsoft.com/office/drawing/2014/main" id="{C58DAA8C-1D71-1945-E4D4-CF2E3F130B74}"/>
              </a:ext>
            </a:extLst>
          </p:cNvPr>
          <p:cNvSpPr txBox="1"/>
          <p:nvPr/>
        </p:nvSpPr>
        <p:spPr>
          <a:xfrm rot="5400000">
            <a:off x="6320938" y="835160"/>
            <a:ext cx="644252" cy="6447919"/>
          </a:xfrm>
          <a:prstGeom prst="rect">
            <a:avLst/>
          </a:prstGeom>
          <a:noFill/>
        </p:spPr>
        <p:txBody>
          <a:bodyPr wrap="square" rtlCol="0">
            <a:spAutoFit/>
          </a:bodyPr>
          <a:lstStyle/>
          <a:p>
            <a:r>
              <a:rPr lang="en-US" sz="41300" dirty="0">
                <a:latin typeface="Calibri Light" panose="020F0302020204030204" pitchFamily="34" charset="0"/>
                <a:ea typeface="Calibri Light" panose="020F0302020204030204" pitchFamily="34" charset="0"/>
                <a:cs typeface="Calibri Light" panose="020F0302020204030204" pitchFamily="34" charset="0"/>
              </a:rPr>
              <a:t>}</a:t>
            </a:r>
            <a:endParaRPr lang="en-IN" sz="413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2" name="TextBox 11">
            <a:extLst>
              <a:ext uri="{FF2B5EF4-FFF2-40B4-BE49-F238E27FC236}">
                <a16:creationId xmlns:a16="http://schemas.microsoft.com/office/drawing/2014/main" id="{1547981F-A9FC-BC05-DF8D-EC9C99D7ABF4}"/>
              </a:ext>
            </a:extLst>
          </p:cNvPr>
          <p:cNvSpPr txBox="1"/>
          <p:nvPr/>
        </p:nvSpPr>
        <p:spPr>
          <a:xfrm>
            <a:off x="4575568" y="5565622"/>
            <a:ext cx="4134991" cy="584775"/>
          </a:xfrm>
          <a:prstGeom prst="rect">
            <a:avLst/>
          </a:prstGeom>
          <a:noFill/>
        </p:spPr>
        <p:txBody>
          <a:bodyPr wrap="square" rtlCol="0">
            <a:spAutoFit/>
          </a:bodyPr>
          <a:lstStyle/>
          <a:p>
            <a:r>
              <a:rPr lang="en-US" sz="3200" b="1" dirty="0"/>
              <a:t>n – dimensional point</a:t>
            </a:r>
            <a:endParaRPr lang="en-IN" sz="3200" b="1" dirty="0"/>
          </a:p>
        </p:txBody>
      </p:sp>
    </p:spTree>
    <p:extLst>
      <p:ext uri="{BB962C8B-B14F-4D97-AF65-F5344CB8AC3E}">
        <p14:creationId xmlns:p14="http://schemas.microsoft.com/office/powerpoint/2010/main" val="3054984272"/>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3" y="0"/>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4" name="TextBox 1">
            <a:extLst>
              <a:ext uri="{FF2B5EF4-FFF2-40B4-BE49-F238E27FC236}">
                <a16:creationId xmlns:a16="http://schemas.microsoft.com/office/drawing/2014/main" id="{330A9177-DBAF-771A-17D9-B7936EF50A65}"/>
              </a:ext>
            </a:extLst>
          </p:cNvPr>
          <p:cNvSpPr txBox="1"/>
          <p:nvPr/>
        </p:nvSpPr>
        <p:spPr>
          <a:xfrm>
            <a:off x="791227" y="1502337"/>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G</a:t>
            </a:r>
            <a:endParaRPr lang="en-US" sz="9000" dirty="0">
              <a:cs typeface="Calibri"/>
            </a:endParaRPr>
          </a:p>
        </p:txBody>
      </p:sp>
      <p:sp>
        <p:nvSpPr>
          <p:cNvPr id="5" name="TextBox 2">
            <a:extLst>
              <a:ext uri="{FF2B5EF4-FFF2-40B4-BE49-F238E27FC236}">
                <a16:creationId xmlns:a16="http://schemas.microsoft.com/office/drawing/2014/main" id="{6CDA8602-D41C-B69E-4074-4EBF2FF123F7}"/>
              </a:ext>
            </a:extLst>
          </p:cNvPr>
          <p:cNvSpPr txBox="1"/>
          <p:nvPr/>
        </p:nvSpPr>
        <p:spPr>
          <a:xfrm>
            <a:off x="1371482" y="1810034"/>
            <a:ext cx="376989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eneralised</a:t>
            </a:r>
            <a:r>
              <a:rPr lang="en-US" sz="6000" dirty="0">
                <a:solidFill>
                  <a:srgbClr val="297DCC"/>
                </a:solidFill>
                <a:cs typeface="Calibri"/>
              </a:rPr>
              <a:t> </a:t>
            </a:r>
          </a:p>
        </p:txBody>
      </p:sp>
      <p:sp>
        <p:nvSpPr>
          <p:cNvPr id="6" name="TextBox 3">
            <a:extLst>
              <a:ext uri="{FF2B5EF4-FFF2-40B4-BE49-F238E27FC236}">
                <a16:creationId xmlns:a16="http://schemas.microsoft.com/office/drawing/2014/main" id="{2DA9A72B-91E1-C113-A1DD-4B221569E5EB}"/>
              </a:ext>
            </a:extLst>
          </p:cNvPr>
          <p:cNvSpPr txBox="1"/>
          <p:nvPr/>
        </p:nvSpPr>
        <p:spPr>
          <a:xfrm>
            <a:off x="1421614" y="3203693"/>
            <a:ext cx="3328735"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yperplane</a:t>
            </a:r>
            <a:endParaRPr lang="en-US" sz="6000" dirty="0">
              <a:solidFill>
                <a:srgbClr val="297DCC"/>
              </a:solidFill>
              <a:cs typeface="Calibri"/>
            </a:endParaRPr>
          </a:p>
        </p:txBody>
      </p:sp>
      <p:sp>
        <p:nvSpPr>
          <p:cNvPr id="7" name="TextBox 4">
            <a:extLst>
              <a:ext uri="{FF2B5EF4-FFF2-40B4-BE49-F238E27FC236}">
                <a16:creationId xmlns:a16="http://schemas.microsoft.com/office/drawing/2014/main" id="{6B17C963-6A48-C2E0-D610-3AD636BD9996}"/>
              </a:ext>
            </a:extLst>
          </p:cNvPr>
          <p:cNvSpPr txBox="1"/>
          <p:nvPr/>
        </p:nvSpPr>
        <p:spPr>
          <a:xfrm>
            <a:off x="1080719" y="4577298"/>
            <a:ext cx="132347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err="1">
                <a:solidFill>
                  <a:srgbClr val="297DCC"/>
                </a:solidFill>
                <a:cs typeface="Calibri"/>
              </a:rPr>
              <a:t>ree</a:t>
            </a:r>
            <a:endParaRPr lang="en-US" sz="6000">
              <a:solidFill>
                <a:srgbClr val="297DCC"/>
              </a:solidFill>
              <a:cs typeface="Calibri"/>
            </a:endParaRPr>
          </a:p>
        </p:txBody>
      </p:sp>
      <p:sp>
        <p:nvSpPr>
          <p:cNvPr id="21" name="TextBox 1">
            <a:extLst>
              <a:ext uri="{FF2B5EF4-FFF2-40B4-BE49-F238E27FC236}">
                <a16:creationId xmlns:a16="http://schemas.microsoft.com/office/drawing/2014/main" id="{35E3CDB3-4A1F-8298-7A5A-9802BD306E7A}"/>
              </a:ext>
            </a:extLst>
          </p:cNvPr>
          <p:cNvSpPr txBox="1"/>
          <p:nvPr/>
        </p:nvSpPr>
        <p:spPr>
          <a:xfrm>
            <a:off x="798008" y="2887331"/>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H</a:t>
            </a:r>
            <a:endParaRPr lang="en-US" sz="9000" dirty="0">
              <a:cs typeface="Calibri"/>
            </a:endParaRPr>
          </a:p>
        </p:txBody>
      </p:sp>
      <p:sp>
        <p:nvSpPr>
          <p:cNvPr id="22" name="TextBox 1">
            <a:extLst>
              <a:ext uri="{FF2B5EF4-FFF2-40B4-BE49-F238E27FC236}">
                <a16:creationId xmlns:a16="http://schemas.microsoft.com/office/drawing/2014/main" id="{9E814FE8-7696-4255-7673-AE6A51E8BBAD}"/>
              </a:ext>
            </a:extLst>
          </p:cNvPr>
          <p:cNvSpPr txBox="1"/>
          <p:nvPr/>
        </p:nvSpPr>
        <p:spPr>
          <a:xfrm>
            <a:off x="689424" y="4246652"/>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T</a:t>
            </a:r>
            <a:endParaRPr lang="en-US" sz="9000" dirty="0">
              <a:cs typeface="Calibri"/>
            </a:endParaRPr>
          </a:p>
        </p:txBody>
      </p:sp>
      <p:sp>
        <p:nvSpPr>
          <p:cNvPr id="2" name="TextBox 1">
            <a:extLst>
              <a:ext uri="{FF2B5EF4-FFF2-40B4-BE49-F238E27FC236}">
                <a16:creationId xmlns:a16="http://schemas.microsoft.com/office/drawing/2014/main" id="{E5FC7E9A-4B93-8DBE-6B79-A827EC30D9F6}"/>
              </a:ext>
            </a:extLst>
          </p:cNvPr>
          <p:cNvSpPr txBox="1"/>
          <p:nvPr/>
        </p:nvSpPr>
        <p:spPr>
          <a:xfrm>
            <a:off x="6977629" y="1988296"/>
            <a:ext cx="6755640" cy="646331"/>
          </a:xfrm>
          <a:prstGeom prst="rect">
            <a:avLst/>
          </a:prstGeom>
          <a:noFill/>
        </p:spPr>
        <p:txBody>
          <a:bodyPr wrap="square" rtlCol="0">
            <a:spAutoFit/>
          </a:bodyPr>
          <a:lstStyle/>
          <a:p>
            <a:r>
              <a:rPr lang="en-US" sz="3600" dirty="0"/>
              <a:t>( x</a:t>
            </a:r>
            <a:r>
              <a:rPr lang="en-US" sz="3600" baseline="-25000" dirty="0"/>
              <a:t>1</a:t>
            </a:r>
            <a:r>
              <a:rPr lang="en-US" sz="3600" dirty="0"/>
              <a:t> , x</a:t>
            </a:r>
            <a:r>
              <a:rPr lang="en-US" sz="3600" baseline="-25000" dirty="0"/>
              <a:t>2</a:t>
            </a:r>
            <a:r>
              <a:rPr lang="en-US" sz="3600" dirty="0"/>
              <a:t> , …............... , </a:t>
            </a:r>
            <a:r>
              <a:rPr lang="en-US" sz="3600" dirty="0" err="1"/>
              <a:t>x</a:t>
            </a:r>
            <a:r>
              <a:rPr lang="en-US" sz="3600" baseline="-25000" dirty="0" err="1"/>
              <a:t>n</a:t>
            </a:r>
            <a:r>
              <a:rPr lang="en-US" sz="3600" dirty="0"/>
              <a:t>)</a:t>
            </a:r>
            <a:endParaRPr lang="en-IN" sz="3600" dirty="0"/>
          </a:p>
        </p:txBody>
      </p:sp>
    </p:spTree>
    <p:extLst>
      <p:ext uri="{BB962C8B-B14F-4D97-AF65-F5344CB8AC3E}">
        <p14:creationId xmlns:p14="http://schemas.microsoft.com/office/powerpoint/2010/main" val="167392477"/>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2" y="2"/>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8" name="TextBox 3">
            <a:extLst>
              <a:ext uri="{FF2B5EF4-FFF2-40B4-BE49-F238E27FC236}">
                <a16:creationId xmlns:a16="http://schemas.microsoft.com/office/drawing/2014/main" id="{28718377-FE10-9BFD-B56C-6650A907C748}"/>
              </a:ext>
            </a:extLst>
          </p:cNvPr>
          <p:cNvSpPr txBox="1"/>
          <p:nvPr/>
        </p:nvSpPr>
        <p:spPr>
          <a:xfrm>
            <a:off x="5067871" y="624266"/>
            <a:ext cx="5675222"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dirty="0" err="1">
                <a:solidFill>
                  <a:srgbClr val="297DCC"/>
                </a:solidFill>
                <a:cs typeface="Calibri"/>
              </a:rPr>
              <a:t>yperplane</a:t>
            </a:r>
            <a:endParaRPr lang="en-US" sz="8000" dirty="0">
              <a:solidFill>
                <a:srgbClr val="297DCC"/>
              </a:solidFill>
              <a:cs typeface="Calibri"/>
            </a:endParaRPr>
          </a:p>
        </p:txBody>
      </p:sp>
      <p:sp>
        <p:nvSpPr>
          <p:cNvPr id="9" name="TextBox 1">
            <a:extLst>
              <a:ext uri="{FF2B5EF4-FFF2-40B4-BE49-F238E27FC236}">
                <a16:creationId xmlns:a16="http://schemas.microsoft.com/office/drawing/2014/main" id="{EB51B11B-1AEE-749F-6775-C16B4A21183E}"/>
              </a:ext>
            </a:extLst>
          </p:cNvPr>
          <p:cNvSpPr txBox="1"/>
          <p:nvPr/>
        </p:nvSpPr>
        <p:spPr>
          <a:xfrm>
            <a:off x="3985834" y="-13648"/>
            <a:ext cx="1082037" cy="2123658"/>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3800" b="1" dirty="0">
                <a:solidFill>
                  <a:srgbClr val="002060"/>
                </a:solidFill>
                <a:latin typeface="Segoe UI"/>
                <a:cs typeface="Segoe UI"/>
              </a:rPr>
              <a:t>H</a:t>
            </a:r>
            <a:endParaRPr lang="en-US" sz="13800" dirty="0">
              <a:cs typeface="Calibri"/>
            </a:endParaRPr>
          </a:p>
        </p:txBody>
      </p:sp>
      <p:pic>
        <p:nvPicPr>
          <p:cNvPr id="4" name="Picture 3">
            <a:extLst>
              <a:ext uri="{FF2B5EF4-FFF2-40B4-BE49-F238E27FC236}">
                <a16:creationId xmlns:a16="http://schemas.microsoft.com/office/drawing/2014/main" id="{A93A9E20-26DD-AA4C-66C8-1ECFFF124EA2}"/>
              </a:ext>
            </a:extLst>
          </p:cNvPr>
          <p:cNvPicPr>
            <a:picLocks noChangeAspect="1"/>
          </p:cNvPicPr>
          <p:nvPr/>
        </p:nvPicPr>
        <p:blipFill>
          <a:blip r:embed="rId3"/>
          <a:stretch>
            <a:fillRect/>
          </a:stretch>
        </p:blipFill>
        <p:spPr>
          <a:xfrm>
            <a:off x="0" y="1915990"/>
            <a:ext cx="12192000" cy="5158816"/>
          </a:xfrm>
          <a:prstGeom prst="rect">
            <a:avLst/>
          </a:prstGeom>
        </p:spPr>
      </p:pic>
    </p:spTree>
    <p:extLst>
      <p:ext uri="{BB962C8B-B14F-4D97-AF65-F5344CB8AC3E}">
        <p14:creationId xmlns:p14="http://schemas.microsoft.com/office/powerpoint/2010/main" val="4156351686"/>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3" y="0"/>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4" name="TextBox 1">
            <a:extLst>
              <a:ext uri="{FF2B5EF4-FFF2-40B4-BE49-F238E27FC236}">
                <a16:creationId xmlns:a16="http://schemas.microsoft.com/office/drawing/2014/main" id="{330A9177-DBAF-771A-17D9-B7936EF50A65}"/>
              </a:ext>
            </a:extLst>
          </p:cNvPr>
          <p:cNvSpPr txBox="1"/>
          <p:nvPr/>
        </p:nvSpPr>
        <p:spPr>
          <a:xfrm>
            <a:off x="791227" y="1502337"/>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G</a:t>
            </a:r>
            <a:endParaRPr lang="en-US" sz="9000" dirty="0">
              <a:cs typeface="Calibri"/>
            </a:endParaRPr>
          </a:p>
        </p:txBody>
      </p:sp>
      <p:sp>
        <p:nvSpPr>
          <p:cNvPr id="5" name="TextBox 2">
            <a:extLst>
              <a:ext uri="{FF2B5EF4-FFF2-40B4-BE49-F238E27FC236}">
                <a16:creationId xmlns:a16="http://schemas.microsoft.com/office/drawing/2014/main" id="{6CDA8602-D41C-B69E-4074-4EBF2FF123F7}"/>
              </a:ext>
            </a:extLst>
          </p:cNvPr>
          <p:cNvSpPr txBox="1"/>
          <p:nvPr/>
        </p:nvSpPr>
        <p:spPr>
          <a:xfrm>
            <a:off x="1371482" y="1810034"/>
            <a:ext cx="376989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eneralised</a:t>
            </a:r>
            <a:r>
              <a:rPr lang="en-US" sz="6000" dirty="0">
                <a:solidFill>
                  <a:srgbClr val="297DCC"/>
                </a:solidFill>
                <a:cs typeface="Calibri"/>
              </a:rPr>
              <a:t> </a:t>
            </a:r>
          </a:p>
        </p:txBody>
      </p:sp>
      <p:sp>
        <p:nvSpPr>
          <p:cNvPr id="6" name="TextBox 3">
            <a:extLst>
              <a:ext uri="{FF2B5EF4-FFF2-40B4-BE49-F238E27FC236}">
                <a16:creationId xmlns:a16="http://schemas.microsoft.com/office/drawing/2014/main" id="{2DA9A72B-91E1-C113-A1DD-4B221569E5EB}"/>
              </a:ext>
            </a:extLst>
          </p:cNvPr>
          <p:cNvSpPr txBox="1"/>
          <p:nvPr/>
        </p:nvSpPr>
        <p:spPr>
          <a:xfrm>
            <a:off x="1421614" y="3203693"/>
            <a:ext cx="3328735"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yperplane</a:t>
            </a:r>
            <a:endParaRPr lang="en-US" sz="6000" dirty="0">
              <a:solidFill>
                <a:srgbClr val="297DCC"/>
              </a:solidFill>
              <a:cs typeface="Calibri"/>
            </a:endParaRPr>
          </a:p>
        </p:txBody>
      </p:sp>
      <p:sp>
        <p:nvSpPr>
          <p:cNvPr id="7" name="TextBox 4">
            <a:extLst>
              <a:ext uri="{FF2B5EF4-FFF2-40B4-BE49-F238E27FC236}">
                <a16:creationId xmlns:a16="http://schemas.microsoft.com/office/drawing/2014/main" id="{6B17C963-6A48-C2E0-D610-3AD636BD9996}"/>
              </a:ext>
            </a:extLst>
          </p:cNvPr>
          <p:cNvSpPr txBox="1"/>
          <p:nvPr/>
        </p:nvSpPr>
        <p:spPr>
          <a:xfrm>
            <a:off x="1080719" y="4577298"/>
            <a:ext cx="1323472" cy="1015663"/>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6000" dirty="0" err="1">
                <a:solidFill>
                  <a:srgbClr val="297DCC"/>
                </a:solidFill>
                <a:cs typeface="Calibri"/>
              </a:rPr>
              <a:t>ree</a:t>
            </a:r>
            <a:endParaRPr lang="en-US" sz="6000" dirty="0">
              <a:solidFill>
                <a:srgbClr val="297DCC"/>
              </a:solidFill>
              <a:cs typeface="Calibri"/>
            </a:endParaRPr>
          </a:p>
        </p:txBody>
      </p:sp>
      <p:sp>
        <p:nvSpPr>
          <p:cNvPr id="21" name="TextBox 1">
            <a:extLst>
              <a:ext uri="{FF2B5EF4-FFF2-40B4-BE49-F238E27FC236}">
                <a16:creationId xmlns:a16="http://schemas.microsoft.com/office/drawing/2014/main" id="{35E3CDB3-4A1F-8298-7A5A-9802BD306E7A}"/>
              </a:ext>
            </a:extLst>
          </p:cNvPr>
          <p:cNvSpPr txBox="1"/>
          <p:nvPr/>
        </p:nvSpPr>
        <p:spPr>
          <a:xfrm>
            <a:off x="798008" y="2887331"/>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H</a:t>
            </a:r>
            <a:endParaRPr lang="en-US" sz="9000" dirty="0">
              <a:cs typeface="Calibri"/>
            </a:endParaRPr>
          </a:p>
        </p:txBody>
      </p:sp>
      <p:sp>
        <p:nvSpPr>
          <p:cNvPr id="22" name="TextBox 1">
            <a:extLst>
              <a:ext uri="{FF2B5EF4-FFF2-40B4-BE49-F238E27FC236}">
                <a16:creationId xmlns:a16="http://schemas.microsoft.com/office/drawing/2014/main" id="{9E814FE8-7696-4255-7673-AE6A51E8BBAD}"/>
              </a:ext>
            </a:extLst>
          </p:cNvPr>
          <p:cNvSpPr txBox="1"/>
          <p:nvPr/>
        </p:nvSpPr>
        <p:spPr>
          <a:xfrm>
            <a:off x="689424" y="4246652"/>
            <a:ext cx="634656" cy="1384995"/>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9000" b="1" dirty="0">
                <a:solidFill>
                  <a:srgbClr val="002060"/>
                </a:solidFill>
                <a:latin typeface="Segoe UI"/>
                <a:cs typeface="Segoe UI"/>
              </a:rPr>
              <a:t>T</a:t>
            </a:r>
            <a:endParaRPr lang="en-US" sz="9000" dirty="0">
              <a:cs typeface="Calibri"/>
            </a:endParaRPr>
          </a:p>
        </p:txBody>
      </p:sp>
      <p:sp>
        <p:nvSpPr>
          <p:cNvPr id="2" name="TextBox 1">
            <a:extLst>
              <a:ext uri="{FF2B5EF4-FFF2-40B4-BE49-F238E27FC236}">
                <a16:creationId xmlns:a16="http://schemas.microsoft.com/office/drawing/2014/main" id="{E5FC7E9A-4B93-8DBE-6B79-A827EC30D9F6}"/>
              </a:ext>
            </a:extLst>
          </p:cNvPr>
          <p:cNvSpPr txBox="1"/>
          <p:nvPr/>
        </p:nvSpPr>
        <p:spPr>
          <a:xfrm>
            <a:off x="6977629" y="1988296"/>
            <a:ext cx="6755640" cy="646331"/>
          </a:xfrm>
          <a:prstGeom prst="rect">
            <a:avLst/>
          </a:prstGeom>
          <a:noFill/>
        </p:spPr>
        <p:txBody>
          <a:bodyPr wrap="square" rtlCol="0">
            <a:spAutoFit/>
          </a:bodyPr>
          <a:lstStyle/>
          <a:p>
            <a:r>
              <a:rPr lang="en-US" sz="3600" dirty="0"/>
              <a:t>( x</a:t>
            </a:r>
            <a:r>
              <a:rPr lang="en-US" sz="3600" baseline="-25000" dirty="0"/>
              <a:t>1</a:t>
            </a:r>
            <a:r>
              <a:rPr lang="en-US" sz="3600" dirty="0"/>
              <a:t> , x</a:t>
            </a:r>
            <a:r>
              <a:rPr lang="en-US" sz="3600" baseline="-25000" dirty="0"/>
              <a:t>2</a:t>
            </a:r>
            <a:r>
              <a:rPr lang="en-US" sz="3600" dirty="0"/>
              <a:t> , …............... , </a:t>
            </a:r>
            <a:r>
              <a:rPr lang="en-US" sz="3600" dirty="0" err="1"/>
              <a:t>x</a:t>
            </a:r>
            <a:r>
              <a:rPr lang="en-US" sz="3600" baseline="-25000" dirty="0" err="1"/>
              <a:t>n</a:t>
            </a:r>
            <a:r>
              <a:rPr lang="en-US" sz="3600" dirty="0"/>
              <a:t>)</a:t>
            </a:r>
            <a:endParaRPr lang="en-IN" sz="3600" dirty="0"/>
          </a:p>
        </p:txBody>
      </p:sp>
    </p:spTree>
    <p:extLst>
      <p:ext uri="{BB962C8B-B14F-4D97-AF65-F5344CB8AC3E}">
        <p14:creationId xmlns:p14="http://schemas.microsoft.com/office/powerpoint/2010/main" val="3053361725"/>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2" y="2"/>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 name="TextBox 4">
            <a:extLst>
              <a:ext uri="{FF2B5EF4-FFF2-40B4-BE49-F238E27FC236}">
                <a16:creationId xmlns:a16="http://schemas.microsoft.com/office/drawing/2014/main" id="{98EFAFFE-69F2-5016-21C8-FA0BE50367B8}"/>
              </a:ext>
            </a:extLst>
          </p:cNvPr>
          <p:cNvSpPr txBox="1"/>
          <p:nvPr/>
        </p:nvSpPr>
        <p:spPr>
          <a:xfrm>
            <a:off x="5873089" y="384441"/>
            <a:ext cx="1703424"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dirty="0" err="1">
                <a:solidFill>
                  <a:srgbClr val="297DCC"/>
                </a:solidFill>
                <a:cs typeface="Calibri"/>
              </a:rPr>
              <a:t>ree</a:t>
            </a:r>
            <a:endParaRPr lang="en-US" sz="9600" dirty="0">
              <a:solidFill>
                <a:srgbClr val="297DCC"/>
              </a:solidFill>
              <a:cs typeface="Calibri"/>
            </a:endParaRPr>
          </a:p>
        </p:txBody>
      </p:sp>
      <p:sp>
        <p:nvSpPr>
          <p:cNvPr id="4" name="TextBox 1">
            <a:extLst>
              <a:ext uri="{FF2B5EF4-FFF2-40B4-BE49-F238E27FC236}">
                <a16:creationId xmlns:a16="http://schemas.microsoft.com/office/drawing/2014/main" id="{C9B2E50D-3B28-6042-BE48-D5A34C5D6A83}"/>
              </a:ext>
            </a:extLst>
          </p:cNvPr>
          <p:cNvSpPr txBox="1"/>
          <p:nvPr/>
        </p:nvSpPr>
        <p:spPr>
          <a:xfrm>
            <a:off x="5365808" y="-13648"/>
            <a:ext cx="634656" cy="184665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0" b="1" dirty="0">
                <a:solidFill>
                  <a:srgbClr val="002060"/>
                </a:solidFill>
                <a:latin typeface="Segoe UI"/>
                <a:cs typeface="Segoe UI"/>
              </a:rPr>
              <a:t>T</a:t>
            </a:r>
            <a:endParaRPr lang="en-US" sz="12000" dirty="0">
              <a:cs typeface="Calibri"/>
            </a:endParaRPr>
          </a:p>
        </p:txBody>
      </p:sp>
      <p:pic>
        <p:nvPicPr>
          <p:cNvPr id="9" name="Picture 8">
            <a:extLst>
              <a:ext uri="{FF2B5EF4-FFF2-40B4-BE49-F238E27FC236}">
                <a16:creationId xmlns:a16="http://schemas.microsoft.com/office/drawing/2014/main" id="{7E19CC43-FDB1-26C0-5474-A7C84200D254}"/>
              </a:ext>
            </a:extLst>
          </p:cNvPr>
          <p:cNvPicPr>
            <a:picLocks noChangeAspect="1"/>
          </p:cNvPicPr>
          <p:nvPr/>
        </p:nvPicPr>
        <p:blipFill>
          <a:blip r:embed="rId3"/>
          <a:srcRect l="-4671" t="-962" r="-12373"/>
          <a:stretch>
            <a:fillRect/>
          </a:stretch>
        </p:blipFill>
        <p:spPr>
          <a:xfrm>
            <a:off x="0" y="-782425"/>
            <a:ext cx="13019390" cy="8422850"/>
          </a:xfrm>
          <a:custGeom>
            <a:avLst/>
            <a:gdLst>
              <a:gd name="connsiteX0" fmla="*/ 427160 w 10702565"/>
              <a:gd name="connsiteY0" fmla="*/ 2582944 h 6923988"/>
              <a:gd name="connsiteX1" fmla="*/ 9571160 w 10702565"/>
              <a:gd name="connsiteY1" fmla="*/ 2582944 h 6923988"/>
              <a:gd name="connsiteX2" fmla="*/ 9571160 w 10702565"/>
              <a:gd name="connsiteY2" fmla="*/ 6923988 h 6923988"/>
              <a:gd name="connsiteX3" fmla="*/ 427160 w 10702565"/>
              <a:gd name="connsiteY3" fmla="*/ 6923988 h 6923988"/>
              <a:gd name="connsiteX4" fmla="*/ 0 w 10702565"/>
              <a:gd name="connsiteY4" fmla="*/ 0 h 6923988"/>
              <a:gd name="connsiteX5" fmla="*/ 10702565 w 10702565"/>
              <a:gd name="connsiteY5" fmla="*/ 0 h 6923988"/>
              <a:gd name="connsiteX6" fmla="*/ 10702565 w 10702565"/>
              <a:gd name="connsiteY6" fmla="*/ 2582944 h 6923988"/>
              <a:gd name="connsiteX7" fmla="*/ 9571160 w 10702565"/>
              <a:gd name="connsiteY7" fmla="*/ 2582944 h 6923988"/>
              <a:gd name="connsiteX8" fmla="*/ 9571160 w 10702565"/>
              <a:gd name="connsiteY8" fmla="*/ 65988 h 6923988"/>
              <a:gd name="connsiteX9" fmla="*/ 427160 w 10702565"/>
              <a:gd name="connsiteY9" fmla="*/ 65988 h 6923988"/>
              <a:gd name="connsiteX10" fmla="*/ 427160 w 10702565"/>
              <a:gd name="connsiteY10" fmla="*/ 2582944 h 6923988"/>
              <a:gd name="connsiteX11" fmla="*/ 0 w 10702565"/>
              <a:gd name="connsiteY11" fmla="*/ 2582944 h 6923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702565" h="6923988">
                <a:moveTo>
                  <a:pt x="427160" y="2582944"/>
                </a:moveTo>
                <a:lnTo>
                  <a:pt x="9571160" y="2582944"/>
                </a:lnTo>
                <a:lnTo>
                  <a:pt x="9571160" y="6923988"/>
                </a:lnTo>
                <a:lnTo>
                  <a:pt x="427160" y="6923988"/>
                </a:lnTo>
                <a:close/>
                <a:moveTo>
                  <a:pt x="0" y="0"/>
                </a:moveTo>
                <a:lnTo>
                  <a:pt x="10702565" y="0"/>
                </a:lnTo>
                <a:lnTo>
                  <a:pt x="10702565" y="2582944"/>
                </a:lnTo>
                <a:lnTo>
                  <a:pt x="9571160" y="2582944"/>
                </a:lnTo>
                <a:lnTo>
                  <a:pt x="9571160" y="65988"/>
                </a:lnTo>
                <a:lnTo>
                  <a:pt x="427160" y="65988"/>
                </a:lnTo>
                <a:lnTo>
                  <a:pt x="427160" y="2582944"/>
                </a:lnTo>
                <a:lnTo>
                  <a:pt x="0" y="2582944"/>
                </a:lnTo>
                <a:close/>
              </a:path>
            </a:pathLst>
          </a:custGeom>
        </p:spPr>
      </p:pic>
      <p:sp>
        <p:nvSpPr>
          <p:cNvPr id="48" name="TextBox 47">
            <a:extLst>
              <a:ext uri="{FF2B5EF4-FFF2-40B4-BE49-F238E27FC236}">
                <a16:creationId xmlns:a16="http://schemas.microsoft.com/office/drawing/2014/main" id="{D5380BA6-A486-A051-367E-88CB1C813212}"/>
              </a:ext>
            </a:extLst>
          </p:cNvPr>
          <p:cNvSpPr txBox="1"/>
          <p:nvPr/>
        </p:nvSpPr>
        <p:spPr>
          <a:xfrm>
            <a:off x="1524000" y="2751892"/>
            <a:ext cx="1828798" cy="677108"/>
          </a:xfrm>
          <a:prstGeom prst="rect">
            <a:avLst/>
          </a:prstGeom>
          <a:noFill/>
        </p:spPr>
        <p:txBody>
          <a:bodyPr wrap="square" rtlCol="0">
            <a:spAutoFit/>
          </a:bodyPr>
          <a:lstStyle/>
          <a:p>
            <a:r>
              <a:rPr lang="en-US" sz="3800" dirty="0"/>
              <a:t>Pivot 1 </a:t>
            </a:r>
            <a:endParaRPr lang="en-IN" sz="3800" dirty="0"/>
          </a:p>
        </p:txBody>
      </p:sp>
      <p:sp>
        <p:nvSpPr>
          <p:cNvPr id="49" name="TextBox 48">
            <a:extLst>
              <a:ext uri="{FF2B5EF4-FFF2-40B4-BE49-F238E27FC236}">
                <a16:creationId xmlns:a16="http://schemas.microsoft.com/office/drawing/2014/main" id="{2F0330E1-9D73-412D-73E8-ED85D3361AD3}"/>
              </a:ext>
            </a:extLst>
          </p:cNvPr>
          <p:cNvSpPr txBox="1"/>
          <p:nvPr/>
        </p:nvSpPr>
        <p:spPr>
          <a:xfrm>
            <a:off x="4044291" y="2756103"/>
            <a:ext cx="1828798" cy="677108"/>
          </a:xfrm>
          <a:prstGeom prst="rect">
            <a:avLst/>
          </a:prstGeom>
          <a:noFill/>
        </p:spPr>
        <p:txBody>
          <a:bodyPr wrap="square" rtlCol="0">
            <a:spAutoFit/>
          </a:bodyPr>
          <a:lstStyle/>
          <a:p>
            <a:r>
              <a:rPr lang="en-US" sz="3800" dirty="0"/>
              <a:t>Pivot 2</a:t>
            </a:r>
            <a:endParaRPr lang="en-IN" sz="3800" dirty="0"/>
          </a:p>
        </p:txBody>
      </p:sp>
    </p:spTree>
    <p:extLst>
      <p:ext uri="{BB962C8B-B14F-4D97-AF65-F5344CB8AC3E}">
        <p14:creationId xmlns:p14="http://schemas.microsoft.com/office/powerpoint/2010/main" val="413885508"/>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Parallelogram 16">
            <a:extLst>
              <a:ext uri="{FF2B5EF4-FFF2-40B4-BE49-F238E27FC236}">
                <a16:creationId xmlns:a16="http://schemas.microsoft.com/office/drawing/2014/main" id="{2114D451-2E66-E877-A864-E0CFAD6147B9}"/>
              </a:ext>
              <a:ext uri="{C183D7F6-B498-43B3-948B-1728B52AA6E4}">
                <adec:decorative xmlns:adec="http://schemas.microsoft.com/office/drawing/2017/decorative" val="1"/>
              </a:ext>
            </a:extLst>
          </p:cNvPr>
          <p:cNvSpPr/>
          <p:nvPr/>
        </p:nvSpPr>
        <p:spPr>
          <a:xfrm>
            <a:off x="6318912" y="2"/>
            <a:ext cx="5873088" cy="6857998"/>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3" name="Title 2" hidden="1">
            <a:extLst>
              <a:ext uri="{FF2B5EF4-FFF2-40B4-BE49-F238E27FC236}">
                <a16:creationId xmlns:a16="http://schemas.microsoft.com/office/drawing/2014/main" id="{016C325E-5B69-4D07-BBFB-7DB217A69D48}"/>
              </a:ext>
            </a:extLst>
          </p:cNvPr>
          <p:cNvSpPr>
            <a:spLocks noGrp="1"/>
          </p:cNvSpPr>
          <p:nvPr>
            <p:ph type="ctrTitle"/>
          </p:nvPr>
        </p:nvSpPr>
        <p:spPr/>
        <p:txBody>
          <a:bodyPr/>
          <a:lstStyle/>
          <a:p>
            <a:r>
              <a:rPr lang="en-US" dirty="0"/>
              <a:t>Human resources slide 1</a:t>
            </a:r>
          </a:p>
        </p:txBody>
      </p:sp>
      <p:sp>
        <p:nvSpPr>
          <p:cNvPr id="2" name="TextBox 4">
            <a:extLst>
              <a:ext uri="{FF2B5EF4-FFF2-40B4-BE49-F238E27FC236}">
                <a16:creationId xmlns:a16="http://schemas.microsoft.com/office/drawing/2014/main" id="{98EFAFFE-69F2-5016-21C8-FA0BE50367B8}"/>
              </a:ext>
            </a:extLst>
          </p:cNvPr>
          <p:cNvSpPr txBox="1"/>
          <p:nvPr/>
        </p:nvSpPr>
        <p:spPr>
          <a:xfrm>
            <a:off x="5873089" y="384441"/>
            <a:ext cx="1703424" cy="1323439"/>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8000" dirty="0" err="1">
                <a:solidFill>
                  <a:srgbClr val="297DCC"/>
                </a:solidFill>
                <a:cs typeface="Calibri"/>
              </a:rPr>
              <a:t>ree</a:t>
            </a:r>
            <a:endParaRPr lang="en-US" sz="9600" dirty="0">
              <a:solidFill>
                <a:srgbClr val="297DCC"/>
              </a:solidFill>
              <a:cs typeface="Calibri"/>
            </a:endParaRPr>
          </a:p>
        </p:txBody>
      </p:sp>
      <p:sp>
        <p:nvSpPr>
          <p:cNvPr id="4" name="TextBox 1">
            <a:extLst>
              <a:ext uri="{FF2B5EF4-FFF2-40B4-BE49-F238E27FC236}">
                <a16:creationId xmlns:a16="http://schemas.microsoft.com/office/drawing/2014/main" id="{C9B2E50D-3B28-6042-BE48-D5A34C5D6A83}"/>
              </a:ext>
            </a:extLst>
          </p:cNvPr>
          <p:cNvSpPr txBox="1"/>
          <p:nvPr/>
        </p:nvSpPr>
        <p:spPr>
          <a:xfrm>
            <a:off x="5365808" y="-13648"/>
            <a:ext cx="634656" cy="1846659"/>
          </a:xfrm>
          <a:prstGeom prst="rect">
            <a:avLst/>
          </a:prstGeom>
          <a:noFill/>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0" b="1" dirty="0">
                <a:solidFill>
                  <a:srgbClr val="002060"/>
                </a:solidFill>
                <a:latin typeface="Segoe UI"/>
                <a:cs typeface="Segoe UI"/>
              </a:rPr>
              <a:t>T</a:t>
            </a:r>
            <a:endParaRPr lang="en-US" sz="12000" dirty="0">
              <a:cs typeface="Calibri"/>
            </a:endParaRPr>
          </a:p>
        </p:txBody>
      </p:sp>
      <p:sp>
        <p:nvSpPr>
          <p:cNvPr id="5" name="TextBox 4">
            <a:extLst>
              <a:ext uri="{FF2B5EF4-FFF2-40B4-BE49-F238E27FC236}">
                <a16:creationId xmlns:a16="http://schemas.microsoft.com/office/drawing/2014/main" id="{5D8CA954-5562-166E-623E-DDBEB840BA10}"/>
              </a:ext>
            </a:extLst>
          </p:cNvPr>
          <p:cNvSpPr txBox="1"/>
          <p:nvPr/>
        </p:nvSpPr>
        <p:spPr>
          <a:xfrm>
            <a:off x="1364776" y="2702257"/>
            <a:ext cx="3398294" cy="2308324"/>
          </a:xfrm>
          <a:prstGeom prst="rect">
            <a:avLst/>
          </a:prstGeom>
          <a:noFill/>
        </p:spPr>
        <p:txBody>
          <a:bodyPr wrap="square" rtlCol="0">
            <a:spAutoFit/>
          </a:bodyPr>
          <a:lstStyle/>
          <a:p>
            <a:pPr algn="ctr"/>
            <a:r>
              <a:rPr lang="en-IN" sz="3600" kern="150" dirty="0">
                <a:effectLst/>
                <a:latin typeface="Liberation Serif"/>
                <a:ea typeface="Noto Serif CJK SC"/>
                <a:cs typeface="Lohit Devanagari"/>
              </a:rPr>
              <a:t>Stores pivots used in partitioning </a:t>
            </a:r>
          </a:p>
          <a:p>
            <a:pPr algn="ctr"/>
            <a:endParaRPr lang="en-IN" sz="3600" kern="150" dirty="0">
              <a:effectLst/>
              <a:latin typeface="Liberation Serif"/>
              <a:ea typeface="Noto Serif CJK SC"/>
              <a:cs typeface="Lohit Devanagari"/>
            </a:endParaRPr>
          </a:p>
        </p:txBody>
      </p:sp>
      <p:sp>
        <p:nvSpPr>
          <p:cNvPr id="7" name="TextBox 6">
            <a:extLst>
              <a:ext uri="{FF2B5EF4-FFF2-40B4-BE49-F238E27FC236}">
                <a16:creationId xmlns:a16="http://schemas.microsoft.com/office/drawing/2014/main" id="{6D6B562F-1A04-BE28-BD9D-967F6FF98B23}"/>
              </a:ext>
            </a:extLst>
          </p:cNvPr>
          <p:cNvSpPr txBox="1"/>
          <p:nvPr/>
        </p:nvSpPr>
        <p:spPr>
          <a:xfrm>
            <a:off x="7726907" y="2511188"/>
            <a:ext cx="3398294" cy="2308324"/>
          </a:xfrm>
          <a:prstGeom prst="rect">
            <a:avLst/>
          </a:prstGeom>
          <a:noFill/>
        </p:spPr>
        <p:txBody>
          <a:bodyPr wrap="square" rtlCol="0">
            <a:spAutoFit/>
          </a:bodyPr>
          <a:lstStyle/>
          <a:p>
            <a:pPr algn="ctr"/>
            <a:r>
              <a:rPr lang="en-IN" sz="3600" kern="150" dirty="0">
                <a:latin typeface="Liberation Serif"/>
                <a:ea typeface="Noto Serif CJK SC"/>
                <a:cs typeface="Lohit Devanagari"/>
              </a:rPr>
              <a:t>T</a:t>
            </a:r>
            <a:r>
              <a:rPr lang="en-IN" sz="3600" kern="150" dirty="0">
                <a:effectLst/>
                <a:latin typeface="Liberation Serif"/>
                <a:ea typeface="Noto Serif CJK SC"/>
                <a:cs typeface="Lohit Devanagari"/>
              </a:rPr>
              <a:t>ree is helpful in pruning most of the undesirable points</a:t>
            </a:r>
          </a:p>
        </p:txBody>
      </p:sp>
    </p:spTree>
    <p:extLst>
      <p:ext uri="{BB962C8B-B14F-4D97-AF65-F5344CB8AC3E}">
        <p14:creationId xmlns:p14="http://schemas.microsoft.com/office/powerpoint/2010/main" val="946965404"/>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Parallelogram 31">
            <a:extLst>
              <a:ext uri="{FF2B5EF4-FFF2-40B4-BE49-F238E27FC236}">
                <a16:creationId xmlns:a16="http://schemas.microsoft.com/office/drawing/2014/main" id="{071D11F0-E3D8-94FE-8FC4-F23B59AA5C6F}"/>
              </a:ext>
              <a:ext uri="{C183D7F6-B498-43B3-948B-1728B52AA6E4}">
                <adec:decorative xmlns:adec="http://schemas.microsoft.com/office/drawing/2017/decorative" val="1"/>
              </a:ext>
            </a:extLst>
          </p:cNvPr>
          <p:cNvSpPr/>
          <p:nvPr/>
        </p:nvSpPr>
        <p:spPr>
          <a:xfrm>
            <a:off x="0" y="6008489"/>
            <a:ext cx="12192000" cy="1996265"/>
          </a:xfrm>
          <a:prstGeom prst="parallelogram">
            <a:avLst>
              <a:gd name="adj" fmla="val 0"/>
            </a:avLst>
          </a:prstGeom>
          <a:gradFill>
            <a:gsLst>
              <a:gs pos="0">
                <a:srgbClr val="7CEFD8"/>
              </a:gs>
              <a:gs pos="71000">
                <a:srgbClr val="6672E4"/>
              </a:gs>
              <a:gs pos="100000">
                <a:srgbClr val="882BE5"/>
              </a:gs>
            </a:gsLst>
            <a:lin ang="5400000" scaled="1"/>
          </a:gradFill>
          <a:ln w="12700" cap="flat">
            <a:noFill/>
            <a:prstDash val="solid"/>
            <a:miter lim="800000"/>
            <a:headEnd/>
            <a:tailEnd/>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pic>
        <p:nvPicPr>
          <p:cNvPr id="27" name="Picture 26" descr="Wallpaper : illustration, flag, circle, Google, color, wave, shape, line,  font 3840x2160 - ludendorf - 20088 - HD Wallpapers - WallHere">
            <a:extLst>
              <a:ext uri="{FF2B5EF4-FFF2-40B4-BE49-F238E27FC236}">
                <a16:creationId xmlns:a16="http://schemas.microsoft.com/office/drawing/2014/main" id="{C91A96F7-DA26-FA6F-772E-FE1F34C74A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32024" t="2261" r="35356" b="10364"/>
          <a:stretch>
            <a:fillRect/>
          </a:stretch>
        </p:blipFill>
        <p:spPr bwMode="auto">
          <a:xfrm rot="17619359">
            <a:off x="5180113" y="641803"/>
            <a:ext cx="2201639" cy="3302460"/>
          </a:xfrm>
          <a:custGeom>
            <a:avLst/>
            <a:gdLst>
              <a:gd name="connsiteX0" fmla="*/ 0 w 2201639"/>
              <a:gd name="connsiteY0" fmla="*/ 0 h 3302460"/>
              <a:gd name="connsiteX1" fmla="*/ 1906676 w 2201639"/>
              <a:gd name="connsiteY1" fmla="*/ 1100820 h 3302460"/>
              <a:gd name="connsiteX2" fmla="*/ 1906676 w 2201639"/>
              <a:gd name="connsiteY2" fmla="*/ 3302460 h 3302460"/>
              <a:gd name="connsiteX3" fmla="*/ 1174478 w 2201639"/>
              <a:gd name="connsiteY3" fmla="*/ 2879725 h 3302460"/>
              <a:gd name="connsiteX4" fmla="*/ 1177037 w 2201639"/>
              <a:gd name="connsiteY4" fmla="*/ 2875566 h 3302460"/>
              <a:gd name="connsiteX5" fmla="*/ 1343303 w 2201639"/>
              <a:gd name="connsiteY5" fmla="*/ 2227217 h 3302460"/>
              <a:gd name="connsiteX6" fmla="*/ 106569 w 2201639"/>
              <a:gd name="connsiteY6" fmla="*/ 874046 h 3302460"/>
              <a:gd name="connsiteX7" fmla="*/ 0 w 2201639"/>
              <a:gd name="connsiteY7" fmla="*/ 868733 h 3302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01639" h="3302460">
                <a:moveTo>
                  <a:pt x="0" y="0"/>
                </a:moveTo>
                <a:cubicBezTo>
                  <a:pt x="786570" y="0"/>
                  <a:pt x="1513392" y="419631"/>
                  <a:pt x="1906676" y="1100820"/>
                </a:cubicBezTo>
                <a:cubicBezTo>
                  <a:pt x="2299961" y="1782010"/>
                  <a:pt x="2299961" y="2621271"/>
                  <a:pt x="1906676" y="3302460"/>
                </a:cubicBezTo>
                <a:lnTo>
                  <a:pt x="1174478" y="2879725"/>
                </a:lnTo>
                <a:lnTo>
                  <a:pt x="1177037" y="2875566"/>
                </a:lnTo>
                <a:cubicBezTo>
                  <a:pt x="1283072" y="2682836"/>
                  <a:pt x="1343303" y="2461971"/>
                  <a:pt x="1343303" y="2227217"/>
                </a:cubicBezTo>
                <a:cubicBezTo>
                  <a:pt x="1343303" y="1522953"/>
                  <a:pt x="801224" y="943701"/>
                  <a:pt x="106569" y="874046"/>
                </a:cubicBezTo>
                <a:lnTo>
                  <a:pt x="0" y="868733"/>
                </a:lnTo>
                <a:close/>
              </a:path>
            </a:pathLst>
          </a:custGeom>
          <a:noFill/>
          <a:extLst>
            <a:ext uri="{909E8E84-426E-40DD-AFC4-6F175D3DCCD1}">
              <a14:hiddenFill xmlns:a14="http://schemas.microsoft.com/office/drawing/2010/main">
                <a:solidFill>
                  <a:srgbClr val="FFFFFF"/>
                </a:solidFill>
              </a14:hiddenFill>
            </a:ext>
          </a:extLst>
        </p:spPr>
      </p:pic>
      <p:pic>
        <p:nvPicPr>
          <p:cNvPr id="30" name="Picture 29" descr="How to Prepare a First Aid Kit">
            <a:extLst>
              <a:ext uri="{FF2B5EF4-FFF2-40B4-BE49-F238E27FC236}">
                <a16:creationId xmlns:a16="http://schemas.microsoft.com/office/drawing/2014/main" id="{7F7B74D0-FEDF-7CB8-0088-AD0C3DFCC2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2022" t="26485" r="21132" b="7877"/>
          <a:stretch>
            <a:fillRect/>
          </a:stretch>
        </p:blipFill>
        <p:spPr bwMode="auto">
          <a:xfrm rot="18937227">
            <a:off x="5735919" y="3139452"/>
            <a:ext cx="3536563" cy="2010173"/>
          </a:xfrm>
          <a:custGeom>
            <a:avLst/>
            <a:gdLst>
              <a:gd name="connsiteX0" fmla="*/ 2712955 w 3536563"/>
              <a:gd name="connsiteY0" fmla="*/ 0 h 2010173"/>
              <a:gd name="connsiteX1" fmla="*/ 3536563 w 3536563"/>
              <a:gd name="connsiteY1" fmla="*/ 116272 h 2010173"/>
              <a:gd name="connsiteX2" fmla="*/ 2180023 w 3536563"/>
              <a:gd name="connsiteY2" fmla="*/ 1850347 h 2010173"/>
              <a:gd name="connsiteX3" fmla="*/ 0 w 3536563"/>
              <a:gd name="connsiteY3" fmla="*/ 1542586 h 2010173"/>
              <a:gd name="connsiteX4" fmla="*/ 493044 w 3536563"/>
              <a:gd name="connsiteY4" fmla="*/ 912323 h 2010173"/>
              <a:gd name="connsiteX5" fmla="*/ 574167 w 3536563"/>
              <a:gd name="connsiteY5" fmla="*/ 972203 h 2010173"/>
              <a:gd name="connsiteX6" fmla="*/ 1857873 w 3536563"/>
              <a:gd name="connsiteY6" fmla="*/ 1101109 h 2010173"/>
              <a:gd name="connsiteX7" fmla="*/ 2692968 w 3536563"/>
              <a:gd name="connsiteY7" fmla="*/ 117680 h 2010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536563" h="2010173">
                <a:moveTo>
                  <a:pt x="2712955" y="0"/>
                </a:moveTo>
                <a:lnTo>
                  <a:pt x="3536563" y="116272"/>
                </a:lnTo>
                <a:cubicBezTo>
                  <a:pt x="3426610" y="895119"/>
                  <a:pt x="2909500" y="1556145"/>
                  <a:pt x="2180023" y="1850347"/>
                </a:cubicBezTo>
                <a:cubicBezTo>
                  <a:pt x="1450545" y="2144549"/>
                  <a:pt x="619524" y="2027231"/>
                  <a:pt x="0" y="1542586"/>
                </a:cubicBezTo>
                <a:lnTo>
                  <a:pt x="493044" y="912323"/>
                </a:lnTo>
                <a:lnTo>
                  <a:pt x="574167" y="972203"/>
                </a:lnTo>
                <a:cubicBezTo>
                  <a:pt x="939089" y="1215160"/>
                  <a:pt x="1416876" y="1278966"/>
                  <a:pt x="1857873" y="1101109"/>
                </a:cubicBezTo>
                <a:cubicBezTo>
                  <a:pt x="2298871" y="923253"/>
                  <a:pt x="2598706" y="545828"/>
                  <a:pt x="2692968" y="117680"/>
                </a:cubicBezTo>
                <a:close/>
              </a:path>
            </a:pathLst>
          </a:custGeom>
          <a:noFill/>
          <a:extLst>
            <a:ext uri="{909E8E84-426E-40DD-AFC4-6F175D3DCCD1}">
              <a14:hiddenFill xmlns:a14="http://schemas.microsoft.com/office/drawing/2010/main">
                <a:solidFill>
                  <a:srgbClr val="FFFFFF"/>
                </a:solidFill>
              </a14:hiddenFill>
            </a:ext>
          </a:extLst>
        </p:spPr>
      </p:pic>
      <p:pic>
        <p:nvPicPr>
          <p:cNvPr id="29" name="Picture 28" descr="Corporate Finance: Types, Benefits, Services- RazorpayX">
            <a:extLst>
              <a:ext uri="{FF2B5EF4-FFF2-40B4-BE49-F238E27FC236}">
                <a16:creationId xmlns:a16="http://schemas.microsoft.com/office/drawing/2014/main" id="{9C1701E8-0F23-1611-404E-AE5B916AD3F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3921" t="44492" r="24599" b="206"/>
          <a:stretch>
            <a:fillRect/>
          </a:stretch>
        </p:blipFill>
        <p:spPr bwMode="auto">
          <a:xfrm rot="13993004">
            <a:off x="3255927" y="3667088"/>
            <a:ext cx="3813240" cy="1543925"/>
          </a:xfrm>
          <a:custGeom>
            <a:avLst/>
            <a:gdLst>
              <a:gd name="connsiteX0" fmla="*/ 3813240 w 3813240"/>
              <a:gd name="connsiteY0" fmla="*/ 1115470 h 1543925"/>
              <a:gd name="connsiteX1" fmla="*/ 3057818 w 3813240"/>
              <a:gd name="connsiteY1" fmla="*/ 1543925 h 1543925"/>
              <a:gd name="connsiteX2" fmla="*/ 3049481 w 3813240"/>
              <a:gd name="connsiteY2" fmla="*/ 1527352 h 1543925"/>
              <a:gd name="connsiteX3" fmla="*/ 1186713 w 3813240"/>
              <a:gd name="connsiteY3" fmla="*/ 1000130 h 1543925"/>
              <a:gd name="connsiteX4" fmla="*/ 704785 w 3813240"/>
              <a:gd name="connsiteY4" fmla="*/ 1464616 h 1543925"/>
              <a:gd name="connsiteX5" fmla="*/ 689908 w 3813240"/>
              <a:gd name="connsiteY5" fmla="*/ 1491638 h 1543925"/>
              <a:gd name="connsiteX6" fmla="*/ 0 w 3813240"/>
              <a:gd name="connsiteY6" fmla="*/ 1086236 h 1543925"/>
              <a:gd name="connsiteX7" fmla="*/ 1915059 w 3813240"/>
              <a:gd name="connsiteY7" fmla="*/ 65 h 1543925"/>
              <a:gd name="connsiteX8" fmla="*/ 3813240 w 3813240"/>
              <a:gd name="connsiteY8" fmla="*/ 1115470 h 154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13240" h="1543925">
                <a:moveTo>
                  <a:pt x="3813240" y="1115470"/>
                </a:moveTo>
                <a:lnTo>
                  <a:pt x="3057818" y="1543925"/>
                </a:lnTo>
                <a:lnTo>
                  <a:pt x="3049481" y="1527352"/>
                </a:lnTo>
                <a:cubicBezTo>
                  <a:pt x="2674133" y="865567"/>
                  <a:pt x="1840144" y="629521"/>
                  <a:pt x="1186713" y="1000130"/>
                </a:cubicBezTo>
                <a:cubicBezTo>
                  <a:pt x="982516" y="1115945"/>
                  <a:pt x="820116" y="1277299"/>
                  <a:pt x="704785" y="1464616"/>
                </a:cubicBezTo>
                <a:lnTo>
                  <a:pt x="689908" y="1491638"/>
                </a:lnTo>
                <a:lnTo>
                  <a:pt x="0" y="1086236"/>
                </a:lnTo>
                <a:cubicBezTo>
                  <a:pt x="398495" y="408081"/>
                  <a:pt x="1128512" y="-5965"/>
                  <a:pt x="1915059" y="65"/>
                </a:cubicBezTo>
                <a:cubicBezTo>
                  <a:pt x="2701606" y="6096"/>
                  <a:pt x="3425189" y="431285"/>
                  <a:pt x="3813240" y="1115470"/>
                </a:cubicBezTo>
                <a:close/>
              </a:path>
            </a:pathLst>
          </a:cu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9EE4A079-57CB-716A-9E08-22888A6130B5}"/>
              </a:ext>
            </a:extLst>
          </p:cNvPr>
          <p:cNvSpPr txBox="1"/>
          <p:nvPr/>
        </p:nvSpPr>
        <p:spPr>
          <a:xfrm>
            <a:off x="5066142" y="3259640"/>
            <a:ext cx="3019646" cy="646331"/>
          </a:xfrm>
          <a:prstGeom prst="rect">
            <a:avLst/>
          </a:prstGeom>
          <a:noFill/>
        </p:spPr>
        <p:txBody>
          <a:bodyPr wrap="square" rtlCol="0">
            <a:spAutoFit/>
          </a:bodyPr>
          <a:lstStyle/>
          <a:p>
            <a:r>
              <a:rPr lang="en-US" sz="3600" b="1" dirty="0">
                <a:latin typeface="Berlin Sans FB Demi" panose="020E0802020502020306" pitchFamily="34" charset="0"/>
              </a:rPr>
              <a:t>Applications</a:t>
            </a:r>
            <a:endParaRPr lang="en-IN" sz="3600" b="1" dirty="0">
              <a:latin typeface="Berlin Sans FB Demi" panose="020E0802020502020306" pitchFamily="34" charset="0"/>
            </a:endParaRPr>
          </a:p>
        </p:txBody>
      </p:sp>
    </p:spTree>
    <p:extLst>
      <p:ext uri="{BB962C8B-B14F-4D97-AF65-F5344CB8AC3E}">
        <p14:creationId xmlns:p14="http://schemas.microsoft.com/office/powerpoint/2010/main" val="2300836690"/>
      </p:ext>
    </p:extLst>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668227_win32_fixed" id="{17DD1A52-D3DE-4BC7-AB4E-5ED952CBB3F4}" vid="{D8C85220-06A0-4E3D-954C-BC12E2647B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900F64-9193-44F8-BD63-E681103777C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0CA4BDF-ECBC-4F8E-8F31-E58428FA4B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271421E6-0B73-4301-8D1C-0131DB42FA7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906</Words>
  <Application>Microsoft Office PowerPoint</Application>
  <PresentationFormat>Widescreen</PresentationFormat>
  <Paragraphs>216</Paragraphs>
  <Slides>29</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Agency FB</vt:lpstr>
      <vt:lpstr>Arial</vt:lpstr>
      <vt:lpstr>Berlin Sans FB Demi</vt:lpstr>
      <vt:lpstr>Calibri</vt:lpstr>
      <vt:lpstr>Calibri Light</vt:lpstr>
      <vt:lpstr>Liberation Serif</vt:lpstr>
      <vt:lpstr>Segoe UI</vt:lpstr>
      <vt:lpstr>Office Theme</vt:lpstr>
      <vt:lpstr>PowerPoint Presentation</vt:lpstr>
      <vt:lpstr>Human resources slide 1</vt:lpstr>
      <vt:lpstr>PowerPoint Presentation</vt:lpstr>
      <vt:lpstr>Human resources slide 1</vt:lpstr>
      <vt:lpstr>Human resources slide 1</vt:lpstr>
      <vt:lpstr>Human resources slide 1</vt:lpstr>
      <vt:lpstr>Human resources slide 1</vt:lpstr>
      <vt:lpstr>Human resources slide 1</vt:lpstr>
      <vt:lpstr>PowerPoint Presentation</vt:lpstr>
      <vt:lpstr>PowerPoint Presentation</vt:lpstr>
      <vt:lpstr>PowerPoint Presentation</vt:lpstr>
      <vt:lpstr>PowerPoint Presentation</vt:lpstr>
      <vt:lpstr>PowerPoint Presentation</vt:lpstr>
      <vt:lpstr>Human resources slide 7</vt:lpstr>
      <vt:lpstr>Human resources slide 7</vt:lpstr>
      <vt:lpstr>Human resources slide 7</vt:lpstr>
      <vt:lpstr>Human resources slide 7</vt:lpstr>
      <vt:lpstr>Human resources slide 4</vt:lpstr>
      <vt:lpstr>Human resources slide 4</vt:lpstr>
      <vt:lpstr>Human resources slide 4</vt:lpstr>
      <vt:lpstr>Human resources slide 4</vt:lpstr>
      <vt:lpstr>Human resources slide 4</vt:lpstr>
      <vt:lpstr>Human resources slide 4</vt:lpstr>
      <vt:lpstr>Human resources slide 4</vt:lpstr>
      <vt:lpstr>Human resources slide 4</vt:lpstr>
      <vt:lpstr>Human resources slide 4</vt:lpstr>
      <vt:lpstr>Human resources slide 4</vt:lpstr>
      <vt:lpstr>Human resources slide 2</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2022-01-19T22:30:16Z</dcterms:created>
  <dcterms:modified xsi:type="dcterms:W3CDTF">2023-11-30T19:20:25Z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