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6.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29" name="PlaceHolder 2"/>
          <p:cNvSpPr>
            <a:spLocks noGrp="1"/>
          </p:cNvSpPr>
          <p:nvPr>
            <p:ph type="body"/>
          </p:nvPr>
        </p:nvSpPr>
        <p:spPr>
          <a:xfrm>
            <a:off x="405000" y="185508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0" name="PlaceHolder 3"/>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32"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3"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4"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5" name="PlaceHolder 5"/>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37" name="PlaceHolder 2"/>
          <p:cNvSpPr>
            <a:spLocks noGrp="1"/>
          </p:cNvSpPr>
          <p:nvPr>
            <p:ph type="body"/>
          </p:nvPr>
        </p:nvSpPr>
        <p:spPr>
          <a:xfrm>
            <a:off x="4050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8" name="PlaceHolder 3"/>
          <p:cNvSpPr>
            <a:spLocks noGrp="1"/>
          </p:cNvSpPr>
          <p:nvPr>
            <p:ph type="body"/>
          </p:nvPr>
        </p:nvSpPr>
        <p:spPr>
          <a:xfrm>
            <a:off x="41814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9" name="PlaceHolder 4"/>
          <p:cNvSpPr>
            <a:spLocks noGrp="1"/>
          </p:cNvSpPr>
          <p:nvPr>
            <p:ph type="body"/>
          </p:nvPr>
        </p:nvSpPr>
        <p:spPr>
          <a:xfrm>
            <a:off x="795744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0" name="PlaceHolder 5"/>
          <p:cNvSpPr>
            <a:spLocks noGrp="1"/>
          </p:cNvSpPr>
          <p:nvPr>
            <p:ph type="body"/>
          </p:nvPr>
        </p:nvSpPr>
        <p:spPr>
          <a:xfrm>
            <a:off x="4050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1" name="PlaceHolder 6"/>
          <p:cNvSpPr>
            <a:spLocks noGrp="1"/>
          </p:cNvSpPr>
          <p:nvPr>
            <p:ph type="body"/>
          </p:nvPr>
        </p:nvSpPr>
        <p:spPr>
          <a:xfrm>
            <a:off x="41814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2" name="PlaceHolder 7"/>
          <p:cNvSpPr>
            <a:spLocks noGrp="1"/>
          </p:cNvSpPr>
          <p:nvPr>
            <p:ph type="body"/>
          </p:nvPr>
        </p:nvSpPr>
        <p:spPr>
          <a:xfrm>
            <a:off x="795744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51" name="PlaceHolder 2"/>
          <p:cNvSpPr>
            <a:spLocks noGrp="1"/>
          </p:cNvSpPr>
          <p:nvPr>
            <p:ph type="subTitle"/>
          </p:nvPr>
        </p:nvSpPr>
        <p:spPr>
          <a:xfrm>
            <a:off x="405000" y="1855080"/>
            <a:ext cx="11168280" cy="4343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53" name="PlaceHolder 2"/>
          <p:cNvSpPr>
            <a:spLocks noGrp="1"/>
          </p:cNvSpPr>
          <p:nvPr>
            <p:ph type="body"/>
          </p:nvPr>
        </p:nvSpPr>
        <p:spPr>
          <a:xfrm>
            <a:off x="405000" y="1855080"/>
            <a:ext cx="1116828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55"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56"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36520" y="640080"/>
            <a:ext cx="9313560" cy="3967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60"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1"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2"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8" name="PlaceHolder 2"/>
          <p:cNvSpPr>
            <a:spLocks noGrp="1"/>
          </p:cNvSpPr>
          <p:nvPr>
            <p:ph type="subTitle"/>
          </p:nvPr>
        </p:nvSpPr>
        <p:spPr>
          <a:xfrm>
            <a:off x="405000" y="1855080"/>
            <a:ext cx="11168280" cy="4343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64"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5"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6" name="PlaceHolder 4"/>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68"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9"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0" name="PlaceHolder 4"/>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72" name="PlaceHolder 2"/>
          <p:cNvSpPr>
            <a:spLocks noGrp="1"/>
          </p:cNvSpPr>
          <p:nvPr>
            <p:ph type="body"/>
          </p:nvPr>
        </p:nvSpPr>
        <p:spPr>
          <a:xfrm>
            <a:off x="405000" y="185508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3" name="PlaceHolder 3"/>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75"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6"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7"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8" name="PlaceHolder 5"/>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80" name="PlaceHolder 2"/>
          <p:cNvSpPr>
            <a:spLocks noGrp="1"/>
          </p:cNvSpPr>
          <p:nvPr>
            <p:ph type="body"/>
          </p:nvPr>
        </p:nvSpPr>
        <p:spPr>
          <a:xfrm>
            <a:off x="4050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1" name="PlaceHolder 3"/>
          <p:cNvSpPr>
            <a:spLocks noGrp="1"/>
          </p:cNvSpPr>
          <p:nvPr>
            <p:ph type="body"/>
          </p:nvPr>
        </p:nvSpPr>
        <p:spPr>
          <a:xfrm>
            <a:off x="41814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2" name="PlaceHolder 4"/>
          <p:cNvSpPr>
            <a:spLocks noGrp="1"/>
          </p:cNvSpPr>
          <p:nvPr>
            <p:ph type="body"/>
          </p:nvPr>
        </p:nvSpPr>
        <p:spPr>
          <a:xfrm>
            <a:off x="795744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3" name="PlaceHolder 5"/>
          <p:cNvSpPr>
            <a:spLocks noGrp="1"/>
          </p:cNvSpPr>
          <p:nvPr>
            <p:ph type="body"/>
          </p:nvPr>
        </p:nvSpPr>
        <p:spPr>
          <a:xfrm>
            <a:off x="4050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4" name="PlaceHolder 6"/>
          <p:cNvSpPr>
            <a:spLocks noGrp="1"/>
          </p:cNvSpPr>
          <p:nvPr>
            <p:ph type="body"/>
          </p:nvPr>
        </p:nvSpPr>
        <p:spPr>
          <a:xfrm>
            <a:off x="41814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5" name="PlaceHolder 7"/>
          <p:cNvSpPr>
            <a:spLocks noGrp="1"/>
          </p:cNvSpPr>
          <p:nvPr>
            <p:ph type="body"/>
          </p:nvPr>
        </p:nvSpPr>
        <p:spPr>
          <a:xfrm>
            <a:off x="795744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10" name="PlaceHolder 2"/>
          <p:cNvSpPr>
            <a:spLocks noGrp="1"/>
          </p:cNvSpPr>
          <p:nvPr>
            <p:ph type="body"/>
          </p:nvPr>
        </p:nvSpPr>
        <p:spPr>
          <a:xfrm>
            <a:off x="405000" y="1855080"/>
            <a:ext cx="1116828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12"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3"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36520" y="640080"/>
            <a:ext cx="9313560" cy="3967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17"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8"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9"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21"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2"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3" name="PlaceHolder 4"/>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36520" y="640080"/>
            <a:ext cx="9313560" cy="855720"/>
          </a:xfrm>
          <a:prstGeom prst="rect">
            <a:avLst/>
          </a:prstGeom>
        </p:spPr>
        <p:txBody>
          <a:bodyPr lIns="0" rIns="0" tIns="0" bIns="0" anchor="ctr"/>
          <a:p>
            <a:endParaRPr b="0" lang="en-US" sz="2400" spc="-1" strike="noStrike">
              <a:solidFill>
                <a:srgbClr val="000000"/>
              </a:solidFill>
              <a:latin typeface="Calibri"/>
            </a:endParaRPr>
          </a:p>
        </p:txBody>
      </p:sp>
      <p:sp>
        <p:nvSpPr>
          <p:cNvPr id="25"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6"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7" name="PlaceHolder 4"/>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6480" cy="379440"/>
          </a:xfrm>
          <a:prstGeom prst="rect">
            <a:avLst/>
          </a:prstGeom>
          <a:ln>
            <a:noFill/>
          </a:ln>
        </p:spPr>
      </p:pic>
      <p:pic>
        <p:nvPicPr>
          <p:cNvPr id="1" name="Picture 7" descr=""/>
          <p:cNvPicPr/>
          <p:nvPr/>
        </p:nvPicPr>
        <p:blipFill>
          <a:blip r:embed="rId3"/>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Times New Roman"/>
              </a:rPr>
              <a:t>Click to edit Master title 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p>
            <a:pPr>
              <a:lnSpc>
                <a:spcPct val="100000"/>
              </a:lnSpc>
            </a:pPr>
            <a:fld id="{D319AE67-2097-4A6C-9090-9571E778D953}" type="datetime">
              <a:rPr b="0" lang="en-IN" sz="1200" spc="-1" strike="noStrike">
                <a:solidFill>
                  <a:srgbClr val="8b8b8b"/>
                </a:solidFill>
                <a:latin typeface="Calibri"/>
              </a:rPr>
              <a:t>18/05/20</a:t>
            </a:fld>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2B815FA-52DC-4B81-AEB2-ADC78FF007F6}" type="slidenum">
              <a:rPr b="0" lang="en-IN" sz="1200" spc="-1" strike="noStrike">
                <a:solidFill>
                  <a:srgbClr val="8b8b8b"/>
                </a:solidFill>
                <a:latin typeface="Calibri"/>
              </a:rPr>
              <a:t>&lt;number&gt;</a:t>
            </a:fld>
            <a:endParaRPr b="0" lang="en-IN"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10449360" y="325800"/>
            <a:ext cx="1446480" cy="379440"/>
          </a:xfrm>
          <a:prstGeom prst="rect">
            <a:avLst/>
          </a:prstGeom>
          <a:ln>
            <a:noFill/>
          </a:ln>
        </p:spPr>
      </p:pic>
      <p:pic>
        <p:nvPicPr>
          <p:cNvPr id="44" name="Picture 7" descr=""/>
          <p:cNvPicPr/>
          <p:nvPr/>
        </p:nvPicPr>
        <p:blipFill>
          <a:blip r:embed="rId3"/>
          <a:stretch/>
        </p:blipFill>
        <p:spPr>
          <a:xfrm>
            <a:off x="0" y="177840"/>
            <a:ext cx="1267920" cy="814680"/>
          </a:xfrm>
          <a:prstGeom prst="rect">
            <a:avLst/>
          </a:prstGeom>
          <a:ln>
            <a:noFill/>
          </a:ln>
        </p:spPr>
      </p:pic>
      <p:sp>
        <p:nvSpPr>
          <p:cNvPr id="45" name="PlaceHolder 1"/>
          <p:cNvSpPr>
            <a:spLocks noGrp="1"/>
          </p:cNvSpPr>
          <p:nvPr>
            <p:ph type="title"/>
          </p:nvPr>
        </p:nvSpPr>
        <p:spPr>
          <a:xfrm>
            <a:off x="1136520" y="640080"/>
            <a:ext cx="9313560" cy="855720"/>
          </a:xfrm>
          <a:prstGeom prst="rect">
            <a:avLst/>
          </a:prstGeom>
        </p:spPr>
        <p:txBody>
          <a:bodyPr anchor="ctr"/>
          <a:p>
            <a:pPr>
              <a:lnSpc>
                <a:spcPct val="90000"/>
              </a:lnSpc>
            </a:pPr>
            <a:r>
              <a:rPr b="0" lang="en-US" sz="4000" spc="-1" strike="noStrike">
                <a:solidFill>
                  <a:srgbClr val="000000"/>
                </a:solidFill>
                <a:latin typeface="Times New Roman"/>
              </a:rPr>
              <a:t>CLICK TO EDIT MASTER TITLE STYLE</a:t>
            </a:r>
            <a:endParaRPr b="0" lang="en-US" sz="4000" spc="-1" strike="noStrike">
              <a:solidFill>
                <a:srgbClr val="000000"/>
              </a:solidFill>
              <a:latin typeface="Calibri"/>
            </a:endParaRPr>
          </a:p>
        </p:txBody>
      </p:sp>
      <p:sp>
        <p:nvSpPr>
          <p:cNvPr id="46" name="PlaceHolder 2"/>
          <p:cNvSpPr>
            <a:spLocks noGrp="1"/>
          </p:cNvSpPr>
          <p:nvPr>
            <p:ph type="body"/>
          </p:nvPr>
        </p:nvSpPr>
        <p:spPr>
          <a:xfrm>
            <a:off x="405000" y="1855080"/>
            <a:ext cx="11168280" cy="43437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Edit Master text styles</a:t>
            </a:r>
            <a:endParaRPr b="0" lang="en-US" sz="2800" spc="-1" strike="noStrike">
              <a:solidFill>
                <a:srgbClr val="000000"/>
              </a:solidFill>
              <a:latin typeface="Times New Roman"/>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imes New Roman"/>
              </a:rPr>
              <a:t>Second level</a:t>
            </a:r>
            <a:endParaRPr b="0" lang="en-US" sz="2400" spc="-1" strike="noStrike">
              <a:solidFill>
                <a:srgbClr val="000000"/>
              </a:solidFill>
              <a:latin typeface="Times New Roman"/>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Times New Roman"/>
              </a:rPr>
              <a:t>Third level</a:t>
            </a:r>
            <a:endParaRPr b="0" lang="en-US" sz="2000" spc="-1" strike="noStrike">
              <a:solidFill>
                <a:srgbClr val="000000"/>
              </a:solidFill>
              <a:latin typeface="Times New Roman"/>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Times New Roman"/>
              </a:rPr>
              <a:t>Fourth level</a:t>
            </a:r>
            <a:endParaRPr b="0" lang="en-US" sz="1800" spc="-1" strike="noStrike">
              <a:solidFill>
                <a:srgbClr val="000000"/>
              </a:solidFill>
              <a:latin typeface="Times New Roman"/>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Times New Roman"/>
              </a:rPr>
              <a:t>Fifth level</a:t>
            </a:r>
            <a:endParaRPr b="0" lang="en-US" sz="1800" spc="-1" strike="noStrike">
              <a:solidFill>
                <a:srgbClr val="000000"/>
              </a:solidFill>
              <a:latin typeface="Times New Roman"/>
            </a:endParaRPr>
          </a:p>
        </p:txBody>
      </p:sp>
      <p:sp>
        <p:nvSpPr>
          <p:cNvPr id="47"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latin typeface="Calibri"/>
              </a:rPr>
              <a:t>09-06-2016</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IN" sz="1200" spc="-1" strike="noStrike">
                <a:solidFill>
                  <a:srgbClr val="8b8b8b"/>
                </a:solidFill>
                <a:latin typeface="Calibri"/>
              </a:rPr>
              <a:t>Investment Case Study</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p>
            <a:pPr algn="r">
              <a:lnSpc>
                <a:spcPct val="100000"/>
              </a:lnSpc>
            </a:pPr>
            <a:r>
              <a:rPr b="0" lang="en-IN" sz="1200" spc="-1" strike="noStrike">
                <a:solidFill>
                  <a:srgbClr val="8b8b8b"/>
                </a:solidFill>
                <a:latin typeface="Calibri"/>
              </a:rPr>
              <a:t>1</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391400" y="344520"/>
            <a:ext cx="9143640" cy="3193560"/>
          </a:xfrm>
          <a:prstGeom prst="rect">
            <a:avLst/>
          </a:prstGeom>
          <a:noFill/>
          <a:ln>
            <a:noFill/>
          </a:ln>
        </p:spPr>
        <p:txBody>
          <a:bodyPr anchor="b">
            <a:normAutofit/>
          </a:bodyPr>
          <a:p>
            <a:pPr algn="ctr">
              <a:lnSpc>
                <a:spcPct val="90000"/>
              </a:lnSpc>
            </a:pPr>
            <a:r>
              <a:rPr b="0" lang="en-US" sz="2800" spc="-1" strike="noStrike">
                <a:solidFill>
                  <a:srgbClr val="000000"/>
                </a:solidFill>
                <a:latin typeface="Times New Roman"/>
              </a:rPr>
              <a:t>LENDING CLUB ASSIGNMENT</a:t>
            </a:r>
            <a:br/>
            <a:br/>
            <a:r>
              <a:rPr b="0" lang="en-US" sz="2800" spc="-1" strike="noStrike">
                <a:solidFill>
                  <a:srgbClr val="000000"/>
                </a:solidFill>
                <a:latin typeface="Times New Roman"/>
              </a:rPr>
              <a:t>SUBMISSION </a:t>
            </a:r>
            <a:endParaRPr b="0" lang="en-US" sz="2800" spc="-1" strike="noStrike">
              <a:solidFill>
                <a:srgbClr val="000000"/>
              </a:solidFill>
              <a:latin typeface="Calibri"/>
            </a:endParaRPr>
          </a:p>
        </p:txBody>
      </p:sp>
      <p:sp>
        <p:nvSpPr>
          <p:cNvPr id="87" name="TextShape 2"/>
          <p:cNvSpPr txBox="1"/>
          <p:nvPr/>
        </p:nvSpPr>
        <p:spPr>
          <a:xfrm>
            <a:off x="388440" y="4793760"/>
            <a:ext cx="6138360" cy="1531440"/>
          </a:xfrm>
          <a:prstGeom prst="rect">
            <a:avLst/>
          </a:prstGeom>
          <a:noFill/>
          <a:ln>
            <a:noFill/>
          </a:ln>
        </p:spPr>
        <p:txBody>
          <a:bodyPr>
            <a:normAutofit/>
          </a:bodyPr>
          <a:p>
            <a:pPr>
              <a:lnSpc>
                <a:spcPct val="90000"/>
              </a:lnSpc>
              <a:spcBef>
                <a:spcPts val="1001"/>
              </a:spcBef>
            </a:pPr>
            <a:r>
              <a:rPr b="0" lang="en-IN" sz="1800" spc="-1" strike="noStrike">
                <a:solidFill>
                  <a:srgbClr val="000000"/>
                </a:solidFill>
                <a:latin typeface="Times New Roman"/>
              </a:rPr>
              <a:t>Name:</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1644840" y="1855080"/>
            <a:ext cx="8687880" cy="4343760"/>
          </a:xfrm>
          <a:prstGeom prst="rect">
            <a:avLst/>
          </a:prstGeom>
          <a:ln>
            <a:noFill/>
          </a:ln>
        </p:spPr>
      </p:pic>
      <p:sp>
        <p:nvSpPr>
          <p:cNvPr id="108" name="TextShape 1"/>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The chances of getting default gets influenced by annual income range.</a:t>
            </a:r>
            <a:endParaRPr b="0" lang="en-US" sz="2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The higher interest rate amount increases the chances of getting default.</a:t>
            </a:r>
            <a:endParaRPr b="0" lang="en-US" sz="2800" spc="-1" strike="noStrike">
              <a:solidFill>
                <a:srgbClr val="000000"/>
              </a:solidFill>
              <a:latin typeface="Calibri"/>
            </a:endParaRPr>
          </a:p>
        </p:txBody>
      </p:sp>
      <p:pic>
        <p:nvPicPr>
          <p:cNvPr id="110" name="" descr=""/>
          <p:cNvPicPr/>
          <p:nvPr/>
        </p:nvPicPr>
        <p:blipFill>
          <a:blip r:embed="rId1"/>
          <a:stretch/>
        </p:blipFill>
        <p:spPr>
          <a:xfrm>
            <a:off x="1893600" y="1944000"/>
            <a:ext cx="8340480" cy="41040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The high interest rate amount increases the chances of getting default.</a:t>
            </a:r>
            <a:endParaRPr b="0" lang="en-US" sz="2800" spc="-1" strike="noStrike">
              <a:solidFill>
                <a:srgbClr val="000000"/>
              </a:solidFill>
              <a:latin typeface="Calibri"/>
            </a:endParaRPr>
          </a:p>
        </p:txBody>
      </p:sp>
      <p:pic>
        <p:nvPicPr>
          <p:cNvPr id="112" name="" descr=""/>
          <p:cNvPicPr/>
          <p:nvPr/>
        </p:nvPicPr>
        <p:blipFill>
          <a:blip r:embed="rId1"/>
          <a:stretch/>
        </p:blipFill>
        <p:spPr>
          <a:xfrm>
            <a:off x="1440000" y="1776960"/>
            <a:ext cx="8856000" cy="4563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136520" y="640080"/>
            <a:ext cx="9313560" cy="855720"/>
          </a:xfrm>
          <a:prstGeom prst="rect">
            <a:avLst/>
          </a:prstGeom>
          <a:noFill/>
          <a:ln>
            <a:noFill/>
          </a:ln>
        </p:spPr>
        <p:txBody>
          <a:bodyPr anchor="ctr"/>
          <a:p>
            <a:pPr>
              <a:lnSpc>
                <a:spcPct val="90000"/>
              </a:lnSpc>
            </a:pPr>
            <a:r>
              <a:rPr b="0" lang="en-US" sz="2400" spc="-1" strike="noStrike">
                <a:solidFill>
                  <a:srgbClr val="000000"/>
                </a:solidFill>
                <a:latin typeface="Times New Roman"/>
              </a:rPr>
              <a:t>Purpose of the loan plays a significant role in determining the chances of getting default or not. As it can be observed that if the loan purpose is debt_consolidation, home_improvement, other, small_business and credit_card then there are chances of getting default is high unlike other loan purpose.</a:t>
            </a:r>
            <a:endParaRPr b="0" lang="en-US" sz="2400" spc="-1" strike="noStrike">
              <a:solidFill>
                <a:srgbClr val="000000"/>
              </a:solidFill>
              <a:latin typeface="Calibri"/>
            </a:endParaRPr>
          </a:p>
        </p:txBody>
      </p:sp>
      <p:pic>
        <p:nvPicPr>
          <p:cNvPr id="114" name="" descr=""/>
          <p:cNvPicPr/>
          <p:nvPr/>
        </p:nvPicPr>
        <p:blipFill>
          <a:blip r:embed="rId1"/>
          <a:stretch/>
        </p:blipFill>
        <p:spPr>
          <a:xfrm>
            <a:off x="1728000" y="1944000"/>
            <a:ext cx="8640000" cy="4320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136520" y="640080"/>
            <a:ext cx="9313560" cy="855720"/>
          </a:xfrm>
          <a:prstGeom prst="rect">
            <a:avLst/>
          </a:prstGeom>
          <a:noFill/>
          <a:ln>
            <a:noFill/>
          </a:ln>
        </p:spPr>
        <p:txBody>
          <a:bodyPr anchor="ctr"/>
          <a:p>
            <a:pPr>
              <a:lnSpc>
                <a:spcPct val="90000"/>
              </a:lnSpc>
            </a:pPr>
            <a:r>
              <a:rPr b="0" lang="en-US" sz="2400" spc="-1" strike="noStrike">
                <a:solidFill>
                  <a:srgbClr val="000000"/>
                </a:solidFill>
                <a:latin typeface="Times New Roman"/>
              </a:rPr>
              <a:t>It seems the one who owns home has lesser chance of becoming defaulter and greater for those who are on rent and mortgage</a:t>
            </a:r>
            <a:endParaRPr b="0" lang="en-US" sz="2400" spc="-1" strike="noStrike">
              <a:solidFill>
                <a:srgbClr val="000000"/>
              </a:solidFill>
              <a:latin typeface="Calibri"/>
            </a:endParaRPr>
          </a:p>
        </p:txBody>
      </p:sp>
      <p:pic>
        <p:nvPicPr>
          <p:cNvPr id="116" name="" descr=""/>
          <p:cNvPicPr/>
          <p:nvPr/>
        </p:nvPicPr>
        <p:blipFill>
          <a:blip r:embed="rId1"/>
          <a:stretch/>
        </p:blipFill>
        <p:spPr>
          <a:xfrm>
            <a:off x="587880" y="1440720"/>
            <a:ext cx="10225800" cy="51127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136520" y="640080"/>
            <a:ext cx="9313560" cy="855720"/>
          </a:xfrm>
          <a:prstGeom prst="rect">
            <a:avLst/>
          </a:prstGeom>
          <a:noFill/>
          <a:ln>
            <a:noFill/>
          </a:ln>
        </p:spPr>
        <p:txBody>
          <a:bodyPr anchor="ctr"/>
          <a:p>
            <a:pPr>
              <a:lnSpc>
                <a:spcPct val="90000"/>
              </a:lnSpc>
            </a:pPr>
            <a:r>
              <a:rPr b="0" lang="en-US" sz="2400" spc="-1" strike="noStrike">
                <a:solidFill>
                  <a:srgbClr val="000000"/>
                </a:solidFill>
                <a:latin typeface="Times New Roman"/>
              </a:rPr>
              <a:t>High number of Public records implies high risk, as the x-scale category number increases the Public records number decreases, which in turn reduces the chances of getting default. </a:t>
            </a:r>
            <a:endParaRPr b="0" lang="en-US" sz="2400" spc="-1" strike="noStrike">
              <a:solidFill>
                <a:srgbClr val="000000"/>
              </a:solidFill>
              <a:latin typeface="Calibri"/>
            </a:endParaRPr>
          </a:p>
        </p:txBody>
      </p:sp>
      <p:pic>
        <p:nvPicPr>
          <p:cNvPr id="118" name="" descr=""/>
          <p:cNvPicPr/>
          <p:nvPr/>
        </p:nvPicPr>
        <p:blipFill>
          <a:blip r:embed="rId1"/>
          <a:stretch/>
        </p:blipFill>
        <p:spPr>
          <a:xfrm>
            <a:off x="1078200" y="1799280"/>
            <a:ext cx="8929800" cy="44647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136520" y="640080"/>
            <a:ext cx="9313560" cy="855720"/>
          </a:xfrm>
          <a:prstGeom prst="rect">
            <a:avLst/>
          </a:prstGeom>
          <a:noFill/>
          <a:ln>
            <a:noFill/>
          </a:ln>
        </p:spPr>
        <p:txBody>
          <a:bodyPr anchor="ctr"/>
          <a:p>
            <a:pPr>
              <a:lnSpc>
                <a:spcPct val="90000"/>
              </a:lnSpc>
            </a:pPr>
            <a:r>
              <a:rPr b="0" lang="en-US" sz="2400" spc="-1" strike="noStrike">
                <a:solidFill>
                  <a:srgbClr val="000000"/>
                </a:solidFill>
                <a:latin typeface="Times New Roman"/>
              </a:rPr>
              <a:t>The Month of December and November has got high number of defaulters unlike other months. </a:t>
            </a:r>
            <a:endParaRPr b="0" lang="en-US" sz="2400" spc="-1" strike="noStrike">
              <a:solidFill>
                <a:srgbClr val="000000"/>
              </a:solidFill>
              <a:latin typeface="Calibri"/>
            </a:endParaRPr>
          </a:p>
        </p:txBody>
      </p:sp>
      <p:pic>
        <p:nvPicPr>
          <p:cNvPr id="120" name="" descr=""/>
          <p:cNvPicPr/>
          <p:nvPr/>
        </p:nvPicPr>
        <p:blipFill>
          <a:blip r:embed="rId1"/>
          <a:stretch/>
        </p:blipFill>
        <p:spPr>
          <a:xfrm>
            <a:off x="1008000" y="1727280"/>
            <a:ext cx="9649800" cy="48247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05000" y="1855080"/>
            <a:ext cx="11168280" cy="43437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Exploratory analysis shows, loan issued month, no. of months since last deliquency, purpose of the loan, ownership status of a home, loan grade assigned to a consumer, no. of public records, annual income and interest amount on loan</a:t>
            </a:r>
            <a:endParaRPr b="0" lang="en-US" sz="2800" spc="-1" strike="noStrike">
              <a:solidFill>
                <a:srgbClr val="000000"/>
              </a:solidFill>
              <a:latin typeface="Times New Roman"/>
            </a:endParaRPr>
          </a:p>
        </p:txBody>
      </p:sp>
      <p:sp>
        <p:nvSpPr>
          <p:cNvPr id="122" name="TextShape 2"/>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&lt;Conclusions&gt;</a:t>
            </a:r>
            <a:endParaRPr b="0" lang="en-US" sz="28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05000" y="1855080"/>
            <a:ext cx="11168280" cy="4343760"/>
          </a:xfrm>
          <a:prstGeom prst="rect">
            <a:avLst/>
          </a:prstGeom>
          <a:noFill/>
          <a:ln>
            <a:noFill/>
          </a:ln>
        </p:spPr>
        <p:txBody>
          <a:bodyPr>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The company wants to understand the driving factors (or driver variables) behind loan default, i.e. the variables which are strong indicators of default.  The company can utilise this knowledge for its portfolio and risk assessment.</a:t>
            </a:r>
            <a:endParaRPr b="0" lang="en-US" sz="2800" spc="-1" strike="noStrike">
              <a:solidFill>
                <a:srgbClr val="000000"/>
              </a:solidFill>
              <a:latin typeface="Times New Roman"/>
            </a:endParaRPr>
          </a:p>
        </p:txBody>
      </p:sp>
      <p:sp>
        <p:nvSpPr>
          <p:cNvPr id="89" name="TextShape 2"/>
          <p:cNvSpPr txBox="1"/>
          <p:nvPr/>
        </p:nvSpPr>
        <p:spPr>
          <a:xfrm>
            <a:off x="1136520" y="640080"/>
            <a:ext cx="9313560" cy="855720"/>
          </a:xfrm>
          <a:prstGeom prst="rect">
            <a:avLst/>
          </a:prstGeom>
          <a:noFill/>
          <a:ln>
            <a:noFill/>
          </a:ln>
        </p:spPr>
        <p:txBody>
          <a:bodyPr anchor="ctr"/>
          <a:p>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05000" y="1855080"/>
            <a:ext cx="11168280" cy="4343760"/>
          </a:xfrm>
          <a:prstGeom prst="rect">
            <a:avLst/>
          </a:prstGeom>
          <a:noFill/>
          <a:ln>
            <a:noFill/>
          </a:ln>
        </p:spPr>
        <p:txBody>
          <a:bodyPr>
            <a:normAutofit/>
          </a:bodyPr>
          <a:p>
            <a:pPr>
              <a:lnSpc>
                <a:spcPct val="90000"/>
              </a:lnSpc>
              <a:spcBef>
                <a:spcPts val="1001"/>
              </a:spcBef>
            </a:pPr>
            <a:r>
              <a:rPr b="0" lang="en-US" sz="1800" spc="-1" strike="noStrike">
                <a:solidFill>
                  <a:srgbClr val="000000"/>
                </a:solidFill>
                <a:latin typeface="Times New Roman"/>
              </a:rPr>
              <a:t>Credit Risk Business understanding → Handling Missing values-→ Formatting data-→ Identifying target variable-→ Uni variate Analysis-→ Bi-variate Analysis</a:t>
            </a:r>
            <a:endParaRPr b="0" lang="en-US" sz="1800" spc="-1" strike="noStrike">
              <a:solidFill>
                <a:srgbClr val="000000"/>
              </a:solidFill>
              <a:latin typeface="Times New Roman"/>
            </a:endParaRPr>
          </a:p>
        </p:txBody>
      </p:sp>
      <p:sp>
        <p:nvSpPr>
          <p:cNvPr id="91" name="TextShape 2"/>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&lt;Problem solving methodology&gt;</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Grade change impact on determination of a consumer going to default or not</a:t>
            </a:r>
            <a:endParaRPr b="0" lang="en-US" sz="2800" spc="-1" strike="noStrike">
              <a:solidFill>
                <a:srgbClr val="000000"/>
              </a:solidFill>
              <a:latin typeface="Calibri"/>
            </a:endParaRPr>
          </a:p>
        </p:txBody>
      </p:sp>
      <p:pic>
        <p:nvPicPr>
          <p:cNvPr id="93" name="" descr=""/>
          <p:cNvPicPr/>
          <p:nvPr/>
        </p:nvPicPr>
        <p:blipFill>
          <a:blip r:embed="rId1"/>
          <a:stretch/>
        </p:blipFill>
        <p:spPr>
          <a:xfrm>
            <a:off x="1462680" y="1728000"/>
            <a:ext cx="9553320" cy="3627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136520" y="535320"/>
            <a:ext cx="9313560" cy="1065240"/>
          </a:xfrm>
          <a:prstGeom prst="rect">
            <a:avLst/>
          </a:prstGeom>
          <a:noFill/>
          <a:ln>
            <a:noFill/>
          </a:ln>
        </p:spPr>
        <p:txBody>
          <a:bodyPr lIns="0" rIns="0" tIns="0" bIns="0" anchor="ctr"/>
          <a:p>
            <a:r>
              <a:rPr b="0" lang="en-US" sz="2400" spc="-1" strike="noStrike">
                <a:solidFill>
                  <a:srgbClr val="000000"/>
                </a:solidFill>
                <a:latin typeface="Calibri"/>
              </a:rPr>
              <a:t>Weight of evidence analysis shows mths_since_last_delinq is a strong predictor as the </a:t>
            </a:r>
            <a:r>
              <a:rPr b="1" lang="en-US" sz="2400" spc="-1" strike="noStrike" u="sng">
                <a:solidFill>
                  <a:srgbClr val="000000"/>
                </a:solidFill>
                <a:uFillTx/>
                <a:latin typeface="Calibri"/>
              </a:rPr>
              <a:t>information value 0.36</a:t>
            </a:r>
            <a:r>
              <a:rPr b="0" lang="en-US" sz="2400" spc="-1" strike="noStrike">
                <a:solidFill>
                  <a:srgbClr val="000000"/>
                </a:solidFill>
                <a:latin typeface="Calibri"/>
              </a:rPr>
              <a:t> falls between </a:t>
            </a:r>
            <a:r>
              <a:rPr b="1" lang="en-US" sz="2400" spc="-1" strike="noStrike" u="sng">
                <a:solidFill>
                  <a:srgbClr val="000000"/>
                </a:solidFill>
                <a:uFillTx/>
                <a:latin typeface="Calibri"/>
              </a:rPr>
              <a:t>0.3 to 0.5 range</a:t>
            </a:r>
            <a:r>
              <a:rPr b="0" lang="en-US" sz="2400" spc="-1" strike="noStrike">
                <a:solidFill>
                  <a:srgbClr val="000000"/>
                </a:solidFill>
                <a:latin typeface="Calibri"/>
              </a:rPr>
              <a:t>.  </a:t>
            </a:r>
            <a:endParaRPr b="0" lang="en-US" sz="2400" spc="-1" strike="noStrike">
              <a:solidFill>
                <a:srgbClr val="000000"/>
              </a:solidFill>
              <a:latin typeface="Calibri"/>
            </a:endParaRPr>
          </a:p>
        </p:txBody>
      </p:sp>
      <p:pic>
        <p:nvPicPr>
          <p:cNvPr id="95" name="" descr=""/>
          <p:cNvPicPr/>
          <p:nvPr/>
        </p:nvPicPr>
        <p:blipFill>
          <a:blip r:embed="rId1"/>
          <a:stretch/>
        </p:blipFill>
        <p:spPr>
          <a:xfrm>
            <a:off x="576000" y="3528000"/>
            <a:ext cx="11023920" cy="1800000"/>
          </a:xfrm>
          <a:prstGeom prst="rect">
            <a:avLst/>
          </a:prstGeom>
          <a:ln>
            <a:noFill/>
          </a:ln>
        </p:spPr>
      </p:pic>
      <p:pic>
        <p:nvPicPr>
          <p:cNvPr id="96" name="" descr=""/>
          <p:cNvPicPr/>
          <p:nvPr/>
        </p:nvPicPr>
        <p:blipFill>
          <a:blip r:embed="rId2"/>
          <a:stretch/>
        </p:blipFill>
        <p:spPr>
          <a:xfrm>
            <a:off x="2871360" y="1728000"/>
            <a:ext cx="4688640" cy="15760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136520" y="640080"/>
            <a:ext cx="9313560" cy="855720"/>
          </a:xfrm>
          <a:prstGeom prst="rect">
            <a:avLst/>
          </a:prstGeom>
          <a:noFill/>
          <a:ln>
            <a:noFill/>
          </a:ln>
        </p:spPr>
        <p:txBody>
          <a:bodyPr anchor="ctr"/>
          <a:p>
            <a:endParaRPr b="0" lang="en-US" sz="2400" spc="-1" strike="noStrike">
              <a:solidFill>
                <a:srgbClr val="000000"/>
              </a:solidFill>
              <a:latin typeface="Calibri"/>
            </a:endParaRPr>
          </a:p>
        </p:txBody>
      </p:sp>
      <p:sp>
        <p:nvSpPr>
          <p:cNvPr id="98" name="TextShape 2"/>
          <p:cNvSpPr txBox="1"/>
          <p:nvPr/>
        </p:nvSpPr>
        <p:spPr>
          <a:xfrm>
            <a:off x="405000" y="1855080"/>
            <a:ext cx="11168280" cy="4343760"/>
          </a:xfrm>
          <a:prstGeom prst="rect">
            <a:avLst/>
          </a:prstGeom>
          <a:noFill/>
          <a:ln>
            <a:noFill/>
          </a:ln>
        </p:spPr>
        <p:txBody>
          <a:bodyPr>
            <a:normAutofit/>
          </a:bodyPr>
          <a:p>
            <a:pPr lvl="1" marL="432000" indent="-216000">
              <a:spcBef>
                <a:spcPts val="1134"/>
              </a:spcBef>
              <a:buClr>
                <a:srgbClr val="000000"/>
              </a:buClr>
              <a:buSzPct val="45000"/>
              <a:buFont typeface="Wingdings" charset="2"/>
              <a:buChar char=""/>
            </a:pP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endParaRPr b="0" lang="en-US" sz="2000" spc="-1" strike="noStrike">
              <a:solidFill>
                <a:srgbClr val="000000"/>
              </a:solidFill>
              <a:latin typeface="Times New Roman"/>
            </a:endParaRPr>
          </a:p>
        </p:txBody>
      </p:sp>
      <p:sp>
        <p:nvSpPr>
          <p:cNvPr id="99" name="TextShape 3"/>
          <p:cNvSpPr txBox="1"/>
          <p:nvPr/>
        </p:nvSpPr>
        <p:spPr>
          <a:xfrm>
            <a:off x="1152000" y="1530360"/>
            <a:ext cx="10080000" cy="4491000"/>
          </a:xfrm>
          <a:prstGeom prst="rect">
            <a:avLst/>
          </a:prstGeom>
          <a:noFill/>
          <a:ln>
            <a:noFill/>
          </a:ln>
        </p:spPr>
        <p:txBody>
          <a:bodyPr lIns="90000" rIns="90000" tIns="45000" bIns="45000"/>
          <a:p>
            <a:r>
              <a:rPr b="1" lang="en-IN" sz="1100" spc="-1" strike="noStrike" u="sng">
                <a:uFillTx/>
                <a:latin typeface="Arial"/>
              </a:rPr>
              <a:t>title and is_defaulter_derv:</a:t>
            </a:r>
            <a:endParaRPr b="0" lang="en-IN" sz="1100" spc="-1" strike="noStrike">
              <a:latin typeface="Arial"/>
            </a:endParaRPr>
          </a:p>
          <a:p>
            <a:r>
              <a:rPr b="0" lang="en-IN" sz="1000" spc="-1" strike="noStrike">
                <a:latin typeface="Arial"/>
              </a:rPr>
              <a:t>Looking at the chi_2 result, it becomes apparent that there is no significant influence of title on the chances of getting default or not.</a:t>
            </a:r>
            <a:endParaRPr b="0" lang="en-IN" sz="1000" spc="-1" strike="noStrike">
              <a:latin typeface="Arial"/>
            </a:endParaRPr>
          </a:p>
          <a:p>
            <a:r>
              <a:rPr b="0" lang="en-IN" sz="1100" spc="-1" strike="noStrike">
                <a:latin typeface="Arial"/>
              </a:rPr>
              <a:t>P_value for chi_2 test between is_defaulter_derv and title 0.96</a:t>
            </a:r>
            <a:endParaRPr b="0" lang="en-IN" sz="1100" spc="-1" strike="noStrike">
              <a:latin typeface="Arial"/>
            </a:endParaRPr>
          </a:p>
          <a:p>
            <a:r>
              <a:rPr b="1" lang="en-IN" sz="1100" spc="-1" strike="noStrike" u="sng">
                <a:uFillTx/>
                <a:latin typeface="Arial"/>
              </a:rPr>
              <a:t>purpose and is_defaulter_derv:</a:t>
            </a:r>
            <a:endParaRPr b="0" lang="en-IN" sz="1100" spc="-1" strike="noStrike">
              <a:latin typeface="Arial"/>
            </a:endParaRPr>
          </a:p>
          <a:p>
            <a:r>
              <a:rPr b="0" lang="en-IN" sz="1000" spc="-1" strike="noStrike">
                <a:latin typeface="Arial"/>
              </a:rPr>
              <a:t>Looking at the chi_2 result, it becomes apparent that there is a significant influence of purpose on the chances of getting default or not.</a:t>
            </a:r>
            <a:endParaRPr b="0" lang="en-IN" sz="1000" spc="-1" strike="noStrike">
              <a:latin typeface="Arial"/>
            </a:endParaRPr>
          </a:p>
          <a:p>
            <a:r>
              <a:rPr b="0" lang="en-IN" sz="1000" spc="-1" strike="noStrike">
                <a:latin typeface="Arial"/>
              </a:rPr>
              <a:t> </a:t>
            </a:r>
            <a:r>
              <a:rPr b="0" lang="en-IN" sz="1000" spc="-1" strike="noStrike">
                <a:latin typeface="Arial"/>
              </a:rPr>
              <a:t>P_value for chi_2 test between is_defaulter_derv and purpose 0.0</a:t>
            </a:r>
            <a:endParaRPr b="0" lang="en-IN" sz="1000" spc="-1" strike="noStrike">
              <a:latin typeface="Arial"/>
            </a:endParaRPr>
          </a:p>
          <a:p>
            <a:r>
              <a:rPr b="1" lang="en-IN" sz="1100" spc="-1" strike="noStrike" u="sng">
                <a:uFillTx/>
                <a:latin typeface="Arial"/>
              </a:rPr>
              <a:t>home_ownership and is_defaulter_derv:</a:t>
            </a:r>
            <a:endParaRPr b="0" lang="en-IN" sz="1100" spc="-1" strike="noStrike">
              <a:latin typeface="Arial"/>
            </a:endParaRPr>
          </a:p>
          <a:p>
            <a:r>
              <a:rPr b="0" lang="en-IN" sz="1000" spc="-1" strike="noStrike">
                <a:latin typeface="Arial"/>
              </a:rPr>
              <a:t>Looking at the chi_2 result, it becomes apparent that there is a significant influence of home_ownership on the chances of getting default or not.</a:t>
            </a:r>
            <a:endParaRPr b="0" lang="en-IN" sz="1000" spc="-1" strike="noStrike">
              <a:latin typeface="Arial"/>
            </a:endParaRPr>
          </a:p>
          <a:p>
            <a:r>
              <a:rPr b="0" lang="en-IN" sz="1000" spc="-1" strike="noStrike">
                <a:latin typeface="Arial"/>
              </a:rPr>
              <a:t> </a:t>
            </a:r>
            <a:r>
              <a:rPr b="0" lang="en-IN" sz="1000" spc="-1" strike="noStrike">
                <a:latin typeface="Arial"/>
              </a:rPr>
              <a:t>P_value for chi_2 test between home_ownership and is_defaulter_derv 0.0</a:t>
            </a:r>
            <a:endParaRPr b="0" lang="en-IN" sz="1000" spc="-1" strike="noStrike">
              <a:latin typeface="Arial"/>
            </a:endParaRPr>
          </a:p>
          <a:p>
            <a:pPr>
              <a:lnSpc>
                <a:spcPct val="100000"/>
              </a:lnSpc>
              <a:spcBef>
                <a:spcPts val="1191"/>
              </a:spcBef>
              <a:spcAft>
                <a:spcPts val="992"/>
              </a:spcAft>
            </a:pPr>
            <a:r>
              <a:rPr b="1" lang="en-IN" sz="1100" spc="-1" strike="noStrike" u="sng">
                <a:uFillTx/>
                <a:latin typeface="Arial"/>
              </a:rPr>
              <a:t>pub_rec and is_defaulter_derv:</a:t>
            </a:r>
            <a:endParaRPr b="0" lang="en-IN" sz="1100" spc="-1" strike="noStrike">
              <a:latin typeface="Arial"/>
            </a:endParaRPr>
          </a:p>
          <a:p>
            <a:r>
              <a:rPr b="0" lang="en-IN" sz="1000" spc="-1" strike="noStrike">
                <a:latin typeface="Arial"/>
              </a:rPr>
              <a:t>Looking at the chi_2 result, it becomes apparent that there is a significant influence of pub_rec on the chances of getting default or not.</a:t>
            </a:r>
            <a:endParaRPr b="0" lang="en-IN" sz="1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1136520" y="640080"/>
            <a:ext cx="9313560" cy="855720"/>
          </a:xfrm>
          <a:prstGeom prst="rect">
            <a:avLst/>
          </a:prstGeom>
          <a:noFill/>
          <a:ln>
            <a:noFill/>
          </a:ln>
        </p:spPr>
        <p:txBody>
          <a:bodyPr anchor="ctr"/>
          <a:p>
            <a:r>
              <a:rPr b="0" lang="en-US" sz="2400" spc="-1" strike="noStrike">
                <a:solidFill>
                  <a:srgbClr val="000000"/>
                </a:solidFill>
                <a:latin typeface="Calibri"/>
              </a:rPr>
              <a:t>When the Target variable changes from Non_Defaulter to Defaulter</a:t>
            </a:r>
            <a:endParaRPr b="0" lang="en-US" sz="2400" spc="-1" strike="noStrike">
              <a:solidFill>
                <a:srgbClr val="000000"/>
              </a:solidFill>
              <a:latin typeface="Calibri"/>
            </a:endParaRPr>
          </a:p>
        </p:txBody>
      </p:sp>
      <p:sp>
        <p:nvSpPr>
          <p:cNvPr id="101" name="TextShape 2"/>
          <p:cNvSpPr txBox="1"/>
          <p:nvPr/>
        </p:nvSpPr>
        <p:spPr>
          <a:xfrm>
            <a:off x="405000" y="1855080"/>
            <a:ext cx="11168280" cy="4343760"/>
          </a:xfrm>
          <a:prstGeom prst="rect">
            <a:avLst/>
          </a:prstGeom>
          <a:noFill/>
          <a:ln>
            <a:noFill/>
          </a:ln>
        </p:spPr>
        <p:txBody>
          <a:bodyPr>
            <a:normAutofit/>
          </a:bodyPr>
          <a:p>
            <a:pPr lvl="1" marL="432000" indent="-216000">
              <a:spcBef>
                <a:spcPts val="1134"/>
              </a:spcBef>
              <a:buClr>
                <a:srgbClr val="000000"/>
              </a:buClr>
              <a:buSzPct val="45000"/>
              <a:buFont typeface="Wingdings" charset="2"/>
              <a:buChar char=""/>
            </a:pP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negative change of (-17.96)%</a:t>
            </a:r>
            <a:r>
              <a:rPr b="0" lang="en-US" sz="2000" spc="-1" strike="noStrike">
                <a:solidFill>
                  <a:srgbClr val="000000"/>
                </a:solidFill>
                <a:latin typeface="Times New Roman"/>
              </a:rPr>
              <a:t> in GRADE A.</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negative change of (-5.79)%</a:t>
            </a:r>
            <a:r>
              <a:rPr b="0" lang="en-US" sz="2000" spc="-1" strike="noStrike">
                <a:solidFill>
                  <a:srgbClr val="000000"/>
                </a:solidFill>
                <a:latin typeface="Times New Roman"/>
              </a:rPr>
              <a:t> in GRADE B.</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positive change of 4.25%</a:t>
            </a:r>
            <a:r>
              <a:rPr b="0" lang="en-US" sz="2000" spc="-1" strike="noStrike">
                <a:solidFill>
                  <a:srgbClr val="000000"/>
                </a:solidFill>
                <a:latin typeface="Times New Roman"/>
              </a:rPr>
              <a:t> in GRADE C.</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positive change of 7.83%</a:t>
            </a:r>
            <a:r>
              <a:rPr b="0" lang="en-US" sz="2000" spc="-1" strike="noStrike">
                <a:solidFill>
                  <a:srgbClr val="000000"/>
                </a:solidFill>
                <a:latin typeface="Times New Roman"/>
              </a:rPr>
              <a:t> in GRADE D.</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positive change of 6.80%</a:t>
            </a:r>
            <a:r>
              <a:rPr b="0" lang="en-US" sz="2000" spc="-1" strike="noStrike">
                <a:solidFill>
                  <a:srgbClr val="000000"/>
                </a:solidFill>
                <a:latin typeface="Times New Roman"/>
              </a:rPr>
              <a:t> in GRADE E.</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significant </a:t>
            </a:r>
            <a:r>
              <a:rPr b="1" lang="en-US" sz="2000" spc="-1" strike="noStrike" u="sng">
                <a:solidFill>
                  <a:srgbClr val="000000"/>
                </a:solidFill>
                <a:uFillTx/>
                <a:latin typeface="Times New Roman"/>
              </a:rPr>
              <a:t>positive change of 3.68%</a:t>
            </a:r>
            <a:r>
              <a:rPr b="0" lang="en-US" sz="2000" spc="-1" strike="noStrike">
                <a:solidFill>
                  <a:srgbClr val="000000"/>
                </a:solidFill>
                <a:latin typeface="Times New Roman"/>
              </a:rPr>
              <a:t> in GRADE F.</a:t>
            </a:r>
            <a:endParaRPr b="0" lang="en-US" sz="2000" spc="-1" strike="noStrike">
              <a:solidFill>
                <a:srgbClr val="000000"/>
              </a:solidFill>
              <a:latin typeface="Times New Roman"/>
            </a:endParaRPr>
          </a:p>
          <a:p>
            <a:pPr lvl="1" marL="432000" indent="-216000">
              <a:spcBef>
                <a:spcPts val="1134"/>
              </a:spcBef>
              <a:buClr>
                <a:srgbClr val="000000"/>
              </a:buClr>
              <a:buSzPct val="45000"/>
              <a:buFont typeface="Wingdings" charset="2"/>
              <a:buChar char=""/>
            </a:pPr>
            <a:r>
              <a:rPr b="0" lang="en-US" sz="2000" spc="-1" strike="noStrike">
                <a:solidFill>
                  <a:srgbClr val="000000"/>
                </a:solidFill>
                <a:latin typeface="Times New Roman"/>
              </a:rPr>
              <a:t>There is a slight </a:t>
            </a:r>
            <a:r>
              <a:rPr b="1" lang="en-US" sz="2000" spc="-1" strike="noStrike" u="sng">
                <a:solidFill>
                  <a:srgbClr val="000000"/>
                </a:solidFill>
                <a:uFillTx/>
                <a:latin typeface="Times New Roman"/>
              </a:rPr>
              <a:t>positive change of 1.19%</a:t>
            </a:r>
            <a:r>
              <a:rPr b="0" lang="en-US" sz="2000" spc="-1" strike="noStrike">
                <a:solidFill>
                  <a:srgbClr val="000000"/>
                </a:solidFill>
                <a:latin typeface="Times New Roman"/>
              </a:rPr>
              <a:t> in GRADE G.</a:t>
            </a:r>
            <a:endParaRPr b="0" lang="en-US" sz="2000" spc="-1" strike="noStrike">
              <a:solidFill>
                <a:srgbClr val="000000"/>
              </a:solidFill>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&lt;Analysis&gt;</a:t>
            </a:r>
            <a:endParaRPr b="0" lang="en-US" sz="2800" spc="-1" strike="noStrike">
              <a:solidFill>
                <a:srgbClr val="000000"/>
              </a:solidFill>
              <a:latin typeface="Calibri"/>
            </a:endParaRPr>
          </a:p>
        </p:txBody>
      </p:sp>
      <p:pic>
        <p:nvPicPr>
          <p:cNvPr id="103" name="" descr=""/>
          <p:cNvPicPr/>
          <p:nvPr/>
        </p:nvPicPr>
        <p:blipFill>
          <a:blip r:embed="rId1"/>
          <a:stretch/>
        </p:blipFill>
        <p:spPr>
          <a:xfrm>
            <a:off x="404640" y="2294280"/>
            <a:ext cx="11168280" cy="34653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05000" y="1855080"/>
            <a:ext cx="11168280" cy="4343760"/>
          </a:xfrm>
          <a:prstGeom prst="rect">
            <a:avLst/>
          </a:prstGeom>
          <a:noFill/>
          <a:ln>
            <a:noFill/>
          </a:ln>
        </p:spPr>
        <p:txBody>
          <a:bodyPr>
            <a:normAutofit/>
          </a:bodyPr>
          <a:p>
            <a:endParaRPr b="0" lang="en-US" sz="2800" spc="-1" strike="noStrike">
              <a:solidFill>
                <a:srgbClr val="000000"/>
              </a:solidFill>
              <a:latin typeface="Times New Roman"/>
            </a:endParaRPr>
          </a:p>
        </p:txBody>
      </p:sp>
      <p:sp>
        <p:nvSpPr>
          <p:cNvPr id="105" name="TextShape 2"/>
          <p:cNvSpPr txBox="1"/>
          <p:nvPr/>
        </p:nvSpPr>
        <p:spPr>
          <a:xfrm>
            <a:off x="1136520" y="640080"/>
            <a:ext cx="9313560" cy="855720"/>
          </a:xfrm>
          <a:prstGeom prst="rect">
            <a:avLst/>
          </a:prstGeom>
          <a:noFill/>
          <a:ln>
            <a:noFill/>
          </a:ln>
        </p:spPr>
        <p:txBody>
          <a:bodyPr anchor="ctr"/>
          <a:p>
            <a:pPr>
              <a:lnSpc>
                <a:spcPct val="90000"/>
              </a:lnSpc>
            </a:pPr>
            <a:r>
              <a:rPr b="1" lang="en-US" sz="4000" spc="-1" strike="noStrike">
                <a:solidFill>
                  <a:srgbClr val="000000"/>
                </a:solidFill>
                <a:latin typeface="Times New Roman"/>
              </a:rPr>
              <a:t> </a:t>
            </a:r>
            <a:r>
              <a:rPr b="0" lang="en-US" sz="2800" spc="-1" strike="noStrike">
                <a:solidFill>
                  <a:srgbClr val="000000"/>
                </a:solidFill>
                <a:latin typeface="Times New Roman"/>
              </a:rPr>
              <a:t>Annual Salary less than 40K and between 50K to 80K have</a:t>
            </a:r>
            <a:br/>
            <a:r>
              <a:rPr b="0" lang="en-US" sz="2800" spc="-1" strike="noStrike">
                <a:solidFill>
                  <a:srgbClr val="000000"/>
                </a:solidFill>
                <a:latin typeface="Times New Roman"/>
              </a:rPr>
              <a:t>got more chances to default.</a:t>
            </a:r>
            <a:endParaRPr b="0" lang="en-US" sz="2800" spc="-1" strike="noStrike">
              <a:solidFill>
                <a:srgbClr val="000000"/>
              </a:solidFill>
              <a:latin typeface="Calibri"/>
            </a:endParaRPr>
          </a:p>
        </p:txBody>
      </p:sp>
      <p:pic>
        <p:nvPicPr>
          <p:cNvPr id="106" name="" descr=""/>
          <p:cNvPicPr/>
          <p:nvPr/>
        </p:nvPicPr>
        <p:blipFill>
          <a:blip r:embed="rId1"/>
          <a:stretch/>
        </p:blipFill>
        <p:spPr>
          <a:xfrm>
            <a:off x="1080000" y="1855080"/>
            <a:ext cx="9288000" cy="45190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247</TotalTime>
  <Application>LibreOffice/6.0.7.3$Linux_X86_64 LibreOffice_project/00m0$Build-3</Application>
  <Words>51</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2020-05-18T22:56:41Z</dcterms:modified>
  <cp:revision>25</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