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C937-74BE-1130-33D0-031DBBD61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-1909012"/>
            <a:ext cx="10029064" cy="8117788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HANDWRITTEN </a:t>
            </a:r>
            <a:br>
              <a:rPr lang="en-US" sz="4800" dirty="0"/>
            </a:br>
            <a:r>
              <a:rPr lang="en-US" sz="4800" dirty="0"/>
              <a:t>DIGIT </a:t>
            </a:r>
            <a:br>
              <a:rPr lang="en-US" sz="4800" dirty="0"/>
            </a:br>
            <a:r>
              <a:rPr lang="en-US" sz="4800" dirty="0"/>
              <a:t>RECOGNITION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(A Convolutional Neural Network Approach)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34D73-427C-C104-7447-F9DFD9FFA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3717" y="10892587"/>
            <a:ext cx="788471" cy="962528"/>
          </a:xfrm>
        </p:spPr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802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000E-EDD0-D91A-6F74-FEDC5EB6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89" y="-385011"/>
            <a:ext cx="8582527" cy="2043153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Pre-processing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F026-1C7A-BEE6-9187-2CF856C4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47" y="994611"/>
            <a:ext cx="9625264" cy="6320589"/>
          </a:xfrm>
        </p:spPr>
        <p:txBody>
          <a:bodyPr>
            <a:noAutofit/>
          </a:bodyPr>
          <a:lstStyle/>
          <a:p>
            <a:r>
              <a:rPr lang="en-US" dirty="0"/>
              <a:t>Pre-processing of images is done using a python library called </a:t>
            </a:r>
            <a:r>
              <a:rPr lang="en-US" dirty="0" err="1"/>
              <a:t>Opencv</a:t>
            </a:r>
            <a:r>
              <a:rPr lang="en-US" dirty="0"/>
              <a:t> It has certain functions which can be implemented to make necessary changes in the image before passing them to network.</a:t>
            </a:r>
          </a:p>
          <a:p>
            <a:r>
              <a:rPr lang="en-US" b="1" dirty="0"/>
              <a:t>Gaussian blur</a:t>
            </a:r>
          </a:p>
          <a:p>
            <a:pPr marL="0" indent="0">
              <a:buNone/>
            </a:pPr>
            <a:r>
              <a:rPr lang="en-US" dirty="0"/>
              <a:t>	-Gaussian blur is a function for smoothening an images</a:t>
            </a:r>
          </a:p>
          <a:p>
            <a:r>
              <a:rPr lang="en-US" b="1" dirty="0"/>
              <a:t>Adaptive-Threshold</a:t>
            </a:r>
          </a:p>
          <a:p>
            <a:pPr marL="457200" lvl="1" indent="0">
              <a:buNone/>
            </a:pPr>
            <a:r>
              <a:rPr lang="en-US" sz="2400" dirty="0"/>
              <a:t>	-In Adaptive-Threshold, the algorithm calculate the threshold for a small regions of the image. So we get different thresholds for different regions of the same image and it gives us better results for images with varying illumination.</a:t>
            </a:r>
          </a:p>
        </p:txBody>
      </p:sp>
    </p:spTree>
    <p:extLst>
      <p:ext uri="{BB962C8B-B14F-4D97-AF65-F5344CB8AC3E}">
        <p14:creationId xmlns:p14="http://schemas.microsoft.com/office/powerpoint/2010/main" val="93566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B5F5-F37B-EEFA-757B-BDCF70277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80" y="898358"/>
            <a:ext cx="9988632" cy="4892843"/>
          </a:xfrm>
        </p:spPr>
        <p:txBody>
          <a:bodyPr>
            <a:normAutofit/>
          </a:bodyPr>
          <a:lstStyle/>
          <a:p>
            <a:r>
              <a:rPr lang="en-US" b="1" dirty="0"/>
              <a:t>Dilation</a:t>
            </a:r>
          </a:p>
          <a:p>
            <a:pPr marL="914400" lvl="2" indent="0">
              <a:buNone/>
            </a:pPr>
            <a:r>
              <a:rPr lang="en-US" sz="2400" dirty="0"/>
              <a:t>-Dilation is done to make the digits bigger. Dilation  is very useful in cases where digits have holes as noises in them</a:t>
            </a:r>
          </a:p>
          <a:p>
            <a:r>
              <a:rPr lang="en-US" b="1" dirty="0"/>
              <a:t>Erosion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sz="2400" dirty="0"/>
              <a:t>	-Erosion is done to make the digits smaller or thinner This reduces the noise as thin noises get vanished after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86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738FF2-CA45-8178-1169-4F8749890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772" y="787246"/>
            <a:ext cx="7955279" cy="5283507"/>
          </a:xfrm>
        </p:spPr>
      </p:pic>
    </p:spTree>
    <p:extLst>
      <p:ext uri="{BB962C8B-B14F-4D97-AF65-F5344CB8AC3E}">
        <p14:creationId xmlns:p14="http://schemas.microsoft.com/office/powerpoint/2010/main" val="558161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EE9CE-B772-98DC-6075-D4CE608DB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227" y="795528"/>
            <a:ext cx="9228286" cy="5349240"/>
          </a:xfrm>
        </p:spPr>
      </p:pic>
    </p:spTree>
    <p:extLst>
      <p:ext uri="{BB962C8B-B14F-4D97-AF65-F5344CB8AC3E}">
        <p14:creationId xmlns:p14="http://schemas.microsoft.com/office/powerpoint/2010/main" val="951054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024A-2FAA-81E6-603F-81236632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278E1-8FDC-B14B-7A91-4993CE4BA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of the image is done by the concept contours in </a:t>
            </a:r>
            <a:r>
              <a:rPr lang="en-US" dirty="0" err="1"/>
              <a:t>Opencv</a:t>
            </a:r>
            <a:endParaRPr lang="en-US" dirty="0"/>
          </a:p>
          <a:p>
            <a:r>
              <a:rPr lang="en-US" b="1" dirty="0"/>
              <a:t>Contours</a:t>
            </a:r>
          </a:p>
          <a:p>
            <a:pPr lvl="1">
              <a:buFontTx/>
              <a:buChar char="-"/>
            </a:pPr>
            <a:r>
              <a:rPr lang="en-US" dirty="0"/>
              <a:t>Contours can be explained as simply curve joining all the continuous points, having same color or intensity</a:t>
            </a:r>
          </a:p>
          <a:p>
            <a:pPr lvl="1">
              <a:buFontTx/>
              <a:buChar char="-"/>
            </a:pPr>
            <a:r>
              <a:rPr lang="en-US" dirty="0"/>
              <a:t>The contours are a useful tool for shape analysis and object detection and recognition.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05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22AC2-B72C-47AE-6232-4C83CD19A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409" y="856025"/>
            <a:ext cx="8938783" cy="5383457"/>
          </a:xfrm>
        </p:spPr>
      </p:pic>
    </p:spTree>
    <p:extLst>
      <p:ext uri="{BB962C8B-B14F-4D97-AF65-F5344CB8AC3E}">
        <p14:creationId xmlns:p14="http://schemas.microsoft.com/office/powerpoint/2010/main" val="774710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778A-5530-0A0D-3DAB-A4E45B07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Convolutional neural 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ED8A-23BE-0A47-433F-44F10EEB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model's architecture consists of three main parts, two convolutional Mocks and one fully connected neural network layer. The inputs to this model are 28x28 images.</a:t>
            </a:r>
          </a:p>
          <a:p>
            <a:r>
              <a:rPr lang="en-US" b="1" dirty="0"/>
              <a:t>First Convolutional Block:</a:t>
            </a:r>
          </a:p>
          <a:p>
            <a:pPr lvl="1"/>
            <a:r>
              <a:rPr lang="en-US" dirty="0"/>
              <a:t>A 28x28 image is taken as input to this block. A padding of 2 units is added to the image so as to retain its dimensions after a convolution operation on the image by 16 5x5 filters/kernels. </a:t>
            </a:r>
          </a:p>
          <a:p>
            <a:pPr lvl="1"/>
            <a:r>
              <a:rPr lang="en-US" dirty="0"/>
              <a:t>The output of the convolution gives 16x28x28 volume, which is then input to </a:t>
            </a:r>
            <a:r>
              <a:rPr lang="en-US" dirty="0" err="1"/>
              <a:t>ReLU</a:t>
            </a:r>
            <a:r>
              <a:rPr lang="en-US" dirty="0"/>
              <a:t> activation function followed by a </a:t>
            </a:r>
            <a:r>
              <a:rPr lang="en-US" dirty="0" err="1"/>
              <a:t>MaxPool</a:t>
            </a:r>
            <a:r>
              <a:rPr lang="en-US" dirty="0"/>
              <a:t> operation. </a:t>
            </a:r>
            <a:r>
              <a:rPr lang="en-US" dirty="0" err="1"/>
              <a:t>ReLU</a:t>
            </a:r>
            <a:r>
              <a:rPr lang="en-US" dirty="0"/>
              <a:t> activation used to introduce some non-linearity.</a:t>
            </a:r>
          </a:p>
          <a:p>
            <a:pPr lvl="1"/>
            <a:r>
              <a:rPr lang="en-US" dirty="0"/>
              <a:t> The block outputs a 16x14x14 volume.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108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6E89-219A-10D7-1DB1-1EEFF2DA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40" y="941832"/>
            <a:ext cx="9812971" cy="4849369"/>
          </a:xfrm>
        </p:spPr>
        <p:txBody>
          <a:bodyPr>
            <a:normAutofit/>
          </a:bodyPr>
          <a:lstStyle/>
          <a:p>
            <a:r>
              <a:rPr lang="en-US" b="1" dirty="0"/>
              <a:t>Second Convolutional Block:</a:t>
            </a:r>
          </a:p>
          <a:p>
            <a:pPr lvl="1"/>
            <a:r>
              <a:rPr lang="en-US" dirty="0"/>
              <a:t>First step is again a convolution operation on 16x14x14 by 32 </a:t>
            </a:r>
            <a:r>
              <a:rPr lang="en-US" dirty="0" err="1"/>
              <a:t>SxSkernels</a:t>
            </a:r>
            <a:r>
              <a:rPr lang="en-US" dirty="0"/>
              <a:t> with padding of 2 units, obtaining a 32x14x14 volume.</a:t>
            </a:r>
          </a:p>
          <a:p>
            <a:pPr lvl="1"/>
            <a:r>
              <a:rPr lang="en-US" dirty="0"/>
              <a:t>It is passed through a </a:t>
            </a:r>
            <a:r>
              <a:rPr lang="en-US" dirty="0" err="1"/>
              <a:t>ReLU</a:t>
            </a:r>
            <a:r>
              <a:rPr lang="en-US" dirty="0"/>
              <a:t> activation followed by a </a:t>
            </a:r>
            <a:r>
              <a:rPr lang="en-US" dirty="0" err="1"/>
              <a:t>MaxPool</a:t>
            </a:r>
            <a:r>
              <a:rPr lang="en-US" dirty="0"/>
              <a:t> operation.</a:t>
            </a:r>
          </a:p>
          <a:p>
            <a:pPr lvl="1"/>
            <a:r>
              <a:rPr lang="en-US" dirty="0"/>
              <a:t>Second convolutional block outputs a 32x7x7 volume.</a:t>
            </a:r>
          </a:p>
          <a:p>
            <a:r>
              <a:rPr lang="en-US" b="1" dirty="0"/>
              <a:t>Fully connected Neural Layer:</a:t>
            </a:r>
          </a:p>
          <a:p>
            <a:pPr lvl="1"/>
            <a:r>
              <a:rPr lang="en-US" dirty="0"/>
              <a:t>Here, a singe hidden layer of 10 nodes is taken as the fully connected layer.</a:t>
            </a:r>
          </a:p>
          <a:p>
            <a:pPr lvl="1"/>
            <a:r>
              <a:rPr lang="en-US" dirty="0"/>
              <a:t>Finally, the output of the fully connected layer is passed to a </a:t>
            </a:r>
            <a:r>
              <a:rPr lang="en-US" dirty="0" err="1"/>
              <a:t>softmax</a:t>
            </a:r>
            <a:r>
              <a:rPr lang="en-US" dirty="0"/>
              <a:t> function to obtain the output result of recognition.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58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D18A7-0815-53D8-7A79-4B6E7998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AC8B-06F7-EBDF-F67C-D556147A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handwritten digit recognition using convolutional neural network has proved to be of a fairly good efficiency.</a:t>
            </a:r>
          </a:p>
          <a:p>
            <a:r>
              <a:rPr lang="en-US" dirty="0"/>
              <a:t>It works better than any other algorithm, Including artificial neural networks.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9F82A-D13F-76AC-DB6F-1B7246D1E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38" y="3849743"/>
            <a:ext cx="5280714" cy="273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9EAC-1A02-CE19-508E-A71BDDD1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37944"/>
            <a:ext cx="10160571" cy="346557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000" dirty="0"/>
              <a:t>THANK YOU!!</a:t>
            </a:r>
            <a:br>
              <a:rPr lang="en-IN" sz="7000" dirty="0"/>
            </a:br>
            <a:br>
              <a:rPr lang="en-IN" sz="7000" dirty="0"/>
            </a:br>
            <a:r>
              <a:rPr lang="en-IN" sz="7000" dirty="0"/>
              <a:t>J M PREM (23CS162)</a:t>
            </a:r>
            <a:br>
              <a:rPr lang="en-IN" sz="7000" dirty="0"/>
            </a:br>
            <a:r>
              <a:rPr lang="en-IN" sz="7000" dirty="0"/>
              <a:t>R S MONISH (23cs168)</a:t>
            </a:r>
          </a:p>
        </p:txBody>
      </p:sp>
    </p:spTree>
    <p:extLst>
      <p:ext uri="{BB962C8B-B14F-4D97-AF65-F5344CB8AC3E}">
        <p14:creationId xmlns:p14="http://schemas.microsoft.com/office/powerpoint/2010/main" val="192356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7FC4-8333-8D4C-D6A6-076F747F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MAIN GOAL&amp;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CE50-E8F8-CCA7-E18C-43AA35A4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612" y="1764632"/>
            <a:ext cx="10052800" cy="4026569"/>
          </a:xfrm>
        </p:spPr>
        <p:txBody>
          <a:bodyPr>
            <a:normAutofit/>
          </a:bodyPr>
          <a:lstStyle/>
          <a:p>
            <a:r>
              <a:rPr lang="en-US" sz="2800" dirty="0"/>
              <a:t>Handwritten Digit Recognition is used to recognize the Digits which are written by hand.</a:t>
            </a:r>
          </a:p>
          <a:p>
            <a:r>
              <a:rPr lang="en-US" sz="2800" dirty="0"/>
              <a:t>A handwritten digit recognition system is used to visualize artificial neural networks. </a:t>
            </a:r>
          </a:p>
          <a:p>
            <a:r>
              <a:rPr lang="en-US" sz="2800" dirty="0"/>
              <a:t>It is already widely used in the automatic processing of bank cheques, postal addresses, in mobile phones </a:t>
            </a:r>
            <a:r>
              <a:rPr lang="en-US" sz="2800" dirty="0" err="1"/>
              <a:t>etc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4668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B9D2-5A2D-A3B1-5E70-DC802F5E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0519-25F4-61CE-6BB9-0542A0CE4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654" y="1716505"/>
            <a:ext cx="10036758" cy="4074696"/>
          </a:xfrm>
        </p:spPr>
        <p:txBody>
          <a:bodyPr>
            <a:noAutofit/>
          </a:bodyPr>
          <a:lstStyle/>
          <a:p>
            <a:r>
              <a:rPr lang="en-US" sz="2800" dirty="0"/>
              <a:t>Scientists believe that the most intelligent device is the Human Brain.</a:t>
            </a:r>
          </a:p>
          <a:p>
            <a:r>
              <a:rPr lang="en-US" sz="2800" dirty="0"/>
              <a:t>There is no computer which can beat the level of efficiency of human brain. These Inefficiencies of the computer has lead to evolution of "Artificial Neural Network".</a:t>
            </a:r>
          </a:p>
          <a:p>
            <a:r>
              <a:rPr lang="en-US" sz="2800" dirty="0"/>
              <a:t>They differ from conventional systems in the sense that rather than being programmed these system learn to recognize pattern.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0164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C4ED-B225-6D7F-50AA-5D9927D0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WHAT ARE NEURAL NETWORKS </a:t>
            </a:r>
            <a:r>
              <a:rPr lang="en-IN" sz="4400" dirty="0">
                <a:latin typeface="Arial Rounded MT Bold" panose="020F070403050403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36E3-CFBD-00DF-0324-308510232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52337"/>
            <a:ext cx="9905998" cy="4138864"/>
          </a:xfrm>
        </p:spPr>
        <p:txBody>
          <a:bodyPr>
            <a:noAutofit/>
          </a:bodyPr>
          <a:lstStyle/>
          <a:p>
            <a:r>
              <a:rPr lang="en-US" sz="2800" dirty="0"/>
              <a:t>Artificial neural networks, usually called neural networks DNA), are interconnected systems composed of many simple processing elements (neurons) operating in parallel whose function is determined by-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/>
              <a:t> Network Structure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/>
              <a:t>Connection Strengths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/>
              <a:t>The Processing performed at </a:t>
            </a:r>
          </a:p>
          <a:p>
            <a:pPr marL="457200" lvl="1" indent="0">
              <a:buNone/>
            </a:pPr>
            <a:r>
              <a:rPr lang="en-US" sz="2800" dirty="0"/>
              <a:t>Computing elements or nodes.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BAF40-57D0-3866-EB72-58EC7E2C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5" t="2448"/>
          <a:stretch/>
        </p:blipFill>
        <p:spPr>
          <a:xfrm>
            <a:off x="6922008" y="3592535"/>
            <a:ext cx="4125403" cy="264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0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171A-33F9-DC61-27E5-22E3ED33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dirty="0"/>
              <a:t>TRAINING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51220-8999-D4A0-F9ED-6D855842E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Training of the network is done by a dataset named MNIST dataset.</a:t>
            </a:r>
          </a:p>
          <a:p>
            <a:r>
              <a:rPr lang="en-US" sz="2800" dirty="0"/>
              <a:t>MNIST dataset has a training set of 60,000 examples, and a test set of 10,000 examples.</a:t>
            </a:r>
          </a:p>
          <a:p>
            <a:r>
              <a:rPr lang="en-US" sz="2800" dirty="0"/>
              <a:t>All the images in the dataset are of 28x28 pixels.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99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3E15-E035-649D-B49D-F8A4D82B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32" y="385011"/>
            <a:ext cx="10154652" cy="6015789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It is a good database for people who want to try learning Techniques and pattern recognition methods on real-world data while spending minimal efforts on preprocessing and formatting.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F80801-B5E9-4C99-10A0-FCBD821B9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235" y="2289345"/>
            <a:ext cx="7766646" cy="359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9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0DAB-B204-1D79-BB67-52AC81CC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9" cy="176463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Why Convolutions </a:t>
            </a:r>
            <a:r>
              <a:rPr lang="en-US" sz="4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?</a:t>
            </a:r>
            <a:endParaRPr lang="en-IN" sz="4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BDE3-3A3C-C62C-ABE7-2BBF4434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568" y="1219200"/>
            <a:ext cx="10068843" cy="4572001"/>
          </a:xfrm>
        </p:spPr>
        <p:txBody>
          <a:bodyPr>
            <a:noAutofit/>
          </a:bodyPr>
          <a:lstStyle/>
          <a:p>
            <a:r>
              <a:rPr lang="en-US" sz="2600" dirty="0"/>
              <a:t>Convolution is a simple mathematical operation between two matrices in which one is multiplied to the other element wise and sum of all these multiplications is calculated.</a:t>
            </a:r>
          </a:p>
          <a:p>
            <a:r>
              <a:rPr lang="en-US" sz="2600" dirty="0"/>
              <a:t>Convolutions are performed for various reasons- Convolutions provide better feature extraction. </a:t>
            </a:r>
          </a:p>
          <a:p>
            <a:r>
              <a:rPr lang="en-US" sz="2600" dirty="0"/>
              <a:t>They save a lot of computation compared to ANNs.</a:t>
            </a:r>
          </a:p>
          <a:p>
            <a:r>
              <a:rPr lang="en-US" sz="2600" dirty="0"/>
              <a:t> Less number of parameters are created than those in pure fully connected layers.</a:t>
            </a:r>
          </a:p>
          <a:p>
            <a:r>
              <a:rPr lang="en-US" sz="2600" dirty="0"/>
              <a:t>Due to less number of required parameters, lesser fully connected layers are needed.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2732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7A58F3-5EDD-6528-4AB2-393618657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645" y="352926"/>
            <a:ext cx="9568028" cy="6155815"/>
          </a:xfrm>
        </p:spPr>
      </p:pic>
    </p:spTree>
    <p:extLst>
      <p:ext uri="{BB962C8B-B14F-4D97-AF65-F5344CB8AC3E}">
        <p14:creationId xmlns:p14="http://schemas.microsoft.com/office/powerpoint/2010/main" val="818791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9455-33C5-776D-D43A-04A00F7C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Images are taken using webcam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453D5-EB4F-203C-596B-EA892CC24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take images from webcam , </a:t>
            </a:r>
            <a:r>
              <a:rPr lang="en-IN" dirty="0" err="1"/>
              <a:t>Opencv</a:t>
            </a:r>
            <a:r>
              <a:rPr lang="en-IN" dirty="0"/>
              <a:t> functions have been used.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DFE75-F10F-9217-366D-B9FFB8A1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196" y="2920084"/>
            <a:ext cx="3728348" cy="318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29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128</TotalTime>
  <Words>799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Rounded MT Bold</vt:lpstr>
      <vt:lpstr>Tw Cen MT</vt:lpstr>
      <vt:lpstr>Circuit</vt:lpstr>
      <vt:lpstr>HANDWRITTEN  DIGIT  RECOGNITION  (A Convolutional Neural Network Approach) </vt:lpstr>
      <vt:lpstr>MAIN GOAL&amp; APPLICATIONS</vt:lpstr>
      <vt:lpstr>INTRODUCTION</vt:lpstr>
      <vt:lpstr>WHAT ARE NEURAL NETWORKS ?</vt:lpstr>
      <vt:lpstr>TRAINING DATASET</vt:lpstr>
      <vt:lpstr>PowerPoint Presentation</vt:lpstr>
      <vt:lpstr>Why Convolutions ?</vt:lpstr>
      <vt:lpstr>PowerPoint Presentation</vt:lpstr>
      <vt:lpstr>Images are taken using webcam</vt:lpstr>
      <vt:lpstr>Pre-processing of images</vt:lpstr>
      <vt:lpstr>PowerPoint Presentation</vt:lpstr>
      <vt:lpstr>PowerPoint Presentation</vt:lpstr>
      <vt:lpstr>PowerPoint Presentation</vt:lpstr>
      <vt:lpstr>SEGMENTATION</vt:lpstr>
      <vt:lpstr>PowerPoint Presentation</vt:lpstr>
      <vt:lpstr>Convolutional neural network architecture</vt:lpstr>
      <vt:lpstr>PowerPoint Presentation</vt:lpstr>
      <vt:lpstr>conclusion</vt:lpstr>
      <vt:lpstr>THANK YOU!!  J M PREM (23CS162) R S MONISH (23cs168)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RS Monish</dc:creator>
  <cp:lastModifiedBy>RS Monish</cp:lastModifiedBy>
  <cp:revision>1</cp:revision>
  <dcterms:created xsi:type="dcterms:W3CDTF">2024-10-01T07:40:16Z</dcterms:created>
  <dcterms:modified xsi:type="dcterms:W3CDTF">2024-10-01T09:48:38Z</dcterms:modified>
</cp:coreProperties>
</file>