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149197-6E0A-4A2D-9612-E38EE54A4BA6}" v="1" dt="2024-09-29T06:10:01.605"/>
    <p1510:client id="{03ACF478-B2EA-4C5A-BE82-2FB53A293979}" v="2" dt="2024-09-29T05:55:40.804"/>
    <p1510:client id="{6050B997-2E7E-4B4D-A86F-3FF0E4DBE2B0}" v="3" dt="2024-09-29T06:04:54.426"/>
    <p1510:client id="{748F4F8F-E55E-44F8-93E2-8E304D9A53F4}" v="2" dt="2024-09-29T06:07:25.897"/>
    <p1510:client id="{86E06BB4-4B02-4AE1-A682-6AAEE054DA64}" v="1" dt="2024-09-29T06:16:03.576"/>
    <p1510:client id="{C70E54A3-BCAD-4BE9-A8D7-87594B4247BA}" v="1" dt="2024-09-29T06:13:56.646"/>
    <p1510:client id="{D81EA4A8-F6A1-4A25-B429-5F471BFE173E}" v="3" dt="2024-09-29T06:02:16.424"/>
    <p1510:client id="{D8B83753-F210-4381-8964-0FDC5734808B}" v="1" dt="2024-09-29T05:47:41.567"/>
    <p1510:client id="{DF0D802F-D335-434E-BE15-7BFBFD262DC0}" v="1" dt="2024-09-29T06:11:50.188"/>
    <p1510:client id="{FE025AED-F748-4D20-8A96-C09809F9BA7C}" v="3" dt="2024-09-29T05:59:49.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msak\Downloads\employee_data%20(1)%20(3).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 (3).csv]Sheet2!PivotTable4</c:name>
    <c:fmtId val="54"/>
  </c:pivotSource>
  <c:chart>
    <c:autoTitleDeleted val="0"/>
    <c:pivotFmts>
      <c:pivotFmt>
        <c:idx val="0"/>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3"/>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4"/>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5"/>
        <c:spPr>
          <a:ln w="9525" cap="rnd">
            <a:solidFill>
              <a:schemeClr val="accent1"/>
            </a:solidFill>
            <a:round/>
          </a:ln>
          <a:effectLst/>
        </c:spPr>
      </c:pivotFmt>
      <c:pivotFmt>
        <c:idx val="6"/>
        <c:spPr>
          <a:ln w="9525" cap="rnd">
            <a:solidFill>
              <a:schemeClr val="accent2"/>
            </a:solidFill>
            <a:round/>
          </a:ln>
          <a:effectLst/>
        </c:spPr>
      </c:pivotFmt>
      <c:pivotFmt>
        <c:idx val="7"/>
        <c:spPr>
          <a:ln w="9525" cap="rnd">
            <a:solidFill>
              <a:schemeClr val="accent3"/>
            </a:solidFill>
            <a:round/>
          </a:ln>
          <a:effectLst/>
        </c:spPr>
      </c:pivotFmt>
      <c:pivotFmt>
        <c:idx val="8"/>
        <c:spPr>
          <a:ln w="9525" cap="rnd">
            <a:solidFill>
              <a:schemeClr val="accent4"/>
            </a:solidFill>
            <a:round/>
          </a:ln>
          <a:effectLst/>
        </c:spPr>
      </c:pivotFmt>
      <c:pivotFmt>
        <c:idx val="9"/>
        <c:spPr>
          <a:ln w="9525" cap="rnd">
            <a:solidFill>
              <a:schemeClr val="accent5"/>
            </a:solidFill>
            <a:round/>
          </a:ln>
          <a:effectLst/>
        </c:spPr>
      </c:pivotFmt>
      <c:pivotFmt>
        <c:idx val="10"/>
        <c:spPr>
          <a:ln w="9525" cap="rnd">
            <a:solidFill>
              <a:schemeClr val="accent6"/>
            </a:solidFill>
            <a:round/>
          </a:ln>
          <a:effectLst/>
        </c:spPr>
      </c:pivotFmt>
      <c:pivotFmt>
        <c:idx val="11"/>
        <c:spPr>
          <a:ln w="9525" cap="rnd">
            <a:solidFill>
              <a:schemeClr val="accent1">
                <a:lumMod val="60000"/>
              </a:schemeClr>
            </a:solidFill>
            <a:round/>
          </a:ln>
          <a:effectLst/>
        </c:spPr>
      </c:pivotFmt>
      <c:pivotFmt>
        <c:idx val="12"/>
        <c:spPr>
          <a:ln w="9525" cap="rnd">
            <a:solidFill>
              <a:schemeClr val="accent2">
                <a:lumMod val="60000"/>
              </a:schemeClr>
            </a:solidFill>
            <a:round/>
          </a:ln>
          <a:effectLst/>
        </c:spPr>
      </c:pivotFmt>
      <c:pivotFmt>
        <c:idx val="13"/>
        <c:spPr>
          <a:ln w="9525" cap="rnd">
            <a:solidFill>
              <a:schemeClr val="accent3">
                <a:lumMod val="60000"/>
              </a:schemeClr>
            </a:solidFill>
            <a:round/>
          </a:ln>
          <a:effectLst/>
        </c:spPr>
      </c:pivotFmt>
      <c:pivotFmt>
        <c:idx val="14"/>
        <c:spPr>
          <a:ln w="9525" cap="rnd">
            <a:solidFill>
              <a:schemeClr val="accent4">
                <a:lumMod val="60000"/>
              </a:schemeClr>
            </a:solidFill>
            <a:round/>
          </a:ln>
          <a:effectLst/>
        </c:spPr>
      </c:pivotFmt>
      <c:pivotFmt>
        <c:idx val="15"/>
        <c:spPr>
          <a:ln w="952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16"/>
        <c:spPr>
          <a:ln w="9525" cap="rnd">
            <a:solidFill>
              <a:schemeClr val="accent3"/>
            </a:solidFill>
            <a:round/>
          </a:ln>
          <a:effectLst/>
        </c:spPr>
        <c:marker>
          <c:symbol val="none"/>
        </c:marker>
        <c:dLbl>
          <c:idx val="0"/>
          <c:delete val="1"/>
          <c:extLst>
            <c:ext xmlns:c15="http://schemas.microsoft.com/office/drawing/2012/chart" uri="{CE6537A1-D6FC-4f65-9D91-7224C49458BB}"/>
          </c:extLst>
        </c:dLbl>
      </c:pivotFmt>
      <c:pivotFmt>
        <c:idx val="17"/>
        <c:spPr>
          <a:ln w="9525" cap="rnd">
            <a:solidFill>
              <a:schemeClr val="accent4"/>
            </a:solidFill>
            <a:round/>
          </a:ln>
          <a:effectLst/>
        </c:spPr>
        <c:marker>
          <c:symbol val="none"/>
        </c:marker>
        <c:dLbl>
          <c:idx val="0"/>
          <c:delete val="1"/>
          <c:extLst>
            <c:ext xmlns:c15="http://schemas.microsoft.com/office/drawing/2012/chart" uri="{CE6537A1-D6FC-4f65-9D91-7224C49458BB}"/>
          </c:extLst>
        </c:dLbl>
      </c:pivotFmt>
      <c:pivotFmt>
        <c:idx val="18"/>
        <c:spPr>
          <a:ln w="952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9"/>
        <c:spPr>
          <a:ln w="9525" cap="rnd">
            <a:solidFill>
              <a:schemeClr val="accent1"/>
            </a:solidFill>
            <a:round/>
          </a:ln>
          <a:effectLst/>
        </c:spPr>
      </c:pivotFmt>
      <c:pivotFmt>
        <c:idx val="20"/>
        <c:spPr>
          <a:ln w="9525" cap="rnd">
            <a:solidFill>
              <a:schemeClr val="accent2"/>
            </a:solidFill>
            <a:round/>
          </a:ln>
          <a:effectLst/>
        </c:spPr>
      </c:pivotFmt>
      <c:pivotFmt>
        <c:idx val="21"/>
        <c:spPr>
          <a:ln w="9525" cap="rnd">
            <a:solidFill>
              <a:schemeClr val="accent3"/>
            </a:solidFill>
            <a:round/>
          </a:ln>
          <a:effectLst/>
        </c:spPr>
      </c:pivotFmt>
      <c:pivotFmt>
        <c:idx val="22"/>
        <c:spPr>
          <a:ln w="9525" cap="rnd">
            <a:solidFill>
              <a:schemeClr val="accent4"/>
            </a:solidFill>
            <a:round/>
          </a:ln>
          <a:effectLst/>
        </c:spPr>
      </c:pivotFmt>
      <c:pivotFmt>
        <c:idx val="23"/>
        <c:spPr>
          <a:ln w="9525" cap="rnd">
            <a:solidFill>
              <a:schemeClr val="accent5"/>
            </a:solidFill>
            <a:round/>
          </a:ln>
          <a:effectLst/>
        </c:spPr>
      </c:pivotFmt>
      <c:pivotFmt>
        <c:idx val="24"/>
        <c:spPr>
          <a:ln w="9525" cap="rnd">
            <a:solidFill>
              <a:schemeClr val="accent6"/>
            </a:solidFill>
            <a:round/>
          </a:ln>
          <a:effectLst/>
        </c:spPr>
      </c:pivotFmt>
      <c:pivotFmt>
        <c:idx val="25"/>
        <c:spPr>
          <a:ln w="9525" cap="rnd">
            <a:solidFill>
              <a:schemeClr val="accent1">
                <a:lumMod val="60000"/>
              </a:schemeClr>
            </a:solidFill>
            <a:round/>
          </a:ln>
          <a:effectLst/>
        </c:spPr>
      </c:pivotFmt>
      <c:pivotFmt>
        <c:idx val="26"/>
        <c:spPr>
          <a:ln w="9525" cap="rnd">
            <a:solidFill>
              <a:schemeClr val="accent2">
                <a:lumMod val="60000"/>
              </a:schemeClr>
            </a:solidFill>
            <a:round/>
          </a:ln>
          <a:effectLst/>
        </c:spPr>
      </c:pivotFmt>
      <c:pivotFmt>
        <c:idx val="27"/>
        <c:spPr>
          <a:ln w="9525" cap="rnd">
            <a:solidFill>
              <a:schemeClr val="accent3">
                <a:lumMod val="60000"/>
              </a:schemeClr>
            </a:solidFill>
            <a:round/>
          </a:ln>
          <a:effectLst/>
        </c:spPr>
      </c:pivotFmt>
      <c:pivotFmt>
        <c:idx val="28"/>
        <c:spPr>
          <a:ln w="9525" cap="rnd">
            <a:solidFill>
              <a:schemeClr val="accent4">
                <a:lumMod val="60000"/>
              </a:schemeClr>
            </a:solidFill>
            <a:round/>
          </a:ln>
          <a:effectLst/>
        </c:spPr>
      </c:pivotFmt>
      <c:pivotFmt>
        <c:idx val="29"/>
        <c:spPr>
          <a:ln w="9525" cap="rnd">
            <a:solidFill>
              <a:schemeClr val="accent2"/>
            </a:solidFill>
            <a:round/>
          </a:ln>
          <a:effectLst/>
        </c:spPr>
        <c:marker>
          <c:symbol val="none"/>
        </c:marker>
        <c:dLbl>
          <c:idx val="0"/>
          <c:delete val="1"/>
          <c:extLst>
            <c:ext xmlns:c15="http://schemas.microsoft.com/office/drawing/2012/chart" uri="{CE6537A1-D6FC-4f65-9D91-7224C49458BB}"/>
          </c:extLst>
        </c:dLbl>
      </c:pivotFmt>
      <c:pivotFmt>
        <c:idx val="30"/>
        <c:spPr>
          <a:ln w="9525" cap="rnd">
            <a:solidFill>
              <a:schemeClr val="accent3"/>
            </a:solidFill>
            <a:round/>
          </a:ln>
          <a:effectLst/>
        </c:spPr>
        <c:marker>
          <c:symbol val="none"/>
        </c:marker>
        <c:dLbl>
          <c:idx val="0"/>
          <c:delete val="1"/>
          <c:extLst>
            <c:ext xmlns:c15="http://schemas.microsoft.com/office/drawing/2012/chart" uri="{CE6537A1-D6FC-4f65-9D91-7224C49458BB}"/>
          </c:extLst>
        </c:dLbl>
      </c:pivotFmt>
      <c:pivotFmt>
        <c:idx val="31"/>
        <c:spPr>
          <a:ln w="9525" cap="rnd">
            <a:solidFill>
              <a:schemeClr val="accent4"/>
            </a:solidFill>
            <a:round/>
          </a:ln>
          <a:effectLst/>
        </c:spPr>
        <c:marker>
          <c:symbol val="none"/>
        </c:marker>
        <c:dLbl>
          <c:idx val="0"/>
          <c:delete val="1"/>
          <c:extLst>
            <c:ext xmlns:c15="http://schemas.microsoft.com/office/drawing/2012/chart" uri="{CE6537A1-D6FC-4f65-9D91-7224C49458BB}"/>
          </c:extLst>
        </c:dLbl>
      </c:pivotFmt>
    </c:pivotFmts>
    <c:view3D>
      <c:rotX val="90"/>
      <c:rotY val="0"/>
      <c:rAngAx val="0"/>
      <c:perspective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surfaceChart>
        <c:wireframe val="1"/>
        <c:ser>
          <c:idx val="0"/>
          <c:order val="0"/>
          <c:tx>
            <c:strRef>
              <c:f>Sheet2!$B$3:$B$4</c:f>
              <c:strCache>
                <c:ptCount val="1"/>
                <c:pt idx="0">
                  <c:v>HIGH</c:v>
                </c:pt>
              </c:strCache>
            </c:strRef>
          </c:tx>
          <c:spPr>
            <a:ln w="9525" cap="rnd">
              <a:solidFill>
                <a:schemeClr val="accent1"/>
              </a:solidFill>
              <a:round/>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41-47D6-814D-54A8ADE09AEF}"/>
            </c:ext>
          </c:extLst>
        </c:ser>
        <c:ser>
          <c:idx val="1"/>
          <c:order val="1"/>
          <c:tx>
            <c:strRef>
              <c:f>Sheet2!$C$3:$C$4</c:f>
              <c:strCache>
                <c:ptCount val="1"/>
                <c:pt idx="0">
                  <c:v>LOW</c:v>
                </c:pt>
              </c:strCache>
            </c:strRef>
          </c:tx>
          <c:spPr>
            <a:ln w="9525" cap="rnd">
              <a:solidFill>
                <a:schemeClr val="accent2"/>
              </a:solidFill>
              <a:round/>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41-47D6-814D-54A8ADE09AEF}"/>
            </c:ext>
          </c:extLst>
        </c:ser>
        <c:ser>
          <c:idx val="2"/>
          <c:order val="2"/>
          <c:tx>
            <c:strRef>
              <c:f>Sheet2!$D$3:$D$4</c:f>
              <c:strCache>
                <c:ptCount val="1"/>
                <c:pt idx="0">
                  <c:v>MED</c:v>
                </c:pt>
              </c:strCache>
            </c:strRef>
          </c:tx>
          <c:spPr>
            <a:ln w="9525" cap="rnd">
              <a:solidFill>
                <a:schemeClr val="accent3"/>
              </a:solidFill>
              <a:round/>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41-47D6-814D-54A8ADE09AEF}"/>
            </c:ext>
          </c:extLst>
        </c:ser>
        <c:ser>
          <c:idx val="3"/>
          <c:order val="3"/>
          <c:tx>
            <c:strRef>
              <c:f>Sheet2!$E$3:$E$4</c:f>
              <c:strCache>
                <c:ptCount val="1"/>
                <c:pt idx="0">
                  <c:v>VERY HIGH</c:v>
                </c:pt>
              </c:strCache>
            </c:strRef>
          </c:tx>
          <c:spPr>
            <a:ln w="9525" cap="rnd">
              <a:solidFill>
                <a:schemeClr val="accent4"/>
              </a:solidFill>
              <a:round/>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41-47D6-814D-54A8ADE09AEF}"/>
            </c:ext>
          </c:extLst>
        </c:ser>
        <c:bandFmts>
          <c:bandFmt>
            <c:idx val="0"/>
            <c:spPr>
              <a:ln w="9525" cap="rnd">
                <a:solidFill>
                  <a:schemeClr val="accent1"/>
                </a:solidFill>
                <a:round/>
              </a:ln>
              <a:effectLst/>
            </c:spPr>
          </c:bandFmt>
          <c:bandFmt>
            <c:idx val="1"/>
            <c:spPr>
              <a:ln w="9525" cap="rnd">
                <a:solidFill>
                  <a:schemeClr val="accent2"/>
                </a:solidFill>
                <a:round/>
              </a:ln>
              <a:effectLst/>
            </c:spPr>
          </c:bandFmt>
          <c:bandFmt>
            <c:idx val="2"/>
            <c:spPr>
              <a:ln w="9525" cap="rnd">
                <a:solidFill>
                  <a:schemeClr val="accent3"/>
                </a:solidFill>
                <a:round/>
              </a:ln>
              <a:effectLst/>
            </c:spPr>
          </c:bandFmt>
          <c:bandFmt>
            <c:idx val="3"/>
            <c:spPr>
              <a:ln w="9525" cap="rnd">
                <a:solidFill>
                  <a:schemeClr val="accent4"/>
                </a:solidFill>
                <a:round/>
              </a:ln>
              <a:effectLst/>
            </c:spPr>
          </c:bandFmt>
          <c:bandFmt>
            <c:idx val="4"/>
            <c:spPr>
              <a:ln w="9525" cap="rnd">
                <a:solidFill>
                  <a:schemeClr val="accent5"/>
                </a:solidFill>
                <a:round/>
              </a:ln>
              <a:effectLst/>
            </c:spPr>
          </c:bandFmt>
          <c:bandFmt>
            <c:idx val="5"/>
            <c:spPr>
              <a:ln w="9525" cap="rnd">
                <a:solidFill>
                  <a:schemeClr val="accent6"/>
                </a:solidFill>
                <a:round/>
              </a:ln>
              <a:effectLst/>
            </c:spPr>
          </c:bandFmt>
          <c:bandFmt>
            <c:idx val="6"/>
            <c:spPr>
              <a:ln w="9525" cap="rnd">
                <a:solidFill>
                  <a:schemeClr val="accent1">
                    <a:lumMod val="60000"/>
                  </a:schemeClr>
                </a:solidFill>
                <a:round/>
              </a:ln>
              <a:effectLst/>
            </c:spPr>
          </c:bandFmt>
          <c:bandFmt>
            <c:idx val="7"/>
            <c:spPr>
              <a:ln w="9525" cap="rnd">
                <a:solidFill>
                  <a:schemeClr val="accent2">
                    <a:lumMod val="60000"/>
                  </a:schemeClr>
                </a:solidFill>
                <a:round/>
              </a:ln>
              <a:effectLst/>
            </c:spPr>
          </c:bandFmt>
          <c:bandFmt>
            <c:idx val="8"/>
            <c:spPr>
              <a:ln w="9525" cap="rnd">
                <a:solidFill>
                  <a:schemeClr val="accent3">
                    <a:lumMod val="60000"/>
                  </a:schemeClr>
                </a:solidFill>
                <a:round/>
              </a:ln>
              <a:effectLst/>
            </c:spPr>
          </c:bandFmt>
          <c:bandFmt>
            <c:idx val="9"/>
            <c:spPr>
              <a:ln w="9525" cap="rnd">
                <a:solidFill>
                  <a:schemeClr val="accent4">
                    <a:lumMod val="60000"/>
                  </a:schemeClr>
                </a:solidFill>
                <a:round/>
              </a:ln>
              <a:effectLst/>
            </c:spPr>
          </c:bandFmt>
        </c:bandFmts>
        <c:axId val="805292735"/>
        <c:axId val="805303295"/>
        <c:axId val="493579359"/>
      </c:surfaceChart>
      <c:catAx>
        <c:axId val="80529273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303295"/>
        <c:crosses val="autoZero"/>
        <c:auto val="1"/>
        <c:lblAlgn val="ctr"/>
        <c:lblOffset val="100"/>
        <c:noMultiLvlLbl val="0"/>
      </c:catAx>
      <c:valAx>
        <c:axId val="805303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292735"/>
        <c:crosses val="autoZero"/>
        <c:crossBetween val="midCat"/>
      </c:valAx>
      <c:serAx>
        <c:axId val="493579359"/>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303295"/>
        <c:crosses val="autoZero"/>
      </c:serAx>
    </c:plotArea>
    <c:legend>
      <c:legendPos val="r"/>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MONISH.V</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312220037</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=IFS(Z8&gt;=5,"VERY HIGH",Z8&gt;=4,"HIGH",Z8&gt;=3,"MED",TRUE,"LOW")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C1070CB7-693E-1EEE-D37C-F82EADE9D79D}"/>
              </a:ext>
            </a:extLst>
          </p:cNvPr>
          <p:cNvGraphicFramePr>
            <a:graphicFrameLocks/>
          </p:cNvGraphicFramePr>
          <p:nvPr>
            <p:extLst>
              <p:ext uri="{D42A27DB-BD31-4B8C-83A1-F6EECF244321}">
                <p14:modId xmlns:p14="http://schemas.microsoft.com/office/powerpoint/2010/main" val="469418164"/>
              </p:ext>
            </p:extLst>
          </p:nvPr>
        </p:nvGraphicFramePr>
        <p:xfrm>
          <a:off x="1953491" y="3076575"/>
          <a:ext cx="6289964"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64</TotalTime>
  <Words>716</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46</cp:revision>
  <dcterms:modified xsi:type="dcterms:W3CDTF">2024-09-29T06:16:33Z</dcterms:modified>
</cp:coreProperties>
</file>