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3672" r:id="rId2"/>
  </p:sldMasterIdLst>
  <p:notesMasterIdLst>
    <p:notesMasterId r:id="rId28"/>
  </p:notesMasterIdLst>
  <p:sldIdLst>
    <p:sldId id="1782" r:id="rId3"/>
    <p:sldId id="1783" r:id="rId4"/>
    <p:sldId id="1784" r:id="rId5"/>
    <p:sldId id="1785" r:id="rId6"/>
    <p:sldId id="1786" r:id="rId7"/>
    <p:sldId id="1787" r:id="rId8"/>
    <p:sldId id="1788" r:id="rId9"/>
    <p:sldId id="1789" r:id="rId10"/>
    <p:sldId id="1791" r:id="rId11"/>
    <p:sldId id="266" r:id="rId12"/>
    <p:sldId id="1790" r:id="rId13"/>
    <p:sldId id="268" r:id="rId14"/>
    <p:sldId id="269" r:id="rId15"/>
    <p:sldId id="270" r:id="rId16"/>
    <p:sldId id="1792" r:id="rId17"/>
    <p:sldId id="1793" r:id="rId18"/>
    <p:sldId id="527" r:id="rId19"/>
    <p:sldId id="556" r:id="rId20"/>
    <p:sldId id="528" r:id="rId21"/>
    <p:sldId id="598" r:id="rId22"/>
    <p:sldId id="530" r:id="rId23"/>
    <p:sldId id="531" r:id="rId24"/>
    <p:sldId id="532" r:id="rId25"/>
    <p:sldId id="1794"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p:restoredTop sz="80775"/>
  </p:normalViewPr>
  <p:slideViewPr>
    <p:cSldViewPr snapToGrid="0" snapToObjects="1">
      <p:cViewPr varScale="1">
        <p:scale>
          <a:sx n="98" d="100"/>
          <a:sy n="98" d="100"/>
        </p:scale>
        <p:origin x="9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emf"/><Relationship Id="rId6" Type="http://schemas.openxmlformats.org/officeDocument/2006/relationships/image" Target="../media/image19.wmf"/><Relationship Id="rId5" Type="http://schemas.openxmlformats.org/officeDocument/2006/relationships/image" Target="../media/image18.e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5" Type="http://schemas.openxmlformats.org/officeDocument/2006/relationships/image" Target="../media/image26.emf"/><Relationship Id="rId4"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4"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4"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726D8-6266-4F4E-B890-0C86AFEBF8ED}" type="datetimeFigureOut">
              <a:rPr lang="en-US" smtClean="0"/>
              <a:t>12/7/21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59F04-BEEA-AC4D-AF98-1AD26E8B2688}" type="slidenum">
              <a:rPr lang="en-US" smtClean="0"/>
              <a:t>‹#›</a:t>
            </a:fld>
            <a:endParaRPr lang="en-US"/>
          </a:p>
        </p:txBody>
      </p:sp>
    </p:spTree>
    <p:extLst>
      <p:ext uri="{BB962C8B-B14F-4D97-AF65-F5344CB8AC3E}">
        <p14:creationId xmlns:p14="http://schemas.microsoft.com/office/powerpoint/2010/main" val="196512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0F64E5-944E-5E42-8A3C-F49DB6990D0B}" type="slidenum">
              <a:rPr lang="en-US" smtClean="0"/>
              <a:t>1</a:t>
            </a:fld>
            <a:endParaRPr lang="en-US"/>
          </a:p>
        </p:txBody>
      </p:sp>
    </p:spTree>
    <p:extLst>
      <p:ext uri="{BB962C8B-B14F-4D97-AF65-F5344CB8AC3E}">
        <p14:creationId xmlns:p14="http://schemas.microsoft.com/office/powerpoint/2010/main" val="1651388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10FB955-1A05-46BC-9E97-806C4BB938B5}" type="slidenum">
              <a:rPr lang="en-US" altLang="en-US"/>
              <a:pPr>
                <a:spcBef>
                  <a:spcPct val="0"/>
                </a:spcBef>
              </a:pPr>
              <a:t>13</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41061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A6F9A96-B1C2-454F-A435-EAA583CB3B73}" type="slidenum">
              <a:rPr lang="en-US" altLang="en-US"/>
              <a:pPr>
                <a:spcBef>
                  <a:spcPct val="0"/>
                </a:spcBef>
              </a:pPr>
              <a:t>14</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94544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Gini(Sport)=1-POWER((2/3),2)-POWER((1/3),2)  = 0.444</a:t>
            </a:r>
          </a:p>
          <a:p>
            <a:r>
              <a:rPr lang="en-US" dirty="0"/>
              <a:t>Gini(Family)  =1-POWER((1/5),2)-POWER((4/5),2)  = 0.32</a:t>
            </a:r>
          </a:p>
          <a:p>
            <a:r>
              <a:rPr lang="en-US" dirty="0"/>
              <a:t>Gini(Luxury) =1-POWER((1/2),2)-POWER((1/2),2)=   0.5</a:t>
            </a:r>
          </a:p>
          <a:p>
            <a:r>
              <a:rPr lang="en-US" dirty="0"/>
              <a:t>Gini(Car Type) =0.5*0.32+0.3*0.444+0.2*0.5  = 0.393</a:t>
            </a:r>
          </a:p>
          <a:p>
            <a:endParaRPr lang="en-US" dirty="0"/>
          </a:p>
          <a:p>
            <a:endParaRPr lang="en-US" dirty="0"/>
          </a:p>
        </p:txBody>
      </p:sp>
      <p:sp>
        <p:nvSpPr>
          <p:cNvPr id="4" name="Slide Number Placeholder 3"/>
          <p:cNvSpPr>
            <a:spLocks noGrp="1"/>
          </p:cNvSpPr>
          <p:nvPr>
            <p:ph type="sldNum" sz="quarter" idx="5"/>
          </p:nvPr>
        </p:nvSpPr>
        <p:spPr/>
        <p:txBody>
          <a:bodyPr/>
          <a:lstStyle/>
          <a:p>
            <a:fld id="{A3E2EFFD-0249-F147-921D-FD0F1240F1FA}" type="slidenum">
              <a:rPr lang="en-US" smtClean="0"/>
              <a:t>21</a:t>
            </a:fld>
            <a:endParaRPr lang="en-US"/>
          </a:p>
        </p:txBody>
      </p:sp>
    </p:spTree>
    <p:extLst>
      <p:ext uri="{BB962C8B-B14F-4D97-AF65-F5344CB8AC3E}">
        <p14:creationId xmlns:p14="http://schemas.microsoft.com/office/powerpoint/2010/main" val="398197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859F04-BEEA-AC4D-AF98-1AD26E8B2688}" type="slidenum">
              <a:rPr lang="en-US" smtClean="0"/>
              <a:t>24</a:t>
            </a:fld>
            <a:endParaRPr lang="en-US"/>
          </a:p>
        </p:txBody>
      </p:sp>
    </p:spTree>
    <p:extLst>
      <p:ext uri="{BB962C8B-B14F-4D97-AF65-F5344CB8AC3E}">
        <p14:creationId xmlns:p14="http://schemas.microsoft.com/office/powerpoint/2010/main" val="3513900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A9F67B-CA47-804F-896B-5D642343E98B}" type="slidenum">
              <a:rPr lang="en-US" smtClean="0"/>
              <a:t>25</a:t>
            </a:fld>
            <a:endParaRPr lang="en-US"/>
          </a:p>
        </p:txBody>
      </p:sp>
    </p:spTree>
    <p:extLst>
      <p:ext uri="{BB962C8B-B14F-4D97-AF65-F5344CB8AC3E}">
        <p14:creationId xmlns:p14="http://schemas.microsoft.com/office/powerpoint/2010/main" val="232722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859F04-BEEA-AC4D-AF98-1AD26E8B2688}" type="slidenum">
              <a:rPr lang="en-US" smtClean="0"/>
              <a:t>3</a:t>
            </a:fld>
            <a:endParaRPr lang="en-US"/>
          </a:p>
        </p:txBody>
      </p:sp>
    </p:spTree>
    <p:extLst>
      <p:ext uri="{BB962C8B-B14F-4D97-AF65-F5344CB8AC3E}">
        <p14:creationId xmlns:p14="http://schemas.microsoft.com/office/powerpoint/2010/main" val="3932138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859F04-BEEA-AC4D-AF98-1AD26E8B2688}" type="slidenum">
              <a:rPr lang="en-US" smtClean="0"/>
              <a:t>4</a:t>
            </a:fld>
            <a:endParaRPr lang="en-US"/>
          </a:p>
        </p:txBody>
      </p:sp>
    </p:spTree>
    <p:extLst>
      <p:ext uri="{BB962C8B-B14F-4D97-AF65-F5344CB8AC3E}">
        <p14:creationId xmlns:p14="http://schemas.microsoft.com/office/powerpoint/2010/main" val="54959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859F04-BEEA-AC4D-AF98-1AD26E8B2688}" type="slidenum">
              <a:rPr lang="en-US" smtClean="0"/>
              <a:t>6</a:t>
            </a:fld>
            <a:endParaRPr lang="en-US"/>
          </a:p>
        </p:txBody>
      </p:sp>
    </p:spTree>
    <p:extLst>
      <p:ext uri="{BB962C8B-B14F-4D97-AF65-F5344CB8AC3E}">
        <p14:creationId xmlns:p14="http://schemas.microsoft.com/office/powerpoint/2010/main" val="2240568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where the logarithm is base 2 because we are imagining that we encode everything using binary digits (bits), and we define 0 log 0 = 0.</a:t>
            </a:r>
          </a:p>
          <a:p>
            <a:endParaRPr lang="en-US" dirty="0"/>
          </a:p>
        </p:txBody>
      </p:sp>
      <p:sp>
        <p:nvSpPr>
          <p:cNvPr id="4" name="Slide Number Placeholder 3"/>
          <p:cNvSpPr>
            <a:spLocks noGrp="1"/>
          </p:cNvSpPr>
          <p:nvPr>
            <p:ph type="sldNum" sz="quarter" idx="5"/>
          </p:nvPr>
        </p:nvSpPr>
        <p:spPr/>
        <p:txBody>
          <a:bodyPr/>
          <a:lstStyle/>
          <a:p>
            <a:fld id="{66859F04-BEEA-AC4D-AF98-1AD26E8B2688}" type="slidenum">
              <a:rPr lang="en-US" smtClean="0"/>
              <a:t>7</a:t>
            </a:fld>
            <a:endParaRPr lang="en-US"/>
          </a:p>
        </p:txBody>
      </p:sp>
    </p:spTree>
    <p:extLst>
      <p:ext uri="{BB962C8B-B14F-4D97-AF65-F5344CB8AC3E}">
        <p14:creationId xmlns:p14="http://schemas.microsoft.com/office/powerpoint/2010/main" val="2501880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859F04-BEEA-AC4D-AF98-1AD26E8B2688}" type="slidenum">
              <a:rPr lang="en-US" smtClean="0"/>
              <a:t>8</a:t>
            </a:fld>
            <a:endParaRPr lang="en-US"/>
          </a:p>
        </p:txBody>
      </p:sp>
    </p:spTree>
    <p:extLst>
      <p:ext uri="{BB962C8B-B14F-4D97-AF65-F5344CB8AC3E}">
        <p14:creationId xmlns:p14="http://schemas.microsoft.com/office/powerpoint/2010/main" val="51718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859F04-BEEA-AC4D-AF98-1AD26E8B2688}" type="slidenum">
              <a:rPr lang="en-US" smtClean="0"/>
              <a:t>9</a:t>
            </a:fld>
            <a:endParaRPr lang="en-US"/>
          </a:p>
        </p:txBody>
      </p:sp>
    </p:spTree>
    <p:extLst>
      <p:ext uri="{BB962C8B-B14F-4D97-AF65-F5344CB8AC3E}">
        <p14:creationId xmlns:p14="http://schemas.microsoft.com/office/powerpoint/2010/main" val="4185814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870A63E-C667-4AC0-8176-DF644A0FB608}" type="slidenum">
              <a:rPr lang="en-US" altLang="en-US"/>
              <a:pPr>
                <a:spcBef>
                  <a:spcPct val="0"/>
                </a:spcBef>
              </a:pPr>
              <a:t>10</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5489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5EC476-ADA0-4B8B-9C02-E341A210E4EF}" type="slidenum">
              <a:rPr lang="en-US" altLang="en-US"/>
              <a:pPr>
                <a:spcBef>
                  <a:spcPct val="0"/>
                </a:spcBef>
              </a:pPr>
              <a:t>12</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 : the expected information needed to classify a given sample</a:t>
            </a:r>
          </a:p>
          <a:p>
            <a:r>
              <a:rPr lang="en-US" altLang="en-US"/>
              <a:t>E (entropy) : expected information based on the partitioning into subsets by A</a:t>
            </a:r>
          </a:p>
          <a:p>
            <a:r>
              <a:rPr lang="en-US" altLang="en-US"/>
              <a:t> </a:t>
            </a:r>
          </a:p>
        </p:txBody>
      </p:sp>
    </p:spTree>
    <p:extLst>
      <p:ext uri="{BB962C8B-B14F-4D97-AF65-F5344CB8AC3E}">
        <p14:creationId xmlns:p14="http://schemas.microsoft.com/office/powerpoint/2010/main" val="21113107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0038B68-2107-9D4B-BA69-FA68764E264B}" type="datetime1">
              <a:rPr lang="en-IN" smtClean="0"/>
              <a:t>07/12/21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126320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2D069BC-40B1-784A-AF76-2067F68F10CB}" type="datetime1">
              <a:rPr lang="en-IN" smtClean="0"/>
              <a:t>07/12/21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287927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834AA0D-8A3F-BD43-AD16-928EEBCF9FE7}" type="datetime1">
              <a:rPr lang="en-IN" smtClean="0"/>
              <a:t>07/12/21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3648685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3307BD7-ACFA-514A-A93E-647FBFF02F3B}" type="datetime1">
              <a:rPr lang="en-IN" smtClean="0"/>
              <a:t>07/12/21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20E29-C543-4240-AB13-2F66715D1998}"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5040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C470A14-4EA7-B44A-A60C-1890A962FF44}" type="datetime1">
              <a:rPr lang="en-IN" smtClean="0"/>
              <a:t>07/12/21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2366360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64E29EC-A87A-954B-99D4-F8C7B5571158}" type="datetime1">
              <a:rPr lang="en-IN" smtClean="0"/>
              <a:t>07/12/21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3673297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2AFDE76-DB36-B74E-A35E-C5A74FA46726}" type="datetime1">
              <a:rPr lang="en-IN" smtClean="0"/>
              <a:t>07/12/21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4136633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C8463E-2959-BA4C-BE00-0A866ACFAF12}" type="datetime1">
              <a:rPr lang="en-IN" smtClean="0"/>
              <a:t>07/12/21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2828398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8D079BA-AD4B-574A-99FA-7A647758DAA4}" type="datetime1">
              <a:rPr lang="en-IN" smtClean="0"/>
              <a:t>07/12/21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2330218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747D-2C36-764F-A693-96BB315668A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068D18-15A5-904E-90EF-01DF821025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983AF0-7035-B746-9DA4-096BACC08926}"/>
              </a:ext>
            </a:extLst>
          </p:cNvPr>
          <p:cNvSpPr>
            <a:spLocks noGrp="1"/>
          </p:cNvSpPr>
          <p:nvPr>
            <p:ph type="dt" sz="half" idx="10"/>
          </p:nvPr>
        </p:nvSpPr>
        <p:spPr/>
        <p:txBody>
          <a:bodyPr/>
          <a:lstStyle/>
          <a:p>
            <a:fld id="{69CF00CF-07B5-894F-9CAB-A6F99A42E59E}" type="datetime1">
              <a:rPr lang="en-IN" smtClean="0"/>
              <a:t>07/12/21</a:t>
            </a:fld>
            <a:endParaRPr lang="en-US"/>
          </a:p>
        </p:txBody>
      </p:sp>
      <p:sp>
        <p:nvSpPr>
          <p:cNvPr id="5" name="Footer Placeholder 4">
            <a:extLst>
              <a:ext uri="{FF2B5EF4-FFF2-40B4-BE49-F238E27FC236}">
                <a16:creationId xmlns:a16="http://schemas.microsoft.com/office/drawing/2014/main" id="{D95430AF-08D6-DD4C-B331-48494D8FB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7629A-9EDE-E443-92F7-C80E7B2CB2C3}"/>
              </a:ext>
            </a:extLst>
          </p:cNvPr>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1906408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6197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Footer Placeholder 4"/>
          <p:cNvSpPr>
            <a:spLocks noGrp="1"/>
          </p:cNvSpPr>
          <p:nvPr>
            <p:ph type="ftr" sz="quarter" idx="10"/>
          </p:nvPr>
        </p:nvSpPr>
        <p:spPr>
          <a:xfrm>
            <a:off x="1" y="6642100"/>
            <a:ext cx="8064500" cy="215900"/>
          </a:xfrm>
        </p:spPr>
        <p:txBody>
          <a:bodyPr/>
          <a:lstStyle>
            <a:lvl1pPr>
              <a:defRPr/>
            </a:lvl1pPr>
          </a:lstStyle>
          <a:p>
            <a:endParaRPr lang="tr-TR"/>
          </a:p>
        </p:txBody>
      </p:sp>
      <p:sp>
        <p:nvSpPr>
          <p:cNvPr id="6" name="Slide Number Placeholder 5"/>
          <p:cNvSpPr>
            <a:spLocks noGrp="1"/>
          </p:cNvSpPr>
          <p:nvPr>
            <p:ph type="sldNum" sz="quarter" idx="11"/>
          </p:nvPr>
        </p:nvSpPr>
        <p:spPr>
          <a:xfrm>
            <a:off x="8784167" y="6237288"/>
            <a:ext cx="2844800" cy="457200"/>
          </a:xfrm>
        </p:spPr>
        <p:txBody>
          <a:bodyPr/>
          <a:lstStyle>
            <a:lvl1pPr>
              <a:defRPr/>
            </a:lvl1pPr>
          </a:lstStyle>
          <a:p>
            <a:fld id="{99C3109D-626F-4B87-B607-773472FB1702}" type="slidenum">
              <a:rPr lang="tr-TR"/>
              <a:pPr/>
              <a:t>‹#›</a:t>
            </a:fld>
            <a:endParaRPr lang="tr-TR"/>
          </a:p>
        </p:txBody>
      </p:sp>
    </p:spTree>
    <p:extLst>
      <p:ext uri="{BB962C8B-B14F-4D97-AF65-F5344CB8AC3E}">
        <p14:creationId xmlns:p14="http://schemas.microsoft.com/office/powerpoint/2010/main" val="322176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225B73-8321-BE42-B693-6BA939E7771F}" type="datetime1">
              <a:rPr lang="en-IN" smtClean="0"/>
              <a:t>07/12/21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1516422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7574768-80D7-9B4D-BD8A-CEE36A9A6ADC}" type="datetime1">
              <a:rPr lang="en-IN" smtClean="0"/>
              <a:t>07/12/21</a:t>
            </a:fld>
            <a:endParaRPr lang="en-US"/>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4CE0C8-4298-4E3D-B2ED-353C97C6B221}" type="slidenum">
              <a:rPr lang="tr-TR" smtClean="0"/>
              <a:pPr/>
              <a:t>‹#›</a:t>
            </a:fld>
            <a:endParaRPr lang="tr-TR"/>
          </a:p>
        </p:txBody>
      </p:sp>
    </p:spTree>
    <p:extLst>
      <p:ext uri="{BB962C8B-B14F-4D97-AF65-F5344CB8AC3E}">
        <p14:creationId xmlns:p14="http://schemas.microsoft.com/office/powerpoint/2010/main" val="3565194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endParaRPr lang="tr-TR"/>
          </a:p>
        </p:txBody>
      </p:sp>
      <p:sp>
        <p:nvSpPr>
          <p:cNvPr id="3" name="Content Placeholder 2"/>
          <p:cNvSpPr>
            <a:spLocks noGrp="1"/>
          </p:cNvSpPr>
          <p:nvPr>
            <p:ph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6197600" y="19812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6197600" y="40005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10"/>
          </p:nvPr>
        </p:nvSpPr>
        <p:spPr>
          <a:xfrm>
            <a:off x="1" y="6642100"/>
            <a:ext cx="8064500" cy="215900"/>
          </a:xfrm>
        </p:spPr>
        <p:txBody>
          <a:bodyPr/>
          <a:lstStyle>
            <a:lvl1pPr>
              <a:defRPr/>
            </a:lvl1pPr>
          </a:lstStyle>
          <a:p>
            <a:endParaRPr lang="tr-TR"/>
          </a:p>
        </p:txBody>
      </p:sp>
      <p:sp>
        <p:nvSpPr>
          <p:cNvPr id="7" name="Slide Number Placeholder 6"/>
          <p:cNvSpPr>
            <a:spLocks noGrp="1"/>
          </p:cNvSpPr>
          <p:nvPr>
            <p:ph type="sldNum" sz="quarter" idx="11"/>
          </p:nvPr>
        </p:nvSpPr>
        <p:spPr>
          <a:xfrm>
            <a:off x="8784167" y="6237288"/>
            <a:ext cx="2844800" cy="457200"/>
          </a:xfrm>
        </p:spPr>
        <p:txBody>
          <a:bodyPr/>
          <a:lstStyle>
            <a:lvl1pPr>
              <a:defRPr/>
            </a:lvl1pPr>
          </a:lstStyle>
          <a:p>
            <a:fld id="{CBC3C170-F6BF-474F-94BA-4476C884BB6C}" type="slidenum">
              <a:rPr lang="tr-TR"/>
              <a:pPr/>
              <a:t>‹#›</a:t>
            </a:fld>
            <a:endParaRPr lang="tr-TR"/>
          </a:p>
        </p:txBody>
      </p:sp>
    </p:spTree>
    <p:extLst>
      <p:ext uri="{BB962C8B-B14F-4D97-AF65-F5344CB8AC3E}">
        <p14:creationId xmlns:p14="http://schemas.microsoft.com/office/powerpoint/2010/main" val="20874297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457200"/>
            <a:ext cx="10972800" cy="1371600"/>
          </a:xfrm>
        </p:spPr>
        <p:txBody>
          <a:bodyPr/>
          <a:lstStyle/>
          <a:p>
            <a:r>
              <a:rPr lang="en-US"/>
              <a:t>Click to edit Master title style</a:t>
            </a:r>
            <a:endParaRPr lang="tr-TR"/>
          </a:p>
        </p:txBody>
      </p:sp>
      <p:sp>
        <p:nvSpPr>
          <p:cNvPr id="3" name="Content Placeholder 2"/>
          <p:cNvSpPr>
            <a:spLocks noGrp="1"/>
          </p:cNvSpPr>
          <p:nvPr>
            <p:ph sz="quarter" idx="1"/>
          </p:nvPr>
        </p:nvSpPr>
        <p:spPr>
          <a:xfrm>
            <a:off x="609600" y="19812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6197600" y="19812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609600" y="40005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Content Placeholder 5"/>
          <p:cNvSpPr>
            <a:spLocks noGrp="1"/>
          </p:cNvSpPr>
          <p:nvPr>
            <p:ph sz="quarter" idx="4"/>
          </p:nvPr>
        </p:nvSpPr>
        <p:spPr>
          <a:xfrm>
            <a:off x="6197600" y="40005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Footer Placeholder 6"/>
          <p:cNvSpPr>
            <a:spLocks noGrp="1"/>
          </p:cNvSpPr>
          <p:nvPr>
            <p:ph type="ftr" sz="quarter" idx="10"/>
          </p:nvPr>
        </p:nvSpPr>
        <p:spPr>
          <a:xfrm>
            <a:off x="1" y="6642100"/>
            <a:ext cx="8064500" cy="215900"/>
          </a:xfrm>
        </p:spPr>
        <p:txBody>
          <a:bodyPr/>
          <a:lstStyle>
            <a:lvl1pPr>
              <a:defRPr/>
            </a:lvl1pPr>
          </a:lstStyle>
          <a:p>
            <a:endParaRPr lang="tr-TR"/>
          </a:p>
        </p:txBody>
      </p:sp>
      <p:sp>
        <p:nvSpPr>
          <p:cNvPr id="8" name="Slide Number Placeholder 7"/>
          <p:cNvSpPr>
            <a:spLocks noGrp="1"/>
          </p:cNvSpPr>
          <p:nvPr>
            <p:ph type="sldNum" sz="quarter" idx="11"/>
          </p:nvPr>
        </p:nvSpPr>
        <p:spPr>
          <a:xfrm>
            <a:off x="8784167" y="6237288"/>
            <a:ext cx="2844800" cy="457200"/>
          </a:xfrm>
        </p:spPr>
        <p:txBody>
          <a:bodyPr/>
          <a:lstStyle>
            <a:lvl1pPr>
              <a:defRPr/>
            </a:lvl1pPr>
          </a:lstStyle>
          <a:p>
            <a:fld id="{C17439C8-341D-41B9-B9BD-7CFD0FBA0B74}" type="slidenum">
              <a:rPr lang="tr-TR"/>
              <a:pPr/>
              <a:t>‹#›</a:t>
            </a:fld>
            <a:endParaRPr lang="tr-TR"/>
          </a:p>
        </p:txBody>
      </p:sp>
    </p:spTree>
    <p:extLst>
      <p:ext uri="{BB962C8B-B14F-4D97-AF65-F5344CB8AC3E}">
        <p14:creationId xmlns:p14="http://schemas.microsoft.com/office/powerpoint/2010/main" val="3621072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3716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quarter" idx="2"/>
          </p:nvPr>
        </p:nvSpPr>
        <p:spPr>
          <a:xfrm>
            <a:off x="6197600" y="19812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Content Placeholder 4"/>
          <p:cNvSpPr>
            <a:spLocks noGrp="1"/>
          </p:cNvSpPr>
          <p:nvPr>
            <p:ph sz="quarter" idx="3"/>
          </p:nvPr>
        </p:nvSpPr>
        <p:spPr>
          <a:xfrm>
            <a:off x="6197600" y="4000500"/>
            <a:ext cx="53848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10"/>
          </p:nvPr>
        </p:nvSpPr>
        <p:spPr>
          <a:xfrm>
            <a:off x="1" y="6642100"/>
            <a:ext cx="8064500" cy="215900"/>
          </a:xfrm>
        </p:spPr>
        <p:txBody>
          <a:bodyPr/>
          <a:lstStyle>
            <a:lvl1pPr>
              <a:defRPr/>
            </a:lvl1pPr>
          </a:lstStyle>
          <a:p>
            <a:endParaRPr lang="tr-TR"/>
          </a:p>
        </p:txBody>
      </p:sp>
      <p:sp>
        <p:nvSpPr>
          <p:cNvPr id="7" name="Slide Number Placeholder 6"/>
          <p:cNvSpPr>
            <a:spLocks noGrp="1"/>
          </p:cNvSpPr>
          <p:nvPr>
            <p:ph type="sldNum" sz="quarter" idx="11"/>
          </p:nvPr>
        </p:nvSpPr>
        <p:spPr>
          <a:xfrm>
            <a:off x="8784167" y="6237288"/>
            <a:ext cx="2844800" cy="457200"/>
          </a:xfrm>
        </p:spPr>
        <p:txBody>
          <a:bodyPr/>
          <a:lstStyle>
            <a:lvl1pPr>
              <a:defRPr/>
            </a:lvl1pPr>
          </a:lstStyle>
          <a:p>
            <a:fld id="{02A7F945-CE03-4231-984A-DFA6DD1A9C7E}" type="slidenum">
              <a:rPr lang="tr-TR"/>
              <a:pPr/>
              <a:t>‹#›</a:t>
            </a:fld>
            <a:endParaRPr lang="tr-TR"/>
          </a:p>
        </p:txBody>
      </p:sp>
    </p:spTree>
    <p:extLst>
      <p:ext uri="{BB962C8B-B14F-4D97-AF65-F5344CB8AC3E}">
        <p14:creationId xmlns:p14="http://schemas.microsoft.com/office/powerpoint/2010/main" val="325389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5E33-8E99-8B42-8939-BEDEE180316F}"/>
              </a:ext>
            </a:extLst>
          </p:cNvPr>
          <p:cNvSpPr>
            <a:spLocks noGrp="1"/>
          </p:cNvSpPr>
          <p:nvPr>
            <p:ph type="title"/>
          </p:nvPr>
        </p:nvSpPr>
        <p:spPr>
          <a:xfrm>
            <a:off x="508000" y="152400"/>
            <a:ext cx="11040533" cy="5334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C3EE21-02F5-A84C-8807-B46DC3755F94}"/>
              </a:ext>
            </a:extLst>
          </p:cNvPr>
          <p:cNvSpPr>
            <a:spLocks noGrp="1"/>
          </p:cNvSpPr>
          <p:nvPr>
            <p:ph type="body" sz="half" idx="1"/>
          </p:nvPr>
        </p:nvSpPr>
        <p:spPr>
          <a:xfrm>
            <a:off x="548218" y="1143000"/>
            <a:ext cx="11091333" cy="2514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F73109D-A2E0-EB48-A8DD-897F60BB45D7}"/>
              </a:ext>
            </a:extLst>
          </p:cNvPr>
          <p:cNvSpPr>
            <a:spLocks noGrp="1"/>
          </p:cNvSpPr>
          <p:nvPr>
            <p:ph sz="half" idx="2"/>
          </p:nvPr>
        </p:nvSpPr>
        <p:spPr>
          <a:xfrm>
            <a:off x="548218" y="3810000"/>
            <a:ext cx="11091333" cy="2514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95977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E7AA473-D82F-4EFF-9DF7-AE6D83C51288}" type="datetime1">
              <a:rPr lang="en-US" smtClean="0"/>
              <a:t>12/7/21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FDF98CC-160E-494C-8C3C-8CDC5FA257DE}"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93843239"/>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32904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F38C8B4-7FBB-408F-BDB9-F0496874AFB2}" type="datetime1">
              <a:rPr lang="en-US" smtClean="0"/>
              <a:t>12/7/21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FDF98CC-160E-494C-8C3C-8CDC5FA257D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5914930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12/7/21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199739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12/7/21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9751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8AF3D33-B63C-9246-B2D0-245103A622C5}" type="datetime1">
              <a:rPr lang="en-IN" smtClean="0"/>
              <a:t>07/12/21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3111473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12/7/21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295076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12/7/21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65417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C366D49-0BBA-4C5A-AD96-6448CA63451A}" type="datetime1">
              <a:rPr lang="en-US" smtClean="0"/>
              <a:t>12/7/21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DF98CC-160E-494C-8C3C-8CDC5FA257D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1303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F4EB293-A316-472D-A8B4-6947CF1A12B7}" type="datetime1">
              <a:rPr lang="en-US" smtClean="0"/>
              <a:t>12/7/21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FDF98CC-160E-494C-8C3C-8CDC5FA257D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8888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234439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12/7/21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85784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5E33-8E99-8B42-8939-BEDEE180316F}"/>
              </a:ext>
            </a:extLst>
          </p:cNvPr>
          <p:cNvSpPr>
            <a:spLocks noGrp="1"/>
          </p:cNvSpPr>
          <p:nvPr>
            <p:ph type="title"/>
          </p:nvPr>
        </p:nvSpPr>
        <p:spPr>
          <a:xfrm>
            <a:off x="508000" y="152400"/>
            <a:ext cx="11040533" cy="5334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C3EE21-02F5-A84C-8807-B46DC3755F94}"/>
              </a:ext>
            </a:extLst>
          </p:cNvPr>
          <p:cNvSpPr>
            <a:spLocks noGrp="1"/>
          </p:cNvSpPr>
          <p:nvPr>
            <p:ph type="body" sz="half" idx="1"/>
          </p:nvPr>
        </p:nvSpPr>
        <p:spPr>
          <a:xfrm>
            <a:off x="548218" y="1143000"/>
            <a:ext cx="11091333" cy="2514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F73109D-A2E0-EB48-A8DD-897F60BB45D7}"/>
              </a:ext>
            </a:extLst>
          </p:cNvPr>
          <p:cNvSpPr>
            <a:spLocks noGrp="1"/>
          </p:cNvSpPr>
          <p:nvPr>
            <p:ph sz="half" idx="2"/>
          </p:nvPr>
        </p:nvSpPr>
        <p:spPr>
          <a:xfrm>
            <a:off x="548218" y="3810000"/>
            <a:ext cx="11091333" cy="2514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4517222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F490-A28C-3E42-A1DF-DC192887BDA9}"/>
              </a:ext>
            </a:extLst>
          </p:cNvPr>
          <p:cNvSpPr>
            <a:spLocks noGrp="1"/>
          </p:cNvSpPr>
          <p:nvPr>
            <p:ph type="title"/>
          </p:nvPr>
        </p:nvSpPr>
        <p:spPr>
          <a:xfrm>
            <a:off x="508000" y="152400"/>
            <a:ext cx="11040533" cy="5334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F73DF4C-42A9-734A-B534-AC51A768F20A}"/>
              </a:ext>
            </a:extLst>
          </p:cNvPr>
          <p:cNvSpPr>
            <a:spLocks noGrp="1"/>
          </p:cNvSpPr>
          <p:nvPr>
            <p:ph type="body" sz="half" idx="1"/>
          </p:nvPr>
        </p:nvSpPr>
        <p:spPr>
          <a:xfrm>
            <a:off x="548217" y="1143000"/>
            <a:ext cx="5444067" cy="5181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2CCCEE8-7701-DD4E-9C50-2EA423D2698F}"/>
              </a:ext>
            </a:extLst>
          </p:cNvPr>
          <p:cNvSpPr>
            <a:spLocks noGrp="1"/>
          </p:cNvSpPr>
          <p:nvPr>
            <p:ph sz="quarter" idx="2"/>
          </p:nvPr>
        </p:nvSpPr>
        <p:spPr>
          <a:xfrm>
            <a:off x="6195484" y="1143000"/>
            <a:ext cx="5444067" cy="2514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4">
            <a:extLst>
              <a:ext uri="{FF2B5EF4-FFF2-40B4-BE49-F238E27FC236}">
                <a16:creationId xmlns:a16="http://schemas.microsoft.com/office/drawing/2014/main" id="{3D351FCC-24DE-A342-A33F-6CC8677ACF09}"/>
              </a:ext>
            </a:extLst>
          </p:cNvPr>
          <p:cNvSpPr>
            <a:spLocks noGrp="1"/>
          </p:cNvSpPr>
          <p:nvPr>
            <p:ph sz="quarter" idx="3"/>
          </p:nvPr>
        </p:nvSpPr>
        <p:spPr>
          <a:xfrm>
            <a:off x="6195484" y="3810000"/>
            <a:ext cx="5444067" cy="2514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299320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8CF-9FA9-0044-8F2E-5F22890420D6}"/>
              </a:ext>
            </a:extLst>
          </p:cNvPr>
          <p:cNvSpPr>
            <a:spLocks noGrp="1"/>
          </p:cNvSpPr>
          <p:nvPr>
            <p:ph type="title"/>
          </p:nvPr>
        </p:nvSpPr>
        <p:spPr>
          <a:xfrm>
            <a:off x="508000" y="152400"/>
            <a:ext cx="11040533" cy="533400"/>
          </a:xfrm>
        </p:spPr>
        <p:txBody>
          <a:bodyPr/>
          <a:lstStyle/>
          <a:p>
            <a:r>
              <a:rPr lang="en-GB"/>
              <a:t>Click to edit Master title style</a:t>
            </a:r>
            <a:endParaRPr lang="en-US"/>
          </a:p>
        </p:txBody>
      </p:sp>
      <p:sp>
        <p:nvSpPr>
          <p:cNvPr id="3" name="Table Placeholder 2">
            <a:extLst>
              <a:ext uri="{FF2B5EF4-FFF2-40B4-BE49-F238E27FC236}">
                <a16:creationId xmlns:a16="http://schemas.microsoft.com/office/drawing/2014/main" id="{D9744ECB-51A8-184D-B7F0-7A8C513B1F95}"/>
              </a:ext>
            </a:extLst>
          </p:cNvPr>
          <p:cNvSpPr>
            <a:spLocks noGrp="1"/>
          </p:cNvSpPr>
          <p:nvPr>
            <p:ph type="tbl" idx="1"/>
          </p:nvPr>
        </p:nvSpPr>
        <p:spPr>
          <a:xfrm>
            <a:off x="548218" y="1143000"/>
            <a:ext cx="11091333" cy="5181600"/>
          </a:xfrm>
        </p:spPr>
        <p:txBody>
          <a:bodyPr/>
          <a:lstStyle/>
          <a:p>
            <a:endParaRPr lang="en-US"/>
          </a:p>
        </p:txBody>
      </p:sp>
    </p:spTree>
    <p:extLst>
      <p:ext uri="{BB962C8B-B14F-4D97-AF65-F5344CB8AC3E}">
        <p14:creationId xmlns:p14="http://schemas.microsoft.com/office/powerpoint/2010/main" val="424391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7D8C-0BB1-5E42-AA3D-AE523B3EC548}"/>
              </a:ext>
            </a:extLst>
          </p:cNvPr>
          <p:cNvSpPr>
            <a:spLocks noGrp="1"/>
          </p:cNvSpPr>
          <p:nvPr>
            <p:ph type="title"/>
          </p:nvPr>
        </p:nvSpPr>
        <p:spPr>
          <a:xfrm>
            <a:off x="508000" y="152400"/>
            <a:ext cx="11040533" cy="5334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6A169FF-20F9-2841-AB06-C6048697C8CF}"/>
              </a:ext>
            </a:extLst>
          </p:cNvPr>
          <p:cNvSpPr>
            <a:spLocks noGrp="1"/>
          </p:cNvSpPr>
          <p:nvPr>
            <p:ph type="body" sz="half" idx="1"/>
          </p:nvPr>
        </p:nvSpPr>
        <p:spPr>
          <a:xfrm>
            <a:off x="548217" y="1143000"/>
            <a:ext cx="5444067" cy="5181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CC1A09D-B64A-184B-A707-D517CC030754}"/>
              </a:ext>
            </a:extLst>
          </p:cNvPr>
          <p:cNvSpPr>
            <a:spLocks noGrp="1"/>
          </p:cNvSpPr>
          <p:nvPr>
            <p:ph sz="half" idx="2"/>
          </p:nvPr>
        </p:nvSpPr>
        <p:spPr>
          <a:xfrm>
            <a:off x="6195484" y="1143000"/>
            <a:ext cx="5444067" cy="5181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97779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87256A5-A617-444B-877A-56D5974C7FDE}" type="datetime1">
              <a:rPr lang="en-IN" smtClean="0"/>
              <a:t>07/12/21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340781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7EBF755-3377-2B44-944D-081C2E284268}" type="datetime1">
              <a:rPr lang="en-IN" smtClean="0"/>
              <a:t>07/12/21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62022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BC2788E-059F-9B49-9A97-2C85158259FB}" type="datetime1">
              <a:rPr lang="en-IN" smtClean="0"/>
              <a:t>07/12/21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379687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1CFD151-5E9E-C448-BB0F-0F8B5F94A346}" type="datetime1">
              <a:rPr lang="en-IN" smtClean="0"/>
              <a:t>07/12/21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2274681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B0FA65C-64F0-9941-A725-D69B8B20F4C9}" type="datetime1">
              <a:rPr lang="en-IN" smtClean="0"/>
              <a:t>07/12/21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89582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143304-3222-024D-80B8-8382A57824E7}" type="datetime1">
              <a:rPr lang="en-IN" smtClean="0"/>
              <a:t>07/12/21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B20E29-C543-4240-AB13-2F66715D1998}" type="slidenum">
              <a:rPr lang="en-US" smtClean="0"/>
              <a:t>‹#›</a:t>
            </a:fld>
            <a:endParaRPr lang="en-US"/>
          </a:p>
        </p:txBody>
      </p:sp>
    </p:spTree>
    <p:extLst>
      <p:ext uri="{BB962C8B-B14F-4D97-AF65-F5344CB8AC3E}">
        <p14:creationId xmlns:p14="http://schemas.microsoft.com/office/powerpoint/2010/main" val="2241284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2.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6">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2EC3FEF-D599-694A-808F-FE255A15159B}" type="datetime1">
              <a:rPr lang="en-IN" smtClean="0"/>
              <a:t>07/12/21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6B20E29-C543-4240-AB13-2F66715D1998}" type="slidenum">
              <a:rPr lang="en-US" smtClean="0"/>
              <a:t>‹#›</a:t>
            </a:fld>
            <a:endParaRPr lang="en-US"/>
          </a:p>
        </p:txBody>
      </p:sp>
    </p:spTree>
    <p:extLst>
      <p:ext uri="{BB962C8B-B14F-4D97-AF65-F5344CB8AC3E}">
        <p14:creationId xmlns:p14="http://schemas.microsoft.com/office/powerpoint/2010/main" val="363085726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34BCCD4-CEB1-405B-A443-DD9CBCBEA552}" type="datetime1">
              <a:rPr lang="en-US" smtClean="0"/>
              <a:t>12/7/21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FDF98CC-160E-494C-8C3C-8CDC5FA257DE}"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09293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8.emf"/><Relationship Id="rId3" Type="http://schemas.openxmlformats.org/officeDocument/2006/relationships/notesSlide" Target="../notesSlides/notesSlide10.xml"/><Relationship Id="rId7" Type="http://schemas.openxmlformats.org/officeDocument/2006/relationships/image" Target="../media/image15.wmf"/><Relationship Id="rId12" Type="http://schemas.openxmlformats.org/officeDocument/2006/relationships/oleObject" Target="../embeddings/oleObject8.bin"/><Relationship Id="rId17" Type="http://schemas.openxmlformats.org/officeDocument/2006/relationships/image" Target="../media/image20.wmf"/><Relationship Id="rId2" Type="http://schemas.openxmlformats.org/officeDocument/2006/relationships/slideLayout" Target="../slideLayouts/slideLayout20.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7.wmf"/><Relationship Id="rId5" Type="http://schemas.openxmlformats.org/officeDocument/2006/relationships/image" Target="../media/image14.emf"/><Relationship Id="rId15" Type="http://schemas.openxmlformats.org/officeDocument/2006/relationships/image" Target="../media/image19.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6.wmf"/><Relationship Id="rId1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6.e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23.e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8.emf"/><Relationship Id="rId5" Type="http://schemas.openxmlformats.org/officeDocument/2006/relationships/oleObject" Target="../embeddings/oleObject17.bin"/><Relationship Id="rId10" Type="http://schemas.openxmlformats.org/officeDocument/2006/relationships/image" Target="../media/image22.emf"/><Relationship Id="rId4" Type="http://schemas.openxmlformats.org/officeDocument/2006/relationships/image" Target="../media/image27.emf"/><Relationship Id="rId9"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4.xml"/><Relationship Id="rId1" Type="http://schemas.openxmlformats.org/officeDocument/2006/relationships/vmlDrawing" Target="../drawings/vmlDrawing5.vml"/><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image" Target="../media/image32.emf"/><Relationship Id="rId5" Type="http://schemas.openxmlformats.org/officeDocument/2006/relationships/oleObject" Target="../embeddings/oleObject22.bin"/><Relationship Id="rId4" Type="http://schemas.openxmlformats.org/officeDocument/2006/relationships/image" Target="../media/image31.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12.xml"/><Relationship Id="rId7" Type="http://schemas.openxmlformats.org/officeDocument/2006/relationships/image" Target="../media/image34.e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24.bin"/><Relationship Id="rId11" Type="http://schemas.openxmlformats.org/officeDocument/2006/relationships/image" Target="../media/image22.emf"/><Relationship Id="rId5" Type="http://schemas.openxmlformats.org/officeDocument/2006/relationships/image" Target="../media/image33.emf"/><Relationship Id="rId10" Type="http://schemas.openxmlformats.org/officeDocument/2006/relationships/oleObject" Target="../embeddings/oleObject11.bin"/><Relationship Id="rId4" Type="http://schemas.openxmlformats.org/officeDocument/2006/relationships/oleObject" Target="../embeddings/oleObject23.bin"/><Relationship Id="rId9" Type="http://schemas.openxmlformats.org/officeDocument/2006/relationships/image" Target="../media/image3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3.xml"/><Relationship Id="rId1" Type="http://schemas.openxmlformats.org/officeDocument/2006/relationships/vmlDrawing" Target="../drawings/vmlDrawing8.vml"/><Relationship Id="rId6" Type="http://schemas.openxmlformats.org/officeDocument/2006/relationships/image" Target="../media/image37.emf"/><Relationship Id="rId5" Type="http://schemas.openxmlformats.org/officeDocument/2006/relationships/oleObject" Target="../embeddings/oleObject27.bin"/><Relationship Id="rId4" Type="http://schemas.openxmlformats.org/officeDocument/2006/relationships/image" Target="../media/image36.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8.xml"/><Relationship Id="rId1" Type="http://schemas.openxmlformats.org/officeDocument/2006/relationships/vmlDrawing" Target="../drawings/vmlDrawing9.vml"/><Relationship Id="rId4" Type="http://schemas.openxmlformats.org/officeDocument/2006/relationships/image" Target="../media/image38.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82B47-30AB-0247-865C-844B9B47BE3F}"/>
              </a:ext>
            </a:extLst>
          </p:cNvPr>
          <p:cNvSpPr>
            <a:spLocks noGrp="1"/>
          </p:cNvSpPr>
          <p:nvPr>
            <p:ph type="ctrTitle"/>
          </p:nvPr>
        </p:nvSpPr>
        <p:spPr/>
        <p:txBody>
          <a:bodyPr>
            <a:normAutofit/>
          </a:bodyPr>
          <a:lstStyle/>
          <a:p>
            <a:r>
              <a:rPr lang="en-US" cap="none" dirty="0"/>
              <a:t>18CSE751 – Introduction to Machine Learning</a:t>
            </a:r>
            <a:br>
              <a:rPr lang="en-US" cap="none" dirty="0"/>
            </a:br>
            <a:r>
              <a:rPr lang="en-US" cap="none" dirty="0"/>
              <a:t>Lecture 18: Learning with Trees</a:t>
            </a:r>
          </a:p>
        </p:txBody>
      </p:sp>
      <p:sp>
        <p:nvSpPr>
          <p:cNvPr id="3" name="Subtitle 2">
            <a:extLst>
              <a:ext uri="{FF2B5EF4-FFF2-40B4-BE49-F238E27FC236}">
                <a16:creationId xmlns:a16="http://schemas.microsoft.com/office/drawing/2014/main" id="{E61F8427-1991-0240-8FD8-866D08F532F5}"/>
              </a:ext>
            </a:extLst>
          </p:cNvPr>
          <p:cNvSpPr>
            <a:spLocks noGrp="1"/>
          </p:cNvSpPr>
          <p:nvPr>
            <p:ph type="subTitle" idx="1"/>
          </p:nvPr>
        </p:nvSpPr>
        <p:spPr/>
        <p:txBody>
          <a:bodyPr>
            <a:normAutofit/>
          </a:bodyPr>
          <a:lstStyle/>
          <a:p>
            <a:r>
              <a:rPr lang="en-US" cap="none" dirty="0" err="1"/>
              <a:t>Dr.Vani</a:t>
            </a:r>
            <a:r>
              <a:rPr lang="en-US" cap="none" dirty="0"/>
              <a:t> Vasudevan</a:t>
            </a:r>
          </a:p>
          <a:p>
            <a:r>
              <a:rPr lang="en-US" cap="none" dirty="0"/>
              <a:t>Professor –CSE, NMIT</a:t>
            </a:r>
          </a:p>
        </p:txBody>
      </p:sp>
      <p:sp>
        <p:nvSpPr>
          <p:cNvPr id="4" name="Slide Number Placeholder 3">
            <a:extLst>
              <a:ext uri="{FF2B5EF4-FFF2-40B4-BE49-F238E27FC236}">
                <a16:creationId xmlns:a16="http://schemas.microsoft.com/office/drawing/2014/main" id="{4277DE7A-751D-8042-88CF-AF6C87214CA6}"/>
              </a:ext>
            </a:extLst>
          </p:cNvPr>
          <p:cNvSpPr>
            <a:spLocks noGrp="1"/>
          </p:cNvSpPr>
          <p:nvPr>
            <p:ph type="sldNum" sz="quarter" idx="12"/>
          </p:nvPr>
        </p:nvSpPr>
        <p:spPr>
          <a:xfrm>
            <a:off x="9448800" y="6356350"/>
            <a:ext cx="2743200" cy="365125"/>
          </a:xfrm>
          <a:prstGeom prst="rect">
            <a:avLst/>
          </a:prstGeom>
        </p:spPr>
        <p:txBody>
          <a:bodyPr/>
          <a:lstStyle/>
          <a:p>
            <a:fld id="{C6B20E29-C543-4240-AB13-2F66715D1998}" type="slidenum">
              <a:rPr lang="en-US" smtClean="0"/>
              <a:t>1</a:t>
            </a:fld>
            <a:endParaRPr lang="en-US"/>
          </a:p>
        </p:txBody>
      </p:sp>
    </p:spTree>
    <p:extLst>
      <p:ext uri="{BB962C8B-B14F-4D97-AF65-F5344CB8AC3E}">
        <p14:creationId xmlns:p14="http://schemas.microsoft.com/office/powerpoint/2010/main" val="2303699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26"/>
          <p:cNvSpPr>
            <a:spLocks noGrp="1" noChangeArrowheads="1"/>
          </p:cNvSpPr>
          <p:nvPr>
            <p:ph type="title"/>
          </p:nvPr>
        </p:nvSpPr>
        <p:spPr>
          <a:xfrm>
            <a:off x="628649" y="152400"/>
            <a:ext cx="10868025" cy="762000"/>
          </a:xfrm>
        </p:spPr>
        <p:txBody>
          <a:bodyPr>
            <a:normAutofit/>
          </a:bodyPr>
          <a:lstStyle/>
          <a:p>
            <a:pPr eaLnBrk="1" hangingPunct="1"/>
            <a:r>
              <a:rPr lang="en-US" altLang="en-US"/>
              <a:t>Algorithm for Decision Tree Induction</a:t>
            </a:r>
          </a:p>
        </p:txBody>
      </p:sp>
      <p:sp>
        <p:nvSpPr>
          <p:cNvPr id="13316" name="Rectangle 1027"/>
          <p:cNvSpPr>
            <a:spLocks noGrp="1" noChangeArrowheads="1"/>
          </p:cNvSpPr>
          <p:nvPr>
            <p:ph idx="1"/>
          </p:nvPr>
        </p:nvSpPr>
        <p:spPr>
          <a:xfrm>
            <a:off x="736147" y="1214437"/>
            <a:ext cx="10934700" cy="5324475"/>
          </a:xfrm>
        </p:spPr>
        <p:txBody>
          <a:bodyPr>
            <a:normAutofit fontScale="92500" lnSpcReduction="10000"/>
          </a:bodyPr>
          <a:lstStyle/>
          <a:p>
            <a:pPr eaLnBrk="1" hangingPunct="1"/>
            <a:r>
              <a:rPr lang="en-US" altLang="en-US" sz="2400" cap="none" dirty="0"/>
              <a:t>Basic algorithm (a greedy algorithm)</a:t>
            </a:r>
          </a:p>
          <a:p>
            <a:pPr lvl="1" eaLnBrk="1" hangingPunct="1"/>
            <a:r>
              <a:rPr lang="en-US" altLang="en-US" sz="2400" cap="none" dirty="0"/>
              <a:t>Tree is constructed in a </a:t>
            </a:r>
            <a:r>
              <a:rPr lang="en-US" altLang="en-US" sz="2400" b="1" cap="none" dirty="0"/>
              <a:t>top-down recursive divide-and-conquer manner</a:t>
            </a:r>
          </a:p>
          <a:p>
            <a:pPr lvl="1" eaLnBrk="1" hangingPunct="1"/>
            <a:r>
              <a:rPr lang="en-US" altLang="en-US" sz="2400" cap="none" dirty="0"/>
              <a:t>At start, all the training examples are at the root</a:t>
            </a:r>
          </a:p>
          <a:p>
            <a:pPr lvl="1" eaLnBrk="1" hangingPunct="1"/>
            <a:r>
              <a:rPr lang="en-US" altLang="en-US" sz="2400" cap="none" dirty="0"/>
              <a:t>Attributes are categorical (if continuous-valued, they are discretized in advance)</a:t>
            </a:r>
          </a:p>
          <a:p>
            <a:pPr lvl="1" eaLnBrk="1" hangingPunct="1"/>
            <a:r>
              <a:rPr lang="en-US" altLang="en-US" sz="2400" cap="none" dirty="0"/>
              <a:t>Examples are partitioned recursively based on selected attributes</a:t>
            </a:r>
          </a:p>
          <a:p>
            <a:pPr lvl="1" eaLnBrk="1" hangingPunct="1"/>
            <a:r>
              <a:rPr lang="en-US" altLang="en-US" sz="2400" cap="none" dirty="0"/>
              <a:t>Test attributes are selected  basis of a heuristic or statistical measure (e.g., </a:t>
            </a:r>
            <a:r>
              <a:rPr lang="en-US" altLang="en-US" sz="2400" b="1" cap="none" dirty="0"/>
              <a:t>Information gain</a:t>
            </a:r>
            <a:r>
              <a:rPr lang="en-US" altLang="en-US" sz="2400" cap="none" dirty="0"/>
              <a:t>)</a:t>
            </a:r>
          </a:p>
          <a:p>
            <a:pPr eaLnBrk="1" hangingPunct="1"/>
            <a:r>
              <a:rPr lang="en-US" altLang="en-US" sz="2400" cap="none" dirty="0"/>
              <a:t>Conditions for stopping partitioning</a:t>
            </a:r>
          </a:p>
          <a:p>
            <a:pPr lvl="1" eaLnBrk="1" hangingPunct="1"/>
            <a:r>
              <a:rPr lang="en-US" altLang="en-US" sz="2400" cap="none" dirty="0"/>
              <a:t>All samples for a given node belong to the same class</a:t>
            </a:r>
          </a:p>
          <a:p>
            <a:pPr lvl="1" eaLnBrk="1" hangingPunct="1"/>
            <a:r>
              <a:rPr lang="en-US" altLang="en-US" sz="2400" cap="none" dirty="0"/>
              <a:t>There are no remaining attributes for further partitioning—</a:t>
            </a:r>
            <a:r>
              <a:rPr lang="en-US" altLang="en-US" sz="2400" b="1" cap="none" dirty="0"/>
              <a:t>majority voting </a:t>
            </a:r>
            <a:r>
              <a:rPr lang="en-US" altLang="en-US" sz="2400" cap="none" dirty="0"/>
              <a:t>is employed for classifying the leaf</a:t>
            </a:r>
          </a:p>
          <a:p>
            <a:pPr lvl="1" eaLnBrk="1" hangingPunct="1"/>
            <a:r>
              <a:rPr lang="en-US" altLang="en-US" sz="2400" cap="none" dirty="0"/>
              <a:t>There are no samples left</a:t>
            </a:r>
          </a:p>
        </p:txBody>
      </p:sp>
      <p:sp>
        <p:nvSpPr>
          <p:cNvPr id="6" name="Slide Number Placeholder 5">
            <a:extLst>
              <a:ext uri="{FF2B5EF4-FFF2-40B4-BE49-F238E27FC236}">
                <a16:creationId xmlns:a16="http://schemas.microsoft.com/office/drawing/2014/main" id="{192F34E5-67C2-A948-8BBF-BCE71DE267B0}"/>
              </a:ext>
            </a:extLst>
          </p:cNvPr>
          <p:cNvSpPr>
            <a:spLocks noGrp="1"/>
          </p:cNvSpPr>
          <p:nvPr>
            <p:ph type="sldNum" sz="quarter" idx="12"/>
          </p:nvPr>
        </p:nvSpPr>
        <p:spPr>
          <a:xfrm>
            <a:off x="8610600" y="6356350"/>
            <a:ext cx="2743200" cy="365125"/>
          </a:xfrm>
        </p:spPr>
        <p:txBody>
          <a:bodyPr/>
          <a:lstStyle/>
          <a:p>
            <a:fld id="{53656A5F-9788-49E1-810F-D235DDB507C6}" type="slidenum">
              <a:rPr lang="en-US" smtClean="0"/>
              <a:t>10</a:t>
            </a:fld>
            <a:endParaRPr lang="en-US"/>
          </a:p>
        </p:txBody>
      </p:sp>
    </p:spTree>
    <p:extLst>
      <p:ext uri="{BB962C8B-B14F-4D97-AF65-F5344CB8AC3E}">
        <p14:creationId xmlns:p14="http://schemas.microsoft.com/office/powerpoint/2010/main" val="384285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CD00-1903-2A4E-ACED-1E710235F46A}"/>
              </a:ext>
            </a:extLst>
          </p:cNvPr>
          <p:cNvSpPr>
            <a:spLocks noGrp="1"/>
          </p:cNvSpPr>
          <p:nvPr>
            <p:ph type="title"/>
          </p:nvPr>
        </p:nvSpPr>
        <p:spPr/>
        <p:txBody>
          <a:bodyPr/>
          <a:lstStyle/>
          <a:p>
            <a:r>
              <a:rPr lang="en-US" dirty="0"/>
              <a:t>ID3…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2ADF38-2EDA-694D-878A-92A74572BAF4}"/>
                  </a:ext>
                </a:extLst>
              </p:cNvPr>
              <p:cNvSpPr>
                <a:spLocks noGrp="1"/>
              </p:cNvSpPr>
              <p:nvPr>
                <p:ph idx="1"/>
              </p:nvPr>
            </p:nvSpPr>
            <p:spPr>
              <a:xfrm>
                <a:off x="913773" y="1919870"/>
                <a:ext cx="10842798" cy="4180484"/>
              </a:xfrm>
            </p:spPr>
            <p:txBody>
              <a:bodyPr>
                <a:noAutofit/>
              </a:bodyPr>
              <a:lstStyle/>
              <a:p>
                <a:r>
                  <a:rPr lang="en-IN" sz="2400" cap="none" dirty="0"/>
                  <a:t>The important idea is to work out how much the entropy of the whole training set would decrease if we choose each feature for the next classification step. This is known as the information gain, and it is defined as</a:t>
                </a:r>
              </a:p>
              <a:p>
                <a:endParaRPr lang="en-IN" sz="2400" cap="none" dirty="0"/>
              </a:p>
              <a:p>
                <a:r>
                  <a:rPr lang="en-IN" sz="2400" cap="none" dirty="0"/>
                  <a:t>(Eq.12.2)</a:t>
                </a:r>
              </a:p>
              <a:p>
                <a:endParaRPr lang="en-IN" sz="2400" cap="none" dirty="0"/>
              </a:p>
              <a:p>
                <a:r>
                  <a:rPr lang="en-IN" sz="2400" cap="none" dirty="0"/>
                  <a:t>The entropy of the whole set minus the entropy when a particular feature is chosen.  Where S is the set of examples, F is a possible feature out of the set of all possible ones, and </a:t>
                </a:r>
                <a14:m>
                  <m:oMath xmlns:m="http://schemas.openxmlformats.org/officeDocument/2006/math">
                    <m:r>
                      <a:rPr lang="en-IN" sz="2400" cap="none" dirty="0">
                        <a:latin typeface="Cambria Math" panose="02040503050406030204" pitchFamily="18" charset="0"/>
                      </a:rPr>
                      <m:t>|</m:t>
                    </m:r>
                    <m:r>
                      <a:rPr lang="en-US" sz="2400" cap="none" dirty="0">
                        <a:latin typeface="Cambria Math" panose="02040503050406030204" pitchFamily="18" charset="0"/>
                      </a:rPr>
                      <m:t>𝑆</m:t>
                    </m:r>
                    <m:r>
                      <a:rPr lang="en-IN" sz="2400" cap="none" dirty="0">
                        <a:latin typeface="Cambria Math" panose="02040503050406030204" pitchFamily="18" charset="0"/>
                      </a:rPr>
                      <m:t>𝑓</m:t>
                    </m:r>
                    <m:r>
                      <a:rPr lang="en-IN" sz="2400" cap="none" dirty="0">
                        <a:latin typeface="Cambria Math" panose="02040503050406030204" pitchFamily="18" charset="0"/>
                      </a:rPr>
                      <m:t> | </m:t>
                    </m:r>
                  </m:oMath>
                </a14:m>
                <a:r>
                  <a:rPr lang="en-IN" sz="2400" cap="none" dirty="0"/>
                  <a:t>is a count of the number of members of S that have value f for Feature F)</a:t>
                </a:r>
              </a:p>
              <a:p>
                <a:endParaRPr lang="en-IN" sz="2400" cap="none" dirty="0"/>
              </a:p>
              <a:p>
                <a:endParaRPr lang="en-US" sz="2400" cap="none" dirty="0"/>
              </a:p>
            </p:txBody>
          </p:sp>
        </mc:Choice>
        <mc:Fallback xmlns="">
          <p:sp>
            <p:nvSpPr>
              <p:cNvPr id="3" name="Content Placeholder 2">
                <a:extLst>
                  <a:ext uri="{FF2B5EF4-FFF2-40B4-BE49-F238E27FC236}">
                    <a16:creationId xmlns:a16="http://schemas.microsoft.com/office/drawing/2014/main" id="{E12ADF38-2EDA-694D-878A-92A74572BAF4}"/>
                  </a:ext>
                </a:extLst>
              </p:cNvPr>
              <p:cNvSpPr>
                <a:spLocks noGrp="1" noRot="1" noChangeAspect="1" noMove="1" noResize="1" noEditPoints="1" noAdjustHandles="1" noChangeArrowheads="1" noChangeShapeType="1" noTextEdit="1"/>
              </p:cNvSpPr>
              <p:nvPr>
                <p:ph idx="1"/>
              </p:nvPr>
            </p:nvSpPr>
            <p:spPr>
              <a:xfrm>
                <a:off x="913773" y="1919870"/>
                <a:ext cx="10842798" cy="4180484"/>
              </a:xfrm>
              <a:blipFill>
                <a:blip r:embed="rId2"/>
                <a:stretch>
                  <a:fillRect l="-820" t="-303" b="-218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3378044-256C-B548-8A51-3A263D473F44}"/>
              </a:ext>
            </a:extLst>
          </p:cNvPr>
          <p:cNvSpPr>
            <a:spLocks noGrp="1"/>
          </p:cNvSpPr>
          <p:nvPr>
            <p:ph type="sldNum" sz="quarter" idx="12"/>
          </p:nvPr>
        </p:nvSpPr>
        <p:spPr/>
        <p:txBody>
          <a:bodyPr/>
          <a:lstStyle/>
          <a:p>
            <a:fld id="{C6B20E29-C543-4240-AB13-2F66715D1998}" type="slidenum">
              <a:rPr lang="en-US" smtClean="0"/>
              <a:t>11</a:t>
            </a:fld>
            <a:endParaRPr lang="en-US"/>
          </a:p>
        </p:txBody>
      </p:sp>
      <p:pic>
        <p:nvPicPr>
          <p:cNvPr id="5" name="Picture 4">
            <a:extLst>
              <a:ext uri="{FF2B5EF4-FFF2-40B4-BE49-F238E27FC236}">
                <a16:creationId xmlns:a16="http://schemas.microsoft.com/office/drawing/2014/main" id="{0180385A-E13F-8142-A81E-C738672A6D01}"/>
              </a:ext>
            </a:extLst>
          </p:cNvPr>
          <p:cNvPicPr>
            <a:picLocks noChangeAspect="1"/>
          </p:cNvPicPr>
          <p:nvPr/>
        </p:nvPicPr>
        <p:blipFill>
          <a:blip r:embed="rId3"/>
          <a:stretch>
            <a:fillRect/>
          </a:stretch>
        </p:blipFill>
        <p:spPr>
          <a:xfrm>
            <a:off x="2687784" y="3592374"/>
            <a:ext cx="7518400" cy="1130300"/>
          </a:xfrm>
          <a:prstGeom prst="rect">
            <a:avLst/>
          </a:prstGeom>
        </p:spPr>
      </p:pic>
    </p:spTree>
    <p:extLst>
      <p:ext uri="{BB962C8B-B14F-4D97-AF65-F5344CB8AC3E}">
        <p14:creationId xmlns:p14="http://schemas.microsoft.com/office/powerpoint/2010/main" val="32307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416379" y="415924"/>
            <a:ext cx="12725399" cy="873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eaLnBrk="1" hangingPunct="1">
              <a:spcBef>
                <a:spcPct val="0"/>
              </a:spcBef>
              <a:buClrTx/>
              <a:buSzTx/>
              <a:buFontTx/>
              <a:buNone/>
            </a:pPr>
            <a:r>
              <a:rPr lang="en-US" altLang="en-US" sz="3800" b="1" dirty="0">
                <a:latin typeface="Berlin Sans FB Demi" panose="020E0802020502020306" pitchFamily="34" charset="0"/>
              </a:rPr>
              <a:t>Attribute Selection Measure: Information Gain </a:t>
            </a:r>
          </a:p>
          <a:p>
            <a:pPr algn="ctr" eaLnBrk="1" hangingPunct="1">
              <a:spcBef>
                <a:spcPct val="0"/>
              </a:spcBef>
              <a:buClrTx/>
              <a:buSzTx/>
              <a:buFontTx/>
              <a:buNone/>
            </a:pPr>
            <a:r>
              <a:rPr lang="en-US" altLang="en-US" sz="3800" b="1" dirty="0">
                <a:latin typeface="Berlin Sans FB Demi" panose="020E0802020502020306" pitchFamily="34" charset="0"/>
              </a:rPr>
              <a:t>(ID3/C4.5)</a:t>
            </a:r>
          </a:p>
        </p:txBody>
      </p:sp>
      <p:sp>
        <p:nvSpPr>
          <p:cNvPr id="15364" name="Rectangle 3"/>
          <p:cNvSpPr>
            <a:spLocks noChangeArrowheads="1"/>
          </p:cNvSpPr>
          <p:nvPr/>
        </p:nvSpPr>
        <p:spPr bwMode="auto">
          <a:xfrm>
            <a:off x="533400" y="1066800"/>
            <a:ext cx="9753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ts val="600"/>
              </a:spcBef>
              <a:buClr>
                <a:srgbClr val="0000CC"/>
              </a:buClr>
              <a:buSzPct val="80000"/>
              <a:buFont typeface="Wingdings" panose="05000000000000000000" pitchFamily="2" charset="2"/>
              <a:buChar char="q"/>
            </a:pPr>
            <a:r>
              <a:rPr lang="en-US" altLang="en-US" sz="2400" dirty="0"/>
              <a:t>Select the attribute with the highest information gain</a:t>
            </a:r>
          </a:p>
          <a:p>
            <a:pPr eaLnBrk="1" hangingPunct="1">
              <a:spcBef>
                <a:spcPts val="600"/>
              </a:spcBef>
              <a:buClr>
                <a:srgbClr val="0000CC"/>
              </a:buClr>
              <a:buSzPct val="80000"/>
              <a:buFont typeface="Wingdings" panose="05000000000000000000" pitchFamily="2" charset="2"/>
              <a:buChar char="q"/>
            </a:pPr>
            <a:r>
              <a:rPr lang="en-US" altLang="en-US" sz="2400" dirty="0"/>
              <a:t>Let </a:t>
            </a:r>
            <a:r>
              <a:rPr lang="en-US" altLang="en-US" sz="2400" i="1" dirty="0"/>
              <a:t>p</a:t>
            </a:r>
            <a:r>
              <a:rPr lang="en-US" altLang="en-US" sz="2400" i="1" baseline="-25000" dirty="0"/>
              <a:t>i</a:t>
            </a:r>
            <a:r>
              <a:rPr lang="en-US" altLang="en-US" sz="2400" dirty="0"/>
              <a:t> be the probability that an arbitrary tuple in D belongs to class C</a:t>
            </a:r>
            <a:r>
              <a:rPr lang="en-US" altLang="en-US" sz="2400" baseline="-25000" dirty="0"/>
              <a:t>i</a:t>
            </a:r>
            <a:r>
              <a:rPr lang="en-US" altLang="en-US" sz="2400" dirty="0"/>
              <a:t>, estimated by |C</a:t>
            </a:r>
            <a:r>
              <a:rPr lang="en-US" altLang="en-US" sz="2400" i="1" baseline="-25000" dirty="0"/>
              <a:t>i</a:t>
            </a:r>
            <a:r>
              <a:rPr lang="en-US" altLang="en-US" sz="2400" baseline="-25000" dirty="0"/>
              <a:t>, D</a:t>
            </a:r>
            <a:r>
              <a:rPr lang="en-US" altLang="en-US" sz="2400" dirty="0"/>
              <a:t>|/|D|</a:t>
            </a:r>
          </a:p>
          <a:p>
            <a:pPr eaLnBrk="1" hangingPunct="1">
              <a:spcBef>
                <a:spcPts val="600"/>
              </a:spcBef>
              <a:buClr>
                <a:srgbClr val="0000CC"/>
              </a:buClr>
              <a:buSzPct val="80000"/>
              <a:buFont typeface="Wingdings" panose="05000000000000000000" pitchFamily="2" charset="2"/>
              <a:buChar char="q"/>
            </a:pPr>
            <a:r>
              <a:rPr lang="en-US" altLang="en-US" sz="2400" dirty="0"/>
              <a:t>Expected information (entropy) needed to classify a tuple in D:</a:t>
            </a:r>
          </a:p>
          <a:p>
            <a:pPr eaLnBrk="1" hangingPunct="1">
              <a:spcBef>
                <a:spcPts val="600"/>
              </a:spcBef>
              <a:buClr>
                <a:srgbClr val="0000CC"/>
              </a:buClr>
              <a:buSzPct val="80000"/>
              <a:buFont typeface="Wingdings" panose="05000000000000000000" pitchFamily="2" charset="2"/>
              <a:buChar char="q"/>
            </a:pPr>
            <a:endParaRPr lang="en-US" altLang="en-US" sz="2400" dirty="0"/>
          </a:p>
          <a:p>
            <a:pPr eaLnBrk="1" hangingPunct="1">
              <a:spcBef>
                <a:spcPts val="600"/>
              </a:spcBef>
              <a:buClr>
                <a:srgbClr val="0000CC"/>
              </a:buClr>
              <a:buSzPct val="80000"/>
              <a:buFont typeface="Wingdings" panose="05000000000000000000" pitchFamily="2" charset="2"/>
              <a:buChar char="q"/>
            </a:pPr>
            <a:endParaRPr lang="en-US" altLang="en-US" sz="2400" dirty="0"/>
          </a:p>
          <a:p>
            <a:pPr eaLnBrk="1" hangingPunct="1">
              <a:spcBef>
                <a:spcPts val="600"/>
              </a:spcBef>
              <a:buClr>
                <a:srgbClr val="0000CC"/>
              </a:buClr>
              <a:buSzPct val="80000"/>
              <a:buFont typeface="Wingdings" panose="05000000000000000000" pitchFamily="2" charset="2"/>
              <a:buChar char="q"/>
            </a:pPr>
            <a:r>
              <a:rPr lang="en-US" altLang="en-US" sz="2400" dirty="0"/>
              <a:t>Information needed (after using A to split D into v partitions) to classify D:</a:t>
            </a:r>
          </a:p>
          <a:p>
            <a:pPr eaLnBrk="1" hangingPunct="1">
              <a:spcBef>
                <a:spcPts val="600"/>
              </a:spcBef>
              <a:buClr>
                <a:srgbClr val="0000CC"/>
              </a:buClr>
              <a:buSzPct val="80000"/>
              <a:buFont typeface="Wingdings" panose="05000000000000000000" pitchFamily="2" charset="2"/>
              <a:buChar char="q"/>
            </a:pPr>
            <a:endParaRPr lang="en-US" altLang="en-US" sz="2400" dirty="0"/>
          </a:p>
          <a:p>
            <a:pPr eaLnBrk="1" hangingPunct="1">
              <a:spcBef>
                <a:spcPts val="600"/>
              </a:spcBef>
              <a:buClr>
                <a:srgbClr val="0000CC"/>
              </a:buClr>
              <a:buSzPct val="80000"/>
              <a:buFont typeface="Wingdings" panose="05000000000000000000" pitchFamily="2" charset="2"/>
              <a:buChar char="q"/>
            </a:pPr>
            <a:endParaRPr lang="en-US" altLang="en-US" sz="2400" dirty="0"/>
          </a:p>
          <a:p>
            <a:pPr eaLnBrk="1" hangingPunct="1">
              <a:spcBef>
                <a:spcPts val="600"/>
              </a:spcBef>
              <a:buClr>
                <a:srgbClr val="0000CC"/>
              </a:buClr>
              <a:buSzPct val="80000"/>
              <a:buFont typeface="Wingdings" panose="05000000000000000000" pitchFamily="2" charset="2"/>
              <a:buChar char="q"/>
            </a:pPr>
            <a:r>
              <a:rPr lang="en-US" altLang="en-US" sz="2400" dirty="0"/>
              <a:t>Information gained by branching on attribute A</a:t>
            </a:r>
          </a:p>
          <a:p>
            <a:pPr eaLnBrk="1" hangingPunct="1">
              <a:lnSpc>
                <a:spcPct val="110000"/>
              </a:lnSpc>
              <a:buFont typeface="Wingdings" panose="05000000000000000000" pitchFamily="2" charset="2"/>
              <a:buChar char="q"/>
            </a:pPr>
            <a:endParaRPr lang="en-US" altLang="en-US" sz="2400" dirty="0"/>
          </a:p>
        </p:txBody>
      </p:sp>
      <p:graphicFrame>
        <p:nvGraphicFramePr>
          <p:cNvPr id="15365" name="Object 4"/>
          <p:cNvGraphicFramePr>
            <a:graphicFrameLocks noChangeAspect="1"/>
          </p:cNvGraphicFramePr>
          <p:nvPr/>
        </p:nvGraphicFramePr>
        <p:xfrm>
          <a:off x="6532562" y="2667000"/>
          <a:ext cx="3317875" cy="850900"/>
        </p:xfrm>
        <a:graphic>
          <a:graphicData uri="http://schemas.openxmlformats.org/presentationml/2006/ole">
            <mc:AlternateContent xmlns:mc="http://schemas.openxmlformats.org/markup-compatibility/2006">
              <mc:Choice xmlns:v="urn:schemas-microsoft-com:vml" Requires="v">
                <p:oleObj spid="_x0000_s10244" name="Equation" r:id="rId4" imgW="1612900" imgH="431800" progId="Equation.3">
                  <p:embed/>
                </p:oleObj>
              </mc:Choice>
              <mc:Fallback>
                <p:oleObj name="Equation" r:id="rId4" imgW="1612900" imgH="431800" progId="Equation.3">
                  <p:embed/>
                  <p:pic>
                    <p:nvPicPr>
                      <p:cNvPr id="1536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2562" y="2667000"/>
                        <a:ext cx="331787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5"/>
          <p:cNvGraphicFramePr>
            <a:graphicFrameLocks noChangeAspect="1"/>
          </p:cNvGraphicFramePr>
          <p:nvPr/>
        </p:nvGraphicFramePr>
        <p:xfrm>
          <a:off x="5943599" y="4048126"/>
          <a:ext cx="4495800" cy="949325"/>
        </p:xfrm>
        <a:graphic>
          <a:graphicData uri="http://schemas.openxmlformats.org/presentationml/2006/ole">
            <mc:AlternateContent xmlns:mc="http://schemas.openxmlformats.org/markup-compatibility/2006">
              <mc:Choice xmlns:v="urn:schemas-microsoft-com:vml" Requires="v">
                <p:oleObj spid="_x0000_s10245" name="Equation" r:id="rId6" imgW="1892300" imgH="457200" progId="Equation.3">
                  <p:embed/>
                </p:oleObj>
              </mc:Choice>
              <mc:Fallback>
                <p:oleObj name="Equation" r:id="rId6" imgW="1892300" imgH="457200" progId="Equation.3">
                  <p:embed/>
                  <p:pic>
                    <p:nvPicPr>
                      <p:cNvPr id="1536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599" y="4048126"/>
                        <a:ext cx="44958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6"/>
          <p:cNvGraphicFramePr>
            <a:graphicFrameLocks noChangeAspect="1"/>
          </p:cNvGraphicFramePr>
          <p:nvPr/>
        </p:nvGraphicFramePr>
        <p:xfrm>
          <a:off x="5773738" y="5468938"/>
          <a:ext cx="4589462" cy="536575"/>
        </p:xfrm>
        <a:graphic>
          <a:graphicData uri="http://schemas.openxmlformats.org/presentationml/2006/ole">
            <mc:AlternateContent xmlns:mc="http://schemas.openxmlformats.org/markup-compatibility/2006">
              <mc:Choice xmlns:v="urn:schemas-microsoft-com:vml" Requires="v">
                <p:oleObj spid="_x0000_s10246" name="Equation" r:id="rId8" imgW="1790700" imgH="215900" progId="Equation.3">
                  <p:embed/>
                </p:oleObj>
              </mc:Choice>
              <mc:Fallback>
                <p:oleObj name="Equation" r:id="rId8" imgW="1790700" imgH="215900" progId="Equation.3">
                  <p:embed/>
                  <p:pic>
                    <p:nvPicPr>
                      <p:cNvPr id="1536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3738" y="5468938"/>
                        <a:ext cx="4589462"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Date Placeholder 3">
            <a:extLst>
              <a:ext uri="{FF2B5EF4-FFF2-40B4-BE49-F238E27FC236}">
                <a16:creationId xmlns:a16="http://schemas.microsoft.com/office/drawing/2014/main" id="{19F3607E-5328-4044-B276-44CDBE8E31D4}"/>
              </a:ext>
            </a:extLst>
          </p:cNvPr>
          <p:cNvSpPr>
            <a:spLocks noGrp="1"/>
          </p:cNvSpPr>
          <p:nvPr>
            <p:ph type="dt" sz="half" idx="10"/>
          </p:nvPr>
        </p:nvSpPr>
        <p:spPr>
          <a:xfrm>
            <a:off x="838200" y="6356350"/>
            <a:ext cx="2743200" cy="365125"/>
          </a:xfrm>
        </p:spPr>
        <p:txBody>
          <a:bodyPr/>
          <a:lstStyle/>
          <a:p>
            <a:fld id="{CD5DAB05-166A-4147-9F2B-FF73E430A597}" type="datetime1">
              <a:rPr lang="en-IN" smtClean="0">
                <a:solidFill>
                  <a:schemeClr val="bg1"/>
                </a:solidFill>
              </a:rPr>
              <a:t>07/12/21</a:t>
            </a:fld>
            <a:endParaRPr lang="en-US">
              <a:solidFill>
                <a:schemeClr val="bg1"/>
              </a:solidFill>
            </a:endParaRPr>
          </a:p>
        </p:txBody>
      </p:sp>
      <p:sp>
        <p:nvSpPr>
          <p:cNvPr id="8" name="Footer Placeholder 4">
            <a:extLst>
              <a:ext uri="{FF2B5EF4-FFF2-40B4-BE49-F238E27FC236}">
                <a16:creationId xmlns:a16="http://schemas.microsoft.com/office/drawing/2014/main" id="{8DD183A9-2128-3A48-B1C2-60D8393CB4E0}"/>
              </a:ext>
            </a:extLst>
          </p:cNvPr>
          <p:cNvSpPr>
            <a:spLocks noGrp="1"/>
          </p:cNvSpPr>
          <p:nvPr>
            <p:ph type="ftr" sz="quarter" idx="11"/>
          </p:nvPr>
        </p:nvSpPr>
        <p:spPr>
          <a:xfrm>
            <a:off x="4038600" y="6356350"/>
            <a:ext cx="4114800" cy="365125"/>
          </a:xfrm>
        </p:spPr>
        <p:txBody>
          <a:bodyPr/>
          <a:lstStyle/>
          <a:p>
            <a:r>
              <a:rPr lang="en-US" dirty="0">
                <a:solidFill>
                  <a:schemeClr val="bg1"/>
                </a:solidFill>
              </a:rPr>
              <a:t>Dr. Vani Vasudevan</a:t>
            </a:r>
          </a:p>
        </p:txBody>
      </p:sp>
      <p:sp>
        <p:nvSpPr>
          <p:cNvPr id="9" name="Slide Number Placeholder 5">
            <a:extLst>
              <a:ext uri="{FF2B5EF4-FFF2-40B4-BE49-F238E27FC236}">
                <a16:creationId xmlns:a16="http://schemas.microsoft.com/office/drawing/2014/main" id="{900B6B71-584B-3E4E-AA33-1D27FEC3EC14}"/>
              </a:ext>
            </a:extLst>
          </p:cNvPr>
          <p:cNvSpPr>
            <a:spLocks noGrp="1"/>
          </p:cNvSpPr>
          <p:nvPr>
            <p:ph type="sldNum" sz="quarter" idx="12"/>
          </p:nvPr>
        </p:nvSpPr>
        <p:spPr>
          <a:xfrm>
            <a:off x="8610600" y="6356350"/>
            <a:ext cx="2743200" cy="365125"/>
          </a:xfrm>
        </p:spPr>
        <p:txBody>
          <a:bodyPr/>
          <a:lstStyle/>
          <a:p>
            <a:fld id="{53656A5F-9788-49E1-810F-D235DDB507C6}" type="slidenum">
              <a:rPr lang="en-US" smtClean="0">
                <a:solidFill>
                  <a:schemeClr val="bg1"/>
                </a:solidFill>
              </a:rPr>
              <a:t>12</a:t>
            </a:fld>
            <a:endParaRPr lang="en-US">
              <a:solidFill>
                <a:schemeClr val="bg1"/>
              </a:solidFill>
            </a:endParaRPr>
          </a:p>
        </p:txBody>
      </p:sp>
    </p:spTree>
    <p:extLst>
      <p:ext uri="{BB962C8B-B14F-4D97-AF65-F5344CB8AC3E}">
        <p14:creationId xmlns:p14="http://schemas.microsoft.com/office/powerpoint/2010/main" val="129907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757236" y="0"/>
            <a:ext cx="10963275" cy="960442"/>
          </a:xfrm>
        </p:spPr>
        <p:txBody>
          <a:bodyPr>
            <a:normAutofit/>
          </a:bodyPr>
          <a:lstStyle/>
          <a:p>
            <a:pPr eaLnBrk="1" hangingPunct="1"/>
            <a:r>
              <a:rPr lang="en-US" altLang="en-US" dirty="0">
                <a:solidFill>
                  <a:schemeClr val="tx1"/>
                </a:solidFill>
              </a:rPr>
              <a:t>Attribute Selection: Information Gain</a:t>
            </a:r>
          </a:p>
        </p:txBody>
      </p:sp>
      <p:sp>
        <p:nvSpPr>
          <p:cNvPr id="16388" name="Rectangle 3"/>
          <p:cNvSpPr>
            <a:spLocks noGrp="1" noChangeArrowheads="1"/>
          </p:cNvSpPr>
          <p:nvPr>
            <p:ph sz="half" idx="1"/>
          </p:nvPr>
        </p:nvSpPr>
        <p:spPr>
          <a:xfrm>
            <a:off x="757236" y="1120574"/>
            <a:ext cx="5276850" cy="685801"/>
          </a:xfrm>
        </p:spPr>
        <p:txBody>
          <a:bodyPr>
            <a:normAutofit fontScale="92500" lnSpcReduction="10000"/>
          </a:bodyPr>
          <a:lstStyle/>
          <a:p>
            <a:pPr eaLnBrk="1" hangingPunct="1">
              <a:lnSpc>
                <a:spcPct val="80000"/>
              </a:lnSpc>
              <a:spcBef>
                <a:spcPct val="30000"/>
              </a:spcBef>
              <a:buSzPct val="80000"/>
            </a:pPr>
            <a:r>
              <a:rPr lang="en-US" altLang="en-US" sz="2400" dirty="0">
                <a:solidFill>
                  <a:schemeClr val="tx1"/>
                </a:solidFill>
              </a:rPr>
              <a:t>Class P: </a:t>
            </a:r>
            <a:r>
              <a:rPr lang="en-US" altLang="en-US" sz="2400" dirty="0" err="1">
                <a:solidFill>
                  <a:schemeClr val="tx1"/>
                </a:solidFill>
              </a:rPr>
              <a:t>buys_computer</a:t>
            </a:r>
            <a:r>
              <a:rPr lang="en-US" altLang="en-US" sz="2400" dirty="0">
                <a:solidFill>
                  <a:schemeClr val="tx1"/>
                </a:solidFill>
              </a:rPr>
              <a:t> = “yes”</a:t>
            </a:r>
          </a:p>
          <a:p>
            <a:pPr eaLnBrk="1" hangingPunct="1">
              <a:lnSpc>
                <a:spcPct val="80000"/>
              </a:lnSpc>
              <a:spcBef>
                <a:spcPct val="30000"/>
              </a:spcBef>
              <a:buSzPct val="80000"/>
            </a:pPr>
            <a:r>
              <a:rPr lang="en-US" altLang="en-US" sz="2400" dirty="0">
                <a:solidFill>
                  <a:schemeClr val="tx1"/>
                </a:solidFill>
              </a:rPr>
              <a:t>Class N: </a:t>
            </a:r>
            <a:r>
              <a:rPr lang="en-US" altLang="en-US" sz="2400" dirty="0" err="1">
                <a:solidFill>
                  <a:schemeClr val="tx1"/>
                </a:solidFill>
              </a:rPr>
              <a:t>buys_computer</a:t>
            </a:r>
            <a:r>
              <a:rPr lang="en-US" altLang="en-US" sz="2400" dirty="0">
                <a:solidFill>
                  <a:schemeClr val="tx1"/>
                </a:solidFill>
              </a:rPr>
              <a:t> = “no”</a:t>
            </a:r>
          </a:p>
        </p:txBody>
      </p:sp>
      <p:sp>
        <p:nvSpPr>
          <p:cNvPr id="16389" name="Rectangle 4"/>
          <p:cNvSpPr>
            <a:spLocks noGrp="1" noChangeArrowheads="1"/>
          </p:cNvSpPr>
          <p:nvPr>
            <p:ph sz="half" idx="2"/>
          </p:nvPr>
        </p:nvSpPr>
        <p:spPr>
          <a:xfrm>
            <a:off x="6248397" y="2756298"/>
            <a:ext cx="5353053" cy="2209800"/>
          </a:xfrm>
        </p:spPr>
        <p:txBody>
          <a:bodyPr>
            <a:normAutofit fontScale="92500" lnSpcReduction="10000"/>
          </a:bodyPr>
          <a:lstStyle/>
          <a:p>
            <a:pPr eaLnBrk="1" hangingPunct="1">
              <a:lnSpc>
                <a:spcPct val="130000"/>
              </a:lnSpc>
              <a:buFont typeface="Wingdings" panose="05000000000000000000" pitchFamily="2" charset="2"/>
              <a:buNone/>
            </a:pPr>
            <a:r>
              <a:rPr lang="en-US" altLang="en-US" sz="2000" dirty="0">
                <a:solidFill>
                  <a:schemeClr val="tx1"/>
                </a:solidFill>
              </a:rPr>
              <a:t>            </a:t>
            </a:r>
            <a:r>
              <a:rPr lang="en-US" altLang="en-US" sz="2400" dirty="0">
                <a:solidFill>
                  <a:schemeClr val="tx1"/>
                </a:solidFill>
              </a:rPr>
              <a:t>means “age &lt;=30” has 5 out of 14 samples, with 2 </a:t>
            </a:r>
            <a:r>
              <a:rPr lang="en-US" altLang="en-US" sz="2400" dirty="0" err="1">
                <a:solidFill>
                  <a:schemeClr val="tx1"/>
                </a:solidFill>
              </a:rPr>
              <a:t>yes’es</a:t>
            </a:r>
            <a:r>
              <a:rPr lang="en-US" altLang="en-US" sz="2400" dirty="0">
                <a:solidFill>
                  <a:schemeClr val="tx1"/>
                </a:solidFill>
              </a:rPr>
              <a:t>  and 3 no’s.   Hence</a:t>
            </a:r>
          </a:p>
          <a:p>
            <a:pPr eaLnBrk="1" hangingPunct="1">
              <a:lnSpc>
                <a:spcPct val="90000"/>
              </a:lnSpc>
              <a:buClr>
                <a:schemeClr val="accent1"/>
              </a:buClr>
              <a:buFont typeface="Wingdings 2" panose="05020102010507070707" pitchFamily="18" charset="2"/>
              <a:buNone/>
            </a:pPr>
            <a:endParaRPr lang="en-US" altLang="en-US" sz="2000" dirty="0">
              <a:solidFill>
                <a:schemeClr val="tx1"/>
              </a:solidFill>
            </a:endParaRPr>
          </a:p>
          <a:p>
            <a:pPr eaLnBrk="1" hangingPunct="1">
              <a:lnSpc>
                <a:spcPct val="90000"/>
              </a:lnSpc>
              <a:buClr>
                <a:schemeClr val="accent1"/>
              </a:buClr>
              <a:buFont typeface="Wingdings 2" panose="05020102010507070707" pitchFamily="18" charset="2"/>
              <a:buNone/>
            </a:pPr>
            <a:r>
              <a:rPr lang="en-US" altLang="en-US" sz="2400" dirty="0">
                <a:solidFill>
                  <a:schemeClr val="tx1"/>
                </a:solidFill>
              </a:rPr>
              <a:t>Similarly,</a:t>
            </a:r>
          </a:p>
        </p:txBody>
      </p:sp>
      <p:graphicFrame>
        <p:nvGraphicFramePr>
          <p:cNvPr id="16390" name="Object 5"/>
          <p:cNvGraphicFramePr>
            <a:graphicFrameLocks noChangeAspect="1"/>
          </p:cNvGraphicFramePr>
          <p:nvPr/>
        </p:nvGraphicFramePr>
        <p:xfrm>
          <a:off x="1837531" y="2507259"/>
          <a:ext cx="3354388" cy="1299369"/>
        </p:xfrm>
        <a:graphic>
          <a:graphicData uri="http://schemas.openxmlformats.org/presentationml/2006/ole">
            <mc:AlternateContent xmlns:mc="http://schemas.openxmlformats.org/markup-compatibility/2006">
              <mc:Choice xmlns:v="urn:schemas-microsoft-com:vml" Requires="v">
                <p:oleObj spid="_x0000_s11272" name="Worksheet" r:id="rId4" imgW="3352864" imgH="1495322" progId="Excel.Sheet.8">
                  <p:embed/>
                </p:oleObj>
              </mc:Choice>
              <mc:Fallback>
                <p:oleObj name="Worksheet" r:id="rId4" imgW="3352864" imgH="1495322" progId="Excel.Sheet.8">
                  <p:embed/>
                  <p:pic>
                    <p:nvPicPr>
                      <p:cNvPr id="16390" name="Object 5"/>
                      <p:cNvPicPr>
                        <a:picLocks noChangeAspect="1" noChangeArrowheads="1"/>
                      </p:cNvPicPr>
                      <p:nvPr/>
                    </p:nvPicPr>
                    <p:blipFill>
                      <a:blip r:embed="rId5"/>
                      <a:srcRect/>
                      <a:stretch>
                        <a:fillRect/>
                      </a:stretch>
                    </p:blipFill>
                    <p:spPr bwMode="auto">
                      <a:xfrm>
                        <a:off x="1837531" y="2507259"/>
                        <a:ext cx="3354388" cy="1299369"/>
                      </a:xfrm>
                      <a:prstGeom prst="rect">
                        <a:avLst/>
                      </a:prstGeom>
                      <a:noFill/>
                      <a:ln>
                        <a:noFill/>
                      </a:ln>
                      <a:effectLst/>
                    </p:spPr>
                  </p:pic>
                </p:oleObj>
              </mc:Fallback>
            </mc:AlternateContent>
          </a:graphicData>
        </a:graphic>
      </p:graphicFrame>
      <p:graphicFrame>
        <p:nvGraphicFramePr>
          <p:cNvPr id="16391" name="Object 6"/>
          <p:cNvGraphicFramePr>
            <a:graphicFrameLocks noChangeAspect="1"/>
          </p:cNvGraphicFramePr>
          <p:nvPr/>
        </p:nvGraphicFramePr>
        <p:xfrm>
          <a:off x="6692898" y="1185191"/>
          <a:ext cx="4117977" cy="1335560"/>
        </p:xfrm>
        <a:graphic>
          <a:graphicData uri="http://schemas.openxmlformats.org/presentationml/2006/ole">
            <mc:AlternateContent xmlns:mc="http://schemas.openxmlformats.org/markup-compatibility/2006">
              <mc:Choice xmlns:v="urn:schemas-microsoft-com:vml" Requires="v">
                <p:oleObj spid="_x0000_s11273" name="Equation" r:id="rId6" imgW="2044700" imgH="812800" progId="Equation.3">
                  <p:embed/>
                </p:oleObj>
              </mc:Choice>
              <mc:Fallback>
                <p:oleObj name="Equation" r:id="rId6" imgW="2044700" imgH="812800" progId="Equation.3">
                  <p:embed/>
                  <p:pic>
                    <p:nvPicPr>
                      <p:cNvPr id="1639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92898" y="1185191"/>
                        <a:ext cx="4117977" cy="1335560"/>
                      </a:xfrm>
                      <a:prstGeom prst="rect">
                        <a:avLst/>
                      </a:prstGeom>
                      <a:noFill/>
                      <a:ln>
                        <a:noFill/>
                      </a:ln>
                      <a:effectLst/>
                    </p:spPr>
                  </p:pic>
                </p:oleObj>
              </mc:Fallback>
            </mc:AlternateContent>
          </a:graphicData>
        </a:graphic>
      </p:graphicFrame>
      <p:graphicFrame>
        <p:nvGraphicFramePr>
          <p:cNvPr id="16392" name="Object 7"/>
          <p:cNvGraphicFramePr>
            <a:graphicFrameLocks noChangeAspect="1"/>
          </p:cNvGraphicFramePr>
          <p:nvPr/>
        </p:nvGraphicFramePr>
        <p:xfrm>
          <a:off x="7127873" y="5248671"/>
          <a:ext cx="3594100" cy="1193800"/>
        </p:xfrm>
        <a:graphic>
          <a:graphicData uri="http://schemas.openxmlformats.org/presentationml/2006/ole">
            <mc:AlternateContent xmlns:mc="http://schemas.openxmlformats.org/markup-compatibility/2006">
              <mc:Choice xmlns:v="urn:schemas-microsoft-com:vml" Requires="v">
                <p:oleObj spid="_x0000_s11274" name="Equation" r:id="rId8" imgW="3594100" imgH="1193800" progId="Equation.3">
                  <p:embed/>
                </p:oleObj>
              </mc:Choice>
              <mc:Fallback>
                <p:oleObj name="Equation" r:id="rId8" imgW="3594100" imgH="1193800" progId="Equation.3">
                  <p:embed/>
                  <p:pic>
                    <p:nvPicPr>
                      <p:cNvPr id="1639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7873" y="5248671"/>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8"/>
          <p:cNvGraphicFramePr>
            <a:graphicFrameLocks noChangeAspect="1"/>
          </p:cNvGraphicFramePr>
          <p:nvPr/>
        </p:nvGraphicFramePr>
        <p:xfrm>
          <a:off x="6911975" y="3890079"/>
          <a:ext cx="4271963" cy="388938"/>
        </p:xfrm>
        <a:graphic>
          <a:graphicData uri="http://schemas.openxmlformats.org/presentationml/2006/ole">
            <mc:AlternateContent xmlns:mc="http://schemas.openxmlformats.org/markup-compatibility/2006">
              <mc:Choice xmlns:v="urn:schemas-microsoft-com:vml" Requires="v">
                <p:oleObj spid="_x0000_s11275" name="Equation" r:id="rId10" imgW="2552700" imgH="241300" progId="Equation.3">
                  <p:embed/>
                </p:oleObj>
              </mc:Choice>
              <mc:Fallback>
                <p:oleObj name="Equation" r:id="rId10" imgW="2552700" imgH="241300" progId="Equation.3">
                  <p:embed/>
                  <p:pic>
                    <p:nvPicPr>
                      <p:cNvPr id="16393"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1975" y="3890079"/>
                        <a:ext cx="42719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9"/>
          <p:cNvGraphicFramePr>
            <a:graphicFrameLocks/>
          </p:cNvGraphicFramePr>
          <p:nvPr/>
        </p:nvGraphicFramePr>
        <p:xfrm>
          <a:off x="1114425" y="3814367"/>
          <a:ext cx="4947839" cy="3009504"/>
        </p:xfrm>
        <a:graphic>
          <a:graphicData uri="http://schemas.openxmlformats.org/presentationml/2006/ole">
            <mc:AlternateContent xmlns:mc="http://schemas.openxmlformats.org/markup-compatibility/2006">
              <mc:Choice xmlns:v="urn:schemas-microsoft-com:vml" Requires="v">
                <p:oleObj spid="_x0000_s11276" name="Worksheet" r:id="rId12" imgW="6115431" imgH="4458208" progId="Excel.Sheet.8">
                  <p:embed/>
                </p:oleObj>
              </mc:Choice>
              <mc:Fallback>
                <p:oleObj name="Worksheet" r:id="rId12" imgW="6115431" imgH="4458208" progId="Excel.Sheet.8">
                  <p:embed/>
                  <p:pic>
                    <p:nvPicPr>
                      <p:cNvPr id="16394" name="Object 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4425" y="3814367"/>
                        <a:ext cx="4947839" cy="3009504"/>
                      </a:xfrm>
                      <a:prstGeom prst="rect">
                        <a:avLst/>
                      </a:prstGeom>
                      <a:noFill/>
                      <a:ln>
                        <a:noFill/>
                      </a:ln>
                      <a:effectLst/>
                    </p:spPr>
                  </p:pic>
                </p:oleObj>
              </mc:Fallback>
            </mc:AlternateContent>
          </a:graphicData>
        </a:graphic>
      </p:graphicFrame>
      <p:graphicFrame>
        <p:nvGraphicFramePr>
          <p:cNvPr id="16395" name="Object 10"/>
          <p:cNvGraphicFramePr>
            <a:graphicFrameLocks noChangeAspect="1"/>
          </p:cNvGraphicFramePr>
          <p:nvPr/>
        </p:nvGraphicFramePr>
        <p:xfrm>
          <a:off x="5915025" y="2703115"/>
          <a:ext cx="1073150" cy="665163"/>
        </p:xfrm>
        <a:graphic>
          <a:graphicData uri="http://schemas.openxmlformats.org/presentationml/2006/ole">
            <mc:AlternateContent xmlns:mc="http://schemas.openxmlformats.org/markup-compatibility/2006">
              <mc:Choice xmlns:v="urn:schemas-microsoft-com:vml" Requires="v">
                <p:oleObj spid="_x0000_s11277" name="Equation" r:id="rId14" imgW="583947" imgH="393529" progId="Equation.3">
                  <p:embed/>
                </p:oleObj>
              </mc:Choice>
              <mc:Fallback>
                <p:oleObj name="Equation" r:id="rId14" imgW="583947" imgH="393529" progId="Equation.3">
                  <p:embed/>
                  <p:pic>
                    <p:nvPicPr>
                      <p:cNvPr id="16395"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15025" y="2703115"/>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1"/>
          <p:cNvGraphicFramePr>
            <a:graphicFrameLocks noChangeAspect="1"/>
          </p:cNvGraphicFramePr>
          <p:nvPr/>
        </p:nvGraphicFramePr>
        <p:xfrm>
          <a:off x="876300" y="1849547"/>
          <a:ext cx="5276850" cy="575847"/>
        </p:xfrm>
        <a:graphic>
          <a:graphicData uri="http://schemas.openxmlformats.org/presentationml/2006/ole">
            <mc:AlternateContent xmlns:mc="http://schemas.openxmlformats.org/markup-compatibility/2006">
              <mc:Choice xmlns:v="urn:schemas-microsoft-com:vml" Requires="v">
                <p:oleObj spid="_x0000_s11278" name="Equation" r:id="rId16" imgW="3314700" imgH="393700" progId="Equation.3">
                  <p:embed/>
                </p:oleObj>
              </mc:Choice>
              <mc:Fallback>
                <p:oleObj name="Equation" r:id="rId16" imgW="3314700" imgH="393700" progId="Equation.3">
                  <p:embed/>
                  <p:pic>
                    <p:nvPicPr>
                      <p:cNvPr id="16396"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6300" y="1849547"/>
                        <a:ext cx="5276850" cy="575847"/>
                      </a:xfrm>
                      <a:prstGeom prst="rect">
                        <a:avLst/>
                      </a:prstGeom>
                      <a:noFill/>
                      <a:ln>
                        <a:noFill/>
                      </a:ln>
                      <a:effectLst/>
                    </p:spPr>
                  </p:pic>
                </p:oleObj>
              </mc:Fallback>
            </mc:AlternateContent>
          </a:graphicData>
        </a:graphic>
      </p:graphicFrame>
      <p:sp>
        <p:nvSpPr>
          <p:cNvPr id="12" name="Date Placeholder 3">
            <a:extLst>
              <a:ext uri="{FF2B5EF4-FFF2-40B4-BE49-F238E27FC236}">
                <a16:creationId xmlns:a16="http://schemas.microsoft.com/office/drawing/2014/main" id="{C157D3D5-9F10-5140-B905-CBB3D21D894B}"/>
              </a:ext>
            </a:extLst>
          </p:cNvPr>
          <p:cNvSpPr>
            <a:spLocks noGrp="1"/>
          </p:cNvSpPr>
          <p:nvPr>
            <p:ph type="dt" sz="half" idx="10"/>
          </p:nvPr>
        </p:nvSpPr>
        <p:spPr>
          <a:xfrm>
            <a:off x="838200" y="6356350"/>
            <a:ext cx="2743200" cy="365125"/>
          </a:xfrm>
        </p:spPr>
        <p:txBody>
          <a:bodyPr/>
          <a:lstStyle/>
          <a:p>
            <a:fld id="{0A80995B-C9A3-B54B-9CBC-63389BC34268}" type="datetime1">
              <a:rPr lang="en-IN" smtClean="0">
                <a:solidFill>
                  <a:schemeClr val="tx1"/>
                </a:solidFill>
              </a:rPr>
              <a:t>07/12/21</a:t>
            </a:fld>
            <a:endParaRPr lang="en-US">
              <a:solidFill>
                <a:schemeClr val="tx1"/>
              </a:solidFill>
            </a:endParaRPr>
          </a:p>
        </p:txBody>
      </p:sp>
      <p:sp>
        <p:nvSpPr>
          <p:cNvPr id="13" name="Footer Placeholder 4">
            <a:extLst>
              <a:ext uri="{FF2B5EF4-FFF2-40B4-BE49-F238E27FC236}">
                <a16:creationId xmlns:a16="http://schemas.microsoft.com/office/drawing/2014/main" id="{789D78CB-69F7-144F-A0DA-4128FD6F2070}"/>
              </a:ext>
            </a:extLst>
          </p:cNvPr>
          <p:cNvSpPr>
            <a:spLocks noGrp="1"/>
          </p:cNvSpPr>
          <p:nvPr>
            <p:ph type="ftr" sz="quarter" idx="11"/>
          </p:nvPr>
        </p:nvSpPr>
        <p:spPr>
          <a:xfrm>
            <a:off x="4038600" y="6356350"/>
            <a:ext cx="4114800" cy="365125"/>
          </a:xfrm>
        </p:spPr>
        <p:txBody>
          <a:bodyPr/>
          <a:lstStyle/>
          <a:p>
            <a:r>
              <a:rPr lang="en-US" dirty="0">
                <a:solidFill>
                  <a:schemeClr val="tx1"/>
                </a:solidFill>
              </a:rPr>
              <a:t>Dr. Vani Vasudevan</a:t>
            </a:r>
          </a:p>
        </p:txBody>
      </p:sp>
      <p:sp>
        <p:nvSpPr>
          <p:cNvPr id="14" name="Slide Number Placeholder 5">
            <a:extLst>
              <a:ext uri="{FF2B5EF4-FFF2-40B4-BE49-F238E27FC236}">
                <a16:creationId xmlns:a16="http://schemas.microsoft.com/office/drawing/2014/main" id="{5386DC93-0FD8-934B-A1E6-DF118DE3287D}"/>
              </a:ext>
            </a:extLst>
          </p:cNvPr>
          <p:cNvSpPr>
            <a:spLocks noGrp="1"/>
          </p:cNvSpPr>
          <p:nvPr>
            <p:ph type="sldNum" sz="quarter" idx="12"/>
          </p:nvPr>
        </p:nvSpPr>
        <p:spPr>
          <a:xfrm>
            <a:off x="8610600" y="6356350"/>
            <a:ext cx="2743200" cy="365125"/>
          </a:xfrm>
        </p:spPr>
        <p:txBody>
          <a:bodyPr/>
          <a:lstStyle/>
          <a:p>
            <a:fld id="{53656A5F-9788-49E1-810F-D235DDB507C6}" type="slidenum">
              <a:rPr lang="en-US" smtClean="0">
                <a:solidFill>
                  <a:schemeClr val="tx1"/>
                </a:solidFill>
              </a:rPr>
              <a:t>13</a:t>
            </a:fld>
            <a:endParaRPr lang="en-US">
              <a:solidFill>
                <a:schemeClr val="tx1"/>
              </a:solidFill>
            </a:endParaRPr>
          </a:p>
        </p:txBody>
      </p:sp>
    </p:spTree>
    <p:extLst>
      <p:ext uri="{BB962C8B-B14F-4D97-AF65-F5344CB8AC3E}">
        <p14:creationId xmlns:p14="http://schemas.microsoft.com/office/powerpoint/2010/main" val="4001859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0" y="97971"/>
            <a:ext cx="12620625" cy="1143000"/>
          </a:xfrm>
        </p:spPr>
        <p:txBody>
          <a:bodyPr>
            <a:noAutofit/>
          </a:bodyPr>
          <a:lstStyle/>
          <a:p>
            <a:pPr eaLnBrk="1" hangingPunct="1"/>
            <a:r>
              <a:rPr lang="en-US" altLang="en-US" sz="4000" dirty="0"/>
              <a:t>Computing Information-Gain for Continuous-Valued Attributes</a:t>
            </a:r>
            <a:endParaRPr lang="en-US" altLang="en-US" sz="4000" i="1" dirty="0">
              <a:solidFill>
                <a:srgbClr val="CC0000"/>
              </a:solidFill>
            </a:endParaRPr>
          </a:p>
        </p:txBody>
      </p:sp>
      <p:sp>
        <p:nvSpPr>
          <p:cNvPr id="17412" name="Rectangle 3"/>
          <p:cNvSpPr>
            <a:spLocks noGrp="1" noChangeArrowheads="1"/>
          </p:cNvSpPr>
          <p:nvPr>
            <p:ph idx="1"/>
          </p:nvPr>
        </p:nvSpPr>
        <p:spPr>
          <a:xfrm>
            <a:off x="961343" y="1121229"/>
            <a:ext cx="11025189" cy="5638800"/>
          </a:xfrm>
        </p:spPr>
        <p:txBody>
          <a:bodyPr/>
          <a:lstStyle/>
          <a:p>
            <a:pPr eaLnBrk="1" hangingPunct="1">
              <a:lnSpc>
                <a:spcPct val="115000"/>
              </a:lnSpc>
              <a:spcBef>
                <a:spcPct val="25000"/>
              </a:spcBef>
            </a:pPr>
            <a:r>
              <a:rPr lang="en-US" altLang="en-US" sz="2400" cap="none" dirty="0"/>
              <a:t>Let attribute A be a continuous-valued attribute</a:t>
            </a:r>
          </a:p>
          <a:p>
            <a:pPr eaLnBrk="1" hangingPunct="1">
              <a:lnSpc>
                <a:spcPct val="115000"/>
              </a:lnSpc>
              <a:spcBef>
                <a:spcPct val="25000"/>
              </a:spcBef>
            </a:pPr>
            <a:r>
              <a:rPr lang="en-US" altLang="en-US" sz="2400" cap="none" dirty="0"/>
              <a:t>Must determine the </a:t>
            </a:r>
            <a:r>
              <a:rPr lang="en-US" altLang="en-US" sz="2400" b="1" i="1" cap="none" dirty="0"/>
              <a:t>best split point</a:t>
            </a:r>
            <a:r>
              <a:rPr lang="en-US" altLang="en-US" sz="2400" b="1" cap="none" dirty="0"/>
              <a:t> </a:t>
            </a:r>
            <a:r>
              <a:rPr lang="en-US" altLang="en-US" sz="2400" cap="none" dirty="0"/>
              <a:t>for A</a:t>
            </a:r>
          </a:p>
          <a:p>
            <a:pPr lvl="1" eaLnBrk="1" hangingPunct="1">
              <a:lnSpc>
                <a:spcPct val="115000"/>
              </a:lnSpc>
              <a:spcBef>
                <a:spcPct val="25000"/>
              </a:spcBef>
            </a:pPr>
            <a:r>
              <a:rPr lang="en-US" altLang="en-US" sz="2400" cap="none" dirty="0"/>
              <a:t>Sort the value A in increasing order</a:t>
            </a:r>
          </a:p>
          <a:p>
            <a:pPr lvl="1" eaLnBrk="1" hangingPunct="1">
              <a:lnSpc>
                <a:spcPct val="115000"/>
              </a:lnSpc>
              <a:spcBef>
                <a:spcPct val="25000"/>
              </a:spcBef>
            </a:pPr>
            <a:r>
              <a:rPr lang="en-US" altLang="en-US" sz="2400" cap="none" dirty="0"/>
              <a:t>Typically, the midpoint between each pair of adjacent values is considered as a possible </a:t>
            </a:r>
            <a:r>
              <a:rPr lang="en-US" altLang="en-US" sz="2400" i="1" cap="none" dirty="0"/>
              <a:t>split point</a:t>
            </a:r>
          </a:p>
          <a:p>
            <a:pPr lvl="2" eaLnBrk="1" hangingPunct="1">
              <a:lnSpc>
                <a:spcPct val="115000"/>
              </a:lnSpc>
              <a:spcBef>
                <a:spcPct val="25000"/>
              </a:spcBef>
            </a:pPr>
            <a:r>
              <a:rPr lang="en-US" altLang="en-US" sz="2400" cap="none" dirty="0"/>
              <a:t>(A</a:t>
            </a:r>
            <a:r>
              <a:rPr lang="en-US" altLang="en-US" sz="2400" cap="none" baseline="-25000" dirty="0"/>
              <a:t>i</a:t>
            </a:r>
            <a:r>
              <a:rPr lang="en-US" altLang="en-US" sz="2400" cap="none" dirty="0"/>
              <a:t>+a</a:t>
            </a:r>
            <a:r>
              <a:rPr lang="en-US" altLang="en-US" sz="2400" cap="none" baseline="-25000" dirty="0"/>
              <a:t>i+1</a:t>
            </a:r>
            <a:r>
              <a:rPr lang="en-US" altLang="en-US" sz="2400" cap="none" dirty="0"/>
              <a:t>)/2 is the midpoint between the values of a</a:t>
            </a:r>
            <a:r>
              <a:rPr lang="en-US" altLang="en-US" sz="2400" cap="none" baseline="-25000" dirty="0"/>
              <a:t>i</a:t>
            </a:r>
            <a:r>
              <a:rPr lang="en-US" altLang="en-US" sz="2400" cap="none" dirty="0"/>
              <a:t> and a</a:t>
            </a:r>
            <a:r>
              <a:rPr lang="en-US" altLang="en-US" sz="2400" cap="none" baseline="-25000" dirty="0"/>
              <a:t>i+1</a:t>
            </a:r>
          </a:p>
          <a:p>
            <a:pPr lvl="1" eaLnBrk="1" hangingPunct="1">
              <a:lnSpc>
                <a:spcPct val="115000"/>
              </a:lnSpc>
              <a:spcBef>
                <a:spcPct val="25000"/>
              </a:spcBef>
            </a:pPr>
            <a:r>
              <a:rPr lang="en-US" altLang="en-US" sz="2400" cap="none" dirty="0"/>
              <a:t>The point with the </a:t>
            </a:r>
            <a:r>
              <a:rPr lang="en-US" altLang="en-US" sz="2400" i="1" cap="none" dirty="0"/>
              <a:t>minimum expected information requirement</a:t>
            </a:r>
            <a:r>
              <a:rPr lang="en-US" altLang="en-US" sz="2400" cap="none" dirty="0"/>
              <a:t> for A is selected as the split-point for A</a:t>
            </a:r>
          </a:p>
          <a:p>
            <a:pPr eaLnBrk="1" hangingPunct="1">
              <a:lnSpc>
                <a:spcPct val="115000"/>
              </a:lnSpc>
            </a:pPr>
            <a:r>
              <a:rPr lang="en-US" altLang="en-US" sz="2400" cap="none" dirty="0"/>
              <a:t>Split:</a:t>
            </a:r>
          </a:p>
          <a:p>
            <a:pPr lvl="1" eaLnBrk="1" hangingPunct="1">
              <a:lnSpc>
                <a:spcPct val="115000"/>
              </a:lnSpc>
            </a:pPr>
            <a:r>
              <a:rPr lang="en-US" altLang="en-US" sz="2400" cap="none" dirty="0"/>
              <a:t>D1 is the set of tuples in D satisfying A ≤ split-point, and D2 is the set of tuples in D satisfying A &gt; split-point</a:t>
            </a:r>
          </a:p>
        </p:txBody>
      </p:sp>
      <p:sp>
        <p:nvSpPr>
          <p:cNvPr id="7" name="Slide Number Placeholder 6">
            <a:extLst>
              <a:ext uri="{FF2B5EF4-FFF2-40B4-BE49-F238E27FC236}">
                <a16:creationId xmlns:a16="http://schemas.microsoft.com/office/drawing/2014/main" id="{21118289-A016-2049-932E-FC74BFE2C884}"/>
              </a:ext>
            </a:extLst>
          </p:cNvPr>
          <p:cNvSpPr>
            <a:spLocks noGrp="1"/>
          </p:cNvSpPr>
          <p:nvPr>
            <p:ph type="sldNum" sz="quarter" idx="12"/>
          </p:nvPr>
        </p:nvSpPr>
        <p:spPr/>
        <p:txBody>
          <a:bodyPr/>
          <a:lstStyle/>
          <a:p>
            <a:fld id="{53656A5F-9788-49E1-810F-D235DDB507C6}" type="slidenum">
              <a:rPr lang="en-US" smtClean="0"/>
              <a:t>14</a:t>
            </a:fld>
            <a:endParaRPr lang="en-US"/>
          </a:p>
        </p:txBody>
      </p:sp>
    </p:spTree>
    <p:extLst>
      <p:ext uri="{BB962C8B-B14F-4D97-AF65-F5344CB8AC3E}">
        <p14:creationId xmlns:p14="http://schemas.microsoft.com/office/powerpoint/2010/main" val="326521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1CD00-1903-2A4E-ACED-1E710235F46A}"/>
              </a:ext>
            </a:extLst>
          </p:cNvPr>
          <p:cNvSpPr>
            <a:spLocks noGrp="1"/>
          </p:cNvSpPr>
          <p:nvPr>
            <p:ph type="title"/>
          </p:nvPr>
        </p:nvSpPr>
        <p:spPr/>
        <p:txBody>
          <a:bodyPr/>
          <a:lstStyle/>
          <a:p>
            <a:r>
              <a:rPr lang="en-US" dirty="0"/>
              <a:t>ID3</a:t>
            </a:r>
          </a:p>
        </p:txBody>
      </p:sp>
      <p:sp>
        <p:nvSpPr>
          <p:cNvPr id="4" name="Slide Number Placeholder 3">
            <a:extLst>
              <a:ext uri="{FF2B5EF4-FFF2-40B4-BE49-F238E27FC236}">
                <a16:creationId xmlns:a16="http://schemas.microsoft.com/office/drawing/2014/main" id="{83378044-256C-B548-8A51-3A263D473F44}"/>
              </a:ext>
            </a:extLst>
          </p:cNvPr>
          <p:cNvSpPr>
            <a:spLocks noGrp="1"/>
          </p:cNvSpPr>
          <p:nvPr>
            <p:ph type="sldNum" sz="quarter" idx="12"/>
          </p:nvPr>
        </p:nvSpPr>
        <p:spPr/>
        <p:txBody>
          <a:bodyPr/>
          <a:lstStyle/>
          <a:p>
            <a:fld id="{C6B20E29-C543-4240-AB13-2F66715D1998}" type="slidenum">
              <a:rPr lang="en-US" smtClean="0"/>
              <a:t>15</a:t>
            </a:fld>
            <a:endParaRPr lang="en-US"/>
          </a:p>
        </p:txBody>
      </p:sp>
      <p:sp>
        <p:nvSpPr>
          <p:cNvPr id="7" name="Content Placeholder 6">
            <a:extLst>
              <a:ext uri="{FF2B5EF4-FFF2-40B4-BE49-F238E27FC236}">
                <a16:creationId xmlns:a16="http://schemas.microsoft.com/office/drawing/2014/main" id="{0979E185-9CED-FC41-802F-2DB6C8E8CA30}"/>
              </a:ext>
            </a:extLst>
          </p:cNvPr>
          <p:cNvSpPr>
            <a:spLocks noGrp="1"/>
          </p:cNvSpPr>
          <p:nvPr>
            <p:ph idx="1"/>
          </p:nvPr>
        </p:nvSpPr>
        <p:spPr>
          <a:xfrm>
            <a:off x="913774" y="2336931"/>
            <a:ext cx="10364452" cy="3424107"/>
          </a:xfrm>
        </p:spPr>
        <p:txBody>
          <a:bodyPr>
            <a:normAutofit/>
          </a:bodyPr>
          <a:lstStyle/>
          <a:p>
            <a:r>
              <a:rPr lang="en-IN" cap="none" dirty="0"/>
              <a:t>The ID3 algorithm computes the information gain for each feature and chooses the one that produces the highest value.</a:t>
            </a:r>
          </a:p>
          <a:p>
            <a:pPr marL="0" indent="0">
              <a:buNone/>
            </a:pPr>
            <a:endParaRPr lang="en-IN" cap="none" dirty="0"/>
          </a:p>
          <a:p>
            <a:endParaRPr lang="en-US" sz="2400" cap="none" dirty="0"/>
          </a:p>
        </p:txBody>
      </p:sp>
      <p:pic>
        <p:nvPicPr>
          <p:cNvPr id="8" name="Picture 7">
            <a:extLst>
              <a:ext uri="{FF2B5EF4-FFF2-40B4-BE49-F238E27FC236}">
                <a16:creationId xmlns:a16="http://schemas.microsoft.com/office/drawing/2014/main" id="{CE963439-982D-A540-9346-125C3D8ECE92}"/>
              </a:ext>
            </a:extLst>
          </p:cNvPr>
          <p:cNvPicPr>
            <a:picLocks noChangeAspect="1"/>
          </p:cNvPicPr>
          <p:nvPr/>
        </p:nvPicPr>
        <p:blipFill>
          <a:blip r:embed="rId2"/>
          <a:stretch>
            <a:fillRect/>
          </a:stretch>
        </p:blipFill>
        <p:spPr>
          <a:xfrm>
            <a:off x="57150" y="482600"/>
            <a:ext cx="12077700" cy="5892800"/>
          </a:xfrm>
          <a:prstGeom prst="rect">
            <a:avLst/>
          </a:prstGeom>
        </p:spPr>
      </p:pic>
    </p:spTree>
    <p:extLst>
      <p:ext uri="{BB962C8B-B14F-4D97-AF65-F5344CB8AC3E}">
        <p14:creationId xmlns:p14="http://schemas.microsoft.com/office/powerpoint/2010/main" val="86767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2EB0-E562-2E48-8CCA-DAA414473724}"/>
              </a:ext>
            </a:extLst>
          </p:cNvPr>
          <p:cNvSpPr>
            <a:spLocks noGrp="1"/>
          </p:cNvSpPr>
          <p:nvPr>
            <p:ph type="title"/>
          </p:nvPr>
        </p:nvSpPr>
        <p:spPr/>
        <p:txBody>
          <a:bodyPr/>
          <a:lstStyle/>
          <a:p>
            <a:r>
              <a:rPr lang="en-US" dirty="0"/>
              <a:t>Classification &amp; regression Tree (CART)…</a:t>
            </a:r>
          </a:p>
        </p:txBody>
      </p:sp>
      <p:sp>
        <p:nvSpPr>
          <p:cNvPr id="3" name="Content Placeholder 2">
            <a:extLst>
              <a:ext uri="{FF2B5EF4-FFF2-40B4-BE49-F238E27FC236}">
                <a16:creationId xmlns:a16="http://schemas.microsoft.com/office/drawing/2014/main" id="{4D087B65-23BE-CD49-97FD-5C5DA06D5483}"/>
              </a:ext>
            </a:extLst>
          </p:cNvPr>
          <p:cNvSpPr>
            <a:spLocks noGrp="1"/>
          </p:cNvSpPr>
          <p:nvPr>
            <p:ph idx="1"/>
          </p:nvPr>
        </p:nvSpPr>
        <p:spPr/>
        <p:txBody>
          <a:bodyPr>
            <a:normAutofit fontScale="92500" lnSpcReduction="10000"/>
          </a:bodyPr>
          <a:lstStyle/>
          <a:p>
            <a:r>
              <a:rPr lang="en-IN" sz="2400" cap="none" dirty="0"/>
              <a:t>Its another well-known tree-based algorithm</a:t>
            </a:r>
          </a:p>
          <a:p>
            <a:r>
              <a:rPr lang="en-IN" sz="2400" cap="none" dirty="0"/>
              <a:t>CART =&gt;  name indicates that it can be used for both classification and regression. </a:t>
            </a:r>
          </a:p>
          <a:p>
            <a:r>
              <a:rPr lang="en-IN" sz="2400" cap="none" dirty="0"/>
              <a:t>Classification in CART uses a different information measure : </a:t>
            </a:r>
            <a:r>
              <a:rPr lang="en-IN" b="1" dirty="0"/>
              <a:t>Gini impurity</a:t>
            </a:r>
          </a:p>
          <a:p>
            <a:r>
              <a:rPr lang="en-IN" sz="2600" cap="none" dirty="0"/>
              <a:t>The ‘impurity’ in the name suggests that the aim of the decision tree is to have each leaf node represent a set of datapoints that are in the same class, so that there are no mismatches. This is known as purity. </a:t>
            </a:r>
          </a:p>
          <a:p>
            <a:r>
              <a:rPr lang="en-IN" sz="2600" cap="none" dirty="0"/>
              <a:t>If a leaf is pure then all the training data within it have just one class.</a:t>
            </a:r>
          </a:p>
          <a:p>
            <a:endParaRPr lang="en-IN" sz="2600" b="1" cap="none" dirty="0"/>
          </a:p>
          <a:p>
            <a:endParaRPr lang="en-US" sz="2400" cap="none" dirty="0"/>
          </a:p>
        </p:txBody>
      </p:sp>
      <p:sp>
        <p:nvSpPr>
          <p:cNvPr id="4" name="Slide Number Placeholder 3">
            <a:extLst>
              <a:ext uri="{FF2B5EF4-FFF2-40B4-BE49-F238E27FC236}">
                <a16:creationId xmlns:a16="http://schemas.microsoft.com/office/drawing/2014/main" id="{866657F4-73EF-AB42-B0A6-F9AE53FA465B}"/>
              </a:ext>
            </a:extLst>
          </p:cNvPr>
          <p:cNvSpPr>
            <a:spLocks noGrp="1"/>
          </p:cNvSpPr>
          <p:nvPr>
            <p:ph type="sldNum" sz="quarter" idx="12"/>
          </p:nvPr>
        </p:nvSpPr>
        <p:spPr/>
        <p:txBody>
          <a:bodyPr/>
          <a:lstStyle/>
          <a:p>
            <a:fld id="{C6B20E29-C543-4240-AB13-2F66715D1998}" type="slidenum">
              <a:rPr lang="en-US" smtClean="0"/>
              <a:t>16</a:t>
            </a:fld>
            <a:endParaRPr lang="en-US"/>
          </a:p>
        </p:txBody>
      </p:sp>
    </p:spTree>
    <p:extLst>
      <p:ext uri="{BB962C8B-B14F-4D97-AF65-F5344CB8AC3E}">
        <p14:creationId xmlns:p14="http://schemas.microsoft.com/office/powerpoint/2010/main" val="204595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a:extLst>
              <a:ext uri="{FF2B5EF4-FFF2-40B4-BE49-F238E27FC236}">
                <a16:creationId xmlns:a16="http://schemas.microsoft.com/office/drawing/2014/main" id="{7E12192D-63A4-6646-A724-F4D142C1ACA3}"/>
              </a:ext>
            </a:extLst>
          </p:cNvPr>
          <p:cNvSpPr>
            <a:spLocks noGrp="1" noChangeArrowheads="1"/>
          </p:cNvSpPr>
          <p:nvPr>
            <p:ph type="title"/>
          </p:nvPr>
        </p:nvSpPr>
        <p:spPr>
          <a:xfrm>
            <a:off x="1293813" y="285750"/>
            <a:ext cx="9601200" cy="1485900"/>
          </a:xfrm>
        </p:spPr>
        <p:txBody>
          <a:bodyPr/>
          <a:lstStyle/>
          <a:p>
            <a:r>
              <a:rPr lang="en-US" altLang="en-US" dirty="0"/>
              <a:t>Measure of Impurity: GINI</a:t>
            </a:r>
          </a:p>
        </p:txBody>
      </p:sp>
      <p:sp>
        <p:nvSpPr>
          <p:cNvPr id="816131" name="Rectangle 3">
            <a:extLst>
              <a:ext uri="{FF2B5EF4-FFF2-40B4-BE49-F238E27FC236}">
                <a16:creationId xmlns:a16="http://schemas.microsoft.com/office/drawing/2014/main" id="{040CC4A1-B718-C241-A3A0-CDB35ED8E737}"/>
              </a:ext>
            </a:extLst>
          </p:cNvPr>
          <p:cNvSpPr>
            <a:spLocks noGrp="1" noChangeArrowheads="1"/>
          </p:cNvSpPr>
          <p:nvPr>
            <p:ph type="body" idx="1"/>
          </p:nvPr>
        </p:nvSpPr>
        <p:spPr>
          <a:xfrm>
            <a:off x="351689" y="1371600"/>
            <a:ext cx="10256837" cy="3847171"/>
          </a:xfrm>
        </p:spPr>
        <p:txBody>
          <a:bodyPr>
            <a:normAutofit/>
          </a:bodyPr>
          <a:lstStyle/>
          <a:p>
            <a:pPr>
              <a:lnSpc>
                <a:spcPct val="90000"/>
              </a:lnSpc>
            </a:pPr>
            <a:r>
              <a:rPr lang="en-US" altLang="en-US" sz="2400" cap="none" dirty="0"/>
              <a:t>Gini index for a given node t :</a:t>
            </a:r>
          </a:p>
          <a:p>
            <a:pPr>
              <a:lnSpc>
                <a:spcPct val="90000"/>
              </a:lnSpc>
            </a:pPr>
            <a:endParaRPr lang="en-US" altLang="en-US" cap="none" dirty="0"/>
          </a:p>
          <a:p>
            <a:pPr lvl="2">
              <a:lnSpc>
                <a:spcPct val="90000"/>
              </a:lnSpc>
              <a:buFont typeface="Wingdings" pitchFamily="2" charset="2"/>
              <a:buNone/>
            </a:pPr>
            <a:endParaRPr lang="en-US" altLang="en-US" sz="2000" cap="none" dirty="0"/>
          </a:p>
          <a:p>
            <a:pPr lvl="2">
              <a:lnSpc>
                <a:spcPct val="90000"/>
              </a:lnSpc>
              <a:buFont typeface="Wingdings" pitchFamily="2" charset="2"/>
              <a:buNone/>
            </a:pPr>
            <a:endParaRPr lang="en-US" altLang="en-US" sz="800" cap="none" dirty="0"/>
          </a:p>
          <a:p>
            <a:pPr lvl="2">
              <a:lnSpc>
                <a:spcPct val="90000"/>
              </a:lnSpc>
              <a:buFont typeface="Wingdings" pitchFamily="2" charset="2"/>
              <a:buNone/>
            </a:pPr>
            <a:br>
              <a:rPr lang="en-US" altLang="en-US" sz="2000" cap="none" dirty="0"/>
            </a:br>
            <a:r>
              <a:rPr lang="en-US" altLang="en-US" sz="2000" cap="none" dirty="0"/>
              <a:t>(NOTE: </a:t>
            </a:r>
            <a:r>
              <a:rPr lang="en-US" altLang="en-US" sz="2000" i="1" cap="none" dirty="0">
                <a:latin typeface="Times New Roman" panose="02020603050405020304" pitchFamily="18" charset="0"/>
              </a:rPr>
              <a:t>p( j | t) </a:t>
            </a:r>
            <a:r>
              <a:rPr lang="en-US" altLang="en-US" sz="2000" cap="none" dirty="0"/>
              <a:t>is the relative frequency of class j at node t).</a:t>
            </a:r>
          </a:p>
          <a:p>
            <a:pPr lvl="2">
              <a:lnSpc>
                <a:spcPct val="90000"/>
              </a:lnSpc>
              <a:buFont typeface="Wingdings" pitchFamily="2" charset="2"/>
              <a:buNone/>
            </a:pPr>
            <a:endParaRPr lang="en-US" altLang="en-US" sz="800" cap="none" dirty="0"/>
          </a:p>
          <a:p>
            <a:pPr lvl="1">
              <a:lnSpc>
                <a:spcPct val="90000"/>
              </a:lnSpc>
            </a:pPr>
            <a:r>
              <a:rPr lang="en-US" altLang="en-US" sz="2400" cap="none" dirty="0"/>
              <a:t>Maximum (1 - 1/</a:t>
            </a:r>
            <a:r>
              <a:rPr lang="en-US" altLang="en-US" sz="2400" cap="none" dirty="0" err="1"/>
              <a:t>n</a:t>
            </a:r>
            <a:r>
              <a:rPr lang="en-US" altLang="en-US" sz="2400" cap="none" baseline="-25000" dirty="0" err="1"/>
              <a:t>c</a:t>
            </a:r>
            <a:r>
              <a:rPr lang="en-US" altLang="en-US" sz="2400" cap="none" dirty="0"/>
              <a:t>) when records are equally distributed among all classes, implying least interesting information</a:t>
            </a:r>
          </a:p>
          <a:p>
            <a:pPr lvl="1">
              <a:lnSpc>
                <a:spcPct val="90000"/>
              </a:lnSpc>
            </a:pPr>
            <a:r>
              <a:rPr lang="en-US" altLang="en-US" sz="2400" cap="none" dirty="0"/>
              <a:t>Minimum (0.0) when all records belong to one class, implying most interesting information</a:t>
            </a:r>
            <a:endParaRPr lang="en-US" altLang="en-US" sz="2400" cap="none" baseline="-25000" dirty="0"/>
          </a:p>
        </p:txBody>
      </p:sp>
      <p:graphicFrame>
        <p:nvGraphicFramePr>
          <p:cNvPr id="816132" name="Object 4">
            <a:extLst>
              <a:ext uri="{FF2B5EF4-FFF2-40B4-BE49-F238E27FC236}">
                <a16:creationId xmlns:a16="http://schemas.microsoft.com/office/drawing/2014/main" id="{CCE25B7A-8EB0-0941-BFAF-8ACE49609263}"/>
              </a:ext>
            </a:extLst>
          </p:cNvPr>
          <p:cNvGraphicFramePr>
            <a:graphicFrameLocks noChangeAspect="1"/>
          </p:cNvGraphicFramePr>
          <p:nvPr/>
        </p:nvGraphicFramePr>
        <p:xfrm>
          <a:off x="4267200" y="1778000"/>
          <a:ext cx="3352800" cy="736600"/>
        </p:xfrm>
        <a:graphic>
          <a:graphicData uri="http://schemas.openxmlformats.org/presentationml/2006/ole">
            <mc:AlternateContent xmlns:mc="http://schemas.openxmlformats.org/markup-compatibility/2006">
              <mc:Choice xmlns:v="urn:schemas-microsoft-com:vml" Requires="v">
                <p:oleObj spid="_x0000_s1030" name="Equation" r:id="rId3" imgW="37160200" imgH="8191500" progId="Equation.3">
                  <p:embed/>
                </p:oleObj>
              </mc:Choice>
              <mc:Fallback>
                <p:oleObj name="Equation" r:id="rId3" imgW="37160200" imgH="8191500" progId="Equation.3">
                  <p:embed/>
                  <p:pic>
                    <p:nvPicPr>
                      <p:cNvPr id="816132" name="Object 4">
                        <a:extLst>
                          <a:ext uri="{FF2B5EF4-FFF2-40B4-BE49-F238E27FC236}">
                            <a16:creationId xmlns:a16="http://schemas.microsoft.com/office/drawing/2014/main" id="{CCE25B7A-8EB0-0941-BFAF-8ACE49609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7780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graphicFrame>
        <p:nvGraphicFramePr>
          <p:cNvPr id="816133" name="Object 5">
            <a:extLst>
              <a:ext uri="{FF2B5EF4-FFF2-40B4-BE49-F238E27FC236}">
                <a16:creationId xmlns:a16="http://schemas.microsoft.com/office/drawing/2014/main" id="{73C0F320-B859-E842-A858-1B9324AC39BC}"/>
              </a:ext>
            </a:extLst>
          </p:cNvPr>
          <p:cNvGraphicFramePr>
            <a:graphicFrameLocks noChangeAspect="1"/>
          </p:cNvGraphicFramePr>
          <p:nvPr>
            <p:extLst>
              <p:ext uri="{D42A27DB-BD31-4B8C-83A1-F6EECF244321}">
                <p14:modId xmlns:p14="http://schemas.microsoft.com/office/powerpoint/2010/main" val="4060746943"/>
              </p:ext>
            </p:extLst>
          </p:nvPr>
        </p:nvGraphicFramePr>
        <p:xfrm>
          <a:off x="2061117" y="5467815"/>
          <a:ext cx="1371600" cy="808038"/>
        </p:xfrm>
        <a:graphic>
          <a:graphicData uri="http://schemas.openxmlformats.org/presentationml/2006/ole">
            <mc:AlternateContent xmlns:mc="http://schemas.openxmlformats.org/markup-compatibility/2006">
              <mc:Choice xmlns:v="urn:schemas-microsoft-com:vml" Requires="v">
                <p:oleObj spid="_x0000_s1031" name="Document" r:id="rId5" imgW="19697700" imgH="11823700" progId="Word.Document.8">
                  <p:embed/>
                </p:oleObj>
              </mc:Choice>
              <mc:Fallback>
                <p:oleObj name="Document" r:id="rId5" imgW="19697700" imgH="11823700" progId="Word.Document.8">
                  <p:embed/>
                  <p:pic>
                    <p:nvPicPr>
                      <p:cNvPr id="816133" name="Object 5">
                        <a:extLst>
                          <a:ext uri="{FF2B5EF4-FFF2-40B4-BE49-F238E27FC236}">
                            <a16:creationId xmlns:a16="http://schemas.microsoft.com/office/drawing/2014/main" id="{73C0F320-B859-E842-A858-1B9324AC39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1117" y="5467815"/>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4" name="Object 6">
            <a:extLst>
              <a:ext uri="{FF2B5EF4-FFF2-40B4-BE49-F238E27FC236}">
                <a16:creationId xmlns:a16="http://schemas.microsoft.com/office/drawing/2014/main" id="{8FB411F4-3B13-0D49-85CE-802AB5294759}"/>
              </a:ext>
            </a:extLst>
          </p:cNvPr>
          <p:cNvGraphicFramePr>
            <a:graphicFrameLocks noChangeAspect="1"/>
          </p:cNvGraphicFramePr>
          <p:nvPr>
            <p:extLst>
              <p:ext uri="{D42A27DB-BD31-4B8C-83A1-F6EECF244321}">
                <p14:modId xmlns:p14="http://schemas.microsoft.com/office/powerpoint/2010/main" val="2544570106"/>
              </p:ext>
            </p:extLst>
          </p:nvPr>
        </p:nvGraphicFramePr>
        <p:xfrm>
          <a:off x="5257800" y="5449230"/>
          <a:ext cx="1371600" cy="808038"/>
        </p:xfrm>
        <a:graphic>
          <a:graphicData uri="http://schemas.openxmlformats.org/presentationml/2006/ole">
            <mc:AlternateContent xmlns:mc="http://schemas.openxmlformats.org/markup-compatibility/2006">
              <mc:Choice xmlns:v="urn:schemas-microsoft-com:vml" Requires="v">
                <p:oleObj spid="_x0000_s1032" name="Document" r:id="rId7" imgW="19697700" imgH="11823700" progId="Word.Document.8">
                  <p:embed/>
                </p:oleObj>
              </mc:Choice>
              <mc:Fallback>
                <p:oleObj name="Document" r:id="rId7" imgW="19697700" imgH="11823700" progId="Word.Document.8">
                  <p:embed/>
                  <p:pic>
                    <p:nvPicPr>
                      <p:cNvPr id="816134" name="Object 6">
                        <a:extLst>
                          <a:ext uri="{FF2B5EF4-FFF2-40B4-BE49-F238E27FC236}">
                            <a16:creationId xmlns:a16="http://schemas.microsoft.com/office/drawing/2014/main" id="{8FB411F4-3B13-0D49-85CE-802AB52947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44923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5" name="Object 7">
            <a:extLst>
              <a:ext uri="{FF2B5EF4-FFF2-40B4-BE49-F238E27FC236}">
                <a16:creationId xmlns:a16="http://schemas.microsoft.com/office/drawing/2014/main" id="{C89B3856-AF66-114C-BD37-4359F7E01860}"/>
              </a:ext>
            </a:extLst>
          </p:cNvPr>
          <p:cNvGraphicFramePr>
            <a:graphicFrameLocks noChangeAspect="1"/>
          </p:cNvGraphicFramePr>
          <p:nvPr>
            <p:extLst>
              <p:ext uri="{D42A27DB-BD31-4B8C-83A1-F6EECF244321}">
                <p14:modId xmlns:p14="http://schemas.microsoft.com/office/powerpoint/2010/main" val="1588118378"/>
              </p:ext>
            </p:extLst>
          </p:nvPr>
        </p:nvGraphicFramePr>
        <p:xfrm>
          <a:off x="6934200" y="5467815"/>
          <a:ext cx="1371600" cy="808038"/>
        </p:xfrm>
        <a:graphic>
          <a:graphicData uri="http://schemas.openxmlformats.org/presentationml/2006/ole">
            <mc:AlternateContent xmlns:mc="http://schemas.openxmlformats.org/markup-compatibility/2006">
              <mc:Choice xmlns:v="urn:schemas-microsoft-com:vml" Requires="v">
                <p:oleObj spid="_x0000_s1033" name="Document" r:id="rId9" imgW="19697700" imgH="11823700" progId="Word.Document.8">
                  <p:embed/>
                </p:oleObj>
              </mc:Choice>
              <mc:Fallback>
                <p:oleObj name="Document" r:id="rId9" imgW="19697700" imgH="11823700" progId="Word.Document.8">
                  <p:embed/>
                  <p:pic>
                    <p:nvPicPr>
                      <p:cNvPr id="816135" name="Object 7">
                        <a:extLst>
                          <a:ext uri="{FF2B5EF4-FFF2-40B4-BE49-F238E27FC236}">
                            <a16:creationId xmlns:a16="http://schemas.microsoft.com/office/drawing/2014/main" id="{C89B3856-AF66-114C-BD37-4359F7E0186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5467815"/>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6136" name="Object 8">
            <a:extLst>
              <a:ext uri="{FF2B5EF4-FFF2-40B4-BE49-F238E27FC236}">
                <a16:creationId xmlns:a16="http://schemas.microsoft.com/office/drawing/2014/main" id="{DA46A162-FE5D-ED44-B2BA-CA612E78AE14}"/>
              </a:ext>
            </a:extLst>
          </p:cNvPr>
          <p:cNvGraphicFramePr>
            <a:graphicFrameLocks noChangeAspect="1"/>
          </p:cNvGraphicFramePr>
          <p:nvPr>
            <p:extLst>
              <p:ext uri="{D42A27DB-BD31-4B8C-83A1-F6EECF244321}">
                <p14:modId xmlns:p14="http://schemas.microsoft.com/office/powerpoint/2010/main" val="3744981061"/>
              </p:ext>
            </p:extLst>
          </p:nvPr>
        </p:nvGraphicFramePr>
        <p:xfrm>
          <a:off x="3737517" y="5449230"/>
          <a:ext cx="1371600" cy="808038"/>
        </p:xfrm>
        <a:graphic>
          <a:graphicData uri="http://schemas.openxmlformats.org/presentationml/2006/ole">
            <mc:AlternateContent xmlns:mc="http://schemas.openxmlformats.org/markup-compatibility/2006">
              <mc:Choice xmlns:v="urn:schemas-microsoft-com:vml" Requires="v">
                <p:oleObj spid="_x0000_s1034" name="Document" r:id="rId11" imgW="19697700" imgH="11823700" progId="Word.Document.8">
                  <p:embed/>
                </p:oleObj>
              </mc:Choice>
              <mc:Fallback>
                <p:oleObj name="Document" r:id="rId11" imgW="19697700" imgH="11823700" progId="Word.Document.8">
                  <p:embed/>
                  <p:pic>
                    <p:nvPicPr>
                      <p:cNvPr id="816136" name="Object 8">
                        <a:extLst>
                          <a:ext uri="{FF2B5EF4-FFF2-40B4-BE49-F238E27FC236}">
                            <a16:creationId xmlns:a16="http://schemas.microsoft.com/office/drawing/2014/main" id="{DA46A162-FE5D-ED44-B2BA-CA612E78AE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7517" y="544923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43AAE3AB-0774-2A4A-BE7F-8AE401A95C2B}"/>
              </a:ext>
            </a:extLst>
          </p:cNvPr>
          <p:cNvSpPr>
            <a:spLocks noGrp="1" noChangeArrowheads="1"/>
          </p:cNvSpPr>
          <p:nvPr>
            <p:ph type="title"/>
          </p:nvPr>
        </p:nvSpPr>
        <p:spPr>
          <a:xfrm>
            <a:off x="1295400" y="205582"/>
            <a:ext cx="9601200" cy="1485900"/>
          </a:xfrm>
        </p:spPr>
        <p:txBody>
          <a:bodyPr/>
          <a:lstStyle/>
          <a:p>
            <a:r>
              <a:rPr lang="en-US" altLang="en-US" dirty="0"/>
              <a:t>Examples for computing GINI</a:t>
            </a:r>
          </a:p>
        </p:txBody>
      </p:sp>
      <p:graphicFrame>
        <p:nvGraphicFramePr>
          <p:cNvPr id="860165" name="Object 5">
            <a:extLst>
              <a:ext uri="{FF2B5EF4-FFF2-40B4-BE49-F238E27FC236}">
                <a16:creationId xmlns:a16="http://schemas.microsoft.com/office/drawing/2014/main" id="{732F9BEB-2D99-AB4C-8CE7-8657DC82521E}"/>
              </a:ext>
            </a:extLst>
          </p:cNvPr>
          <p:cNvGraphicFramePr>
            <a:graphicFrameLocks noChangeAspect="1"/>
          </p:cNvGraphicFramePr>
          <p:nvPr/>
        </p:nvGraphicFramePr>
        <p:xfrm>
          <a:off x="1981200" y="2339976"/>
          <a:ext cx="2362200" cy="936625"/>
        </p:xfrm>
        <a:graphic>
          <a:graphicData uri="http://schemas.openxmlformats.org/presentationml/2006/ole">
            <mc:AlternateContent xmlns:mc="http://schemas.openxmlformats.org/markup-compatibility/2006">
              <mc:Choice xmlns:v="urn:schemas-microsoft-com:vml" Requires="v">
                <p:oleObj spid="_x0000_s2053" name="Document" r:id="rId3" imgW="19431000" imgH="8140700" progId="Word.Document.8">
                  <p:embed/>
                </p:oleObj>
              </mc:Choice>
              <mc:Fallback>
                <p:oleObj name="Document" r:id="rId3" imgW="19431000" imgH="8140700" progId="Word.Document.8">
                  <p:embed/>
                  <p:pic>
                    <p:nvPicPr>
                      <p:cNvPr id="860165" name="Object 5">
                        <a:extLst>
                          <a:ext uri="{FF2B5EF4-FFF2-40B4-BE49-F238E27FC236}">
                            <a16:creationId xmlns:a16="http://schemas.microsoft.com/office/drawing/2014/main" id="{732F9BEB-2D99-AB4C-8CE7-8657DC8252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39976"/>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66" name="Object 6">
            <a:extLst>
              <a:ext uri="{FF2B5EF4-FFF2-40B4-BE49-F238E27FC236}">
                <a16:creationId xmlns:a16="http://schemas.microsoft.com/office/drawing/2014/main" id="{F2F1357C-1FA4-8A48-9A2E-BA8393DD5C18}"/>
              </a:ext>
            </a:extLst>
          </p:cNvPr>
          <p:cNvGraphicFramePr>
            <a:graphicFrameLocks noChangeAspect="1"/>
          </p:cNvGraphicFramePr>
          <p:nvPr/>
        </p:nvGraphicFramePr>
        <p:xfrm>
          <a:off x="2057400" y="5181601"/>
          <a:ext cx="2286000" cy="938213"/>
        </p:xfrm>
        <a:graphic>
          <a:graphicData uri="http://schemas.openxmlformats.org/presentationml/2006/ole">
            <mc:AlternateContent xmlns:mc="http://schemas.openxmlformats.org/markup-compatibility/2006">
              <mc:Choice xmlns:v="urn:schemas-microsoft-com:vml" Requires="v">
                <p:oleObj spid="_x0000_s2054" name="Document" r:id="rId5" imgW="19431000" imgH="8293100" progId="Word.Document.8">
                  <p:embed/>
                </p:oleObj>
              </mc:Choice>
              <mc:Fallback>
                <p:oleObj name="Document" r:id="rId5" imgW="19431000" imgH="8293100" progId="Word.Document.8">
                  <p:embed/>
                  <p:pic>
                    <p:nvPicPr>
                      <p:cNvPr id="860166" name="Object 6">
                        <a:extLst>
                          <a:ext uri="{FF2B5EF4-FFF2-40B4-BE49-F238E27FC236}">
                            <a16:creationId xmlns:a16="http://schemas.microsoft.com/office/drawing/2014/main" id="{F2F1357C-1FA4-8A48-9A2E-BA8393DD5C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181601"/>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68" name="Object 8">
            <a:extLst>
              <a:ext uri="{FF2B5EF4-FFF2-40B4-BE49-F238E27FC236}">
                <a16:creationId xmlns:a16="http://schemas.microsoft.com/office/drawing/2014/main" id="{BA64E775-E2E5-6E47-944F-2D39D5B07118}"/>
              </a:ext>
            </a:extLst>
          </p:cNvPr>
          <p:cNvGraphicFramePr>
            <a:graphicFrameLocks noChangeAspect="1"/>
          </p:cNvGraphicFramePr>
          <p:nvPr/>
        </p:nvGraphicFramePr>
        <p:xfrm>
          <a:off x="2057400" y="3817938"/>
          <a:ext cx="2286000" cy="906462"/>
        </p:xfrm>
        <a:graphic>
          <a:graphicData uri="http://schemas.openxmlformats.org/presentationml/2006/ole">
            <mc:AlternateContent xmlns:mc="http://schemas.openxmlformats.org/markup-compatibility/2006">
              <mc:Choice xmlns:v="urn:schemas-microsoft-com:vml" Requires="v">
                <p:oleObj spid="_x0000_s2055" name="Document" r:id="rId7" imgW="19431000" imgH="8140700" progId="Word.Document.8">
                  <p:embed/>
                </p:oleObj>
              </mc:Choice>
              <mc:Fallback>
                <p:oleObj name="Document" r:id="rId7" imgW="19431000" imgH="8140700" progId="Word.Document.8">
                  <p:embed/>
                  <p:pic>
                    <p:nvPicPr>
                      <p:cNvPr id="860168" name="Object 8">
                        <a:extLst>
                          <a:ext uri="{FF2B5EF4-FFF2-40B4-BE49-F238E27FC236}">
                            <a16:creationId xmlns:a16="http://schemas.microsoft.com/office/drawing/2014/main" id="{BA64E775-E2E5-6E47-944F-2D39D5B071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170" name="Text Box 10">
            <a:extLst>
              <a:ext uri="{FF2B5EF4-FFF2-40B4-BE49-F238E27FC236}">
                <a16:creationId xmlns:a16="http://schemas.microsoft.com/office/drawing/2014/main" id="{6099EF83-76A4-0B45-BF8E-602038A0B57A}"/>
              </a:ext>
            </a:extLst>
          </p:cNvPr>
          <p:cNvSpPr txBox="1">
            <a:spLocks noChangeArrowheads="1"/>
          </p:cNvSpPr>
          <p:nvPr/>
        </p:nvSpPr>
        <p:spPr bwMode="auto">
          <a:xfrm>
            <a:off x="4572000" y="2339976"/>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P(C1) = 0/6 = 0     P(C2) = 6/6 = 1</a:t>
            </a:r>
          </a:p>
          <a:p>
            <a:pPr>
              <a:spcBef>
                <a:spcPct val="50000"/>
              </a:spcBef>
            </a:pPr>
            <a:r>
              <a:rPr lang="en-US" altLang="en-US" sz="2000"/>
              <a:t>Gini = 1 – P(C1)</a:t>
            </a:r>
            <a:r>
              <a:rPr lang="en-US" altLang="en-US" sz="2000" baseline="30000"/>
              <a:t>2 </a:t>
            </a:r>
            <a:r>
              <a:rPr lang="en-US" altLang="en-US" sz="2000"/>
              <a:t>– P(C2)</a:t>
            </a:r>
            <a:r>
              <a:rPr lang="en-US" altLang="en-US" sz="2000" baseline="30000"/>
              <a:t>2</a:t>
            </a:r>
            <a:r>
              <a:rPr lang="en-US" altLang="en-US" sz="2000"/>
              <a:t> = 1 – 0 – 1 = 0 </a:t>
            </a:r>
          </a:p>
        </p:txBody>
      </p:sp>
      <p:graphicFrame>
        <p:nvGraphicFramePr>
          <p:cNvPr id="860171" name="Object 11">
            <a:extLst>
              <a:ext uri="{FF2B5EF4-FFF2-40B4-BE49-F238E27FC236}">
                <a16:creationId xmlns:a16="http://schemas.microsoft.com/office/drawing/2014/main" id="{0EC97DEA-DD74-B340-BDA4-BD7F7B15733B}"/>
              </a:ext>
            </a:extLst>
          </p:cNvPr>
          <p:cNvGraphicFramePr>
            <a:graphicFrameLocks noChangeAspect="1"/>
          </p:cNvGraphicFramePr>
          <p:nvPr/>
        </p:nvGraphicFramePr>
        <p:xfrm>
          <a:off x="4114800" y="1219200"/>
          <a:ext cx="3352800" cy="736600"/>
        </p:xfrm>
        <a:graphic>
          <a:graphicData uri="http://schemas.openxmlformats.org/presentationml/2006/ole">
            <mc:AlternateContent xmlns:mc="http://schemas.openxmlformats.org/markup-compatibility/2006">
              <mc:Choice xmlns:v="urn:schemas-microsoft-com:vml" Requires="v">
                <p:oleObj spid="_x0000_s2056" name="Equation" r:id="rId9" imgW="37160200" imgH="8191500" progId="Equation.3">
                  <p:embed/>
                </p:oleObj>
              </mc:Choice>
              <mc:Fallback>
                <p:oleObj name="Equation" r:id="rId9" imgW="37160200" imgH="8191500" progId="Equation.3">
                  <p:embed/>
                  <p:pic>
                    <p:nvPicPr>
                      <p:cNvPr id="860171" name="Object 11">
                        <a:extLst>
                          <a:ext uri="{FF2B5EF4-FFF2-40B4-BE49-F238E27FC236}">
                            <a16:creationId xmlns:a16="http://schemas.microsoft.com/office/drawing/2014/main" id="{0EC97DEA-DD74-B340-BDA4-BD7F7B1573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219200"/>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860172" name="Text Box 12">
            <a:extLst>
              <a:ext uri="{FF2B5EF4-FFF2-40B4-BE49-F238E27FC236}">
                <a16:creationId xmlns:a16="http://schemas.microsoft.com/office/drawing/2014/main" id="{8BD29211-E999-6B45-A333-C4B14745D8DB}"/>
              </a:ext>
            </a:extLst>
          </p:cNvPr>
          <p:cNvSpPr txBox="1">
            <a:spLocks noChangeArrowheads="1"/>
          </p:cNvSpPr>
          <p:nvPr/>
        </p:nvSpPr>
        <p:spPr bwMode="auto">
          <a:xfrm>
            <a:off x="4648200" y="3817939"/>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P(C1) = 1/6          P(C2) = 5/6</a:t>
            </a:r>
          </a:p>
          <a:p>
            <a:pPr>
              <a:spcBef>
                <a:spcPct val="50000"/>
              </a:spcBef>
            </a:pPr>
            <a:r>
              <a:rPr lang="en-US" altLang="en-US" sz="2000"/>
              <a:t>Gini = 1 – (1/6)</a:t>
            </a:r>
            <a:r>
              <a:rPr lang="en-US" altLang="en-US" sz="2000" baseline="30000"/>
              <a:t>2 </a:t>
            </a:r>
            <a:r>
              <a:rPr lang="en-US" altLang="en-US" sz="2000"/>
              <a:t>– (5/6)</a:t>
            </a:r>
            <a:r>
              <a:rPr lang="en-US" altLang="en-US" sz="2000" baseline="30000"/>
              <a:t>2</a:t>
            </a:r>
            <a:r>
              <a:rPr lang="en-US" altLang="en-US" sz="2000"/>
              <a:t> = 0.278</a:t>
            </a:r>
          </a:p>
        </p:txBody>
      </p:sp>
      <p:sp>
        <p:nvSpPr>
          <p:cNvPr id="860173" name="Text Box 13">
            <a:extLst>
              <a:ext uri="{FF2B5EF4-FFF2-40B4-BE49-F238E27FC236}">
                <a16:creationId xmlns:a16="http://schemas.microsoft.com/office/drawing/2014/main" id="{E41F4376-11B4-C54C-B209-874A8AB73B62}"/>
              </a:ext>
            </a:extLst>
          </p:cNvPr>
          <p:cNvSpPr txBox="1">
            <a:spLocks noChangeArrowheads="1"/>
          </p:cNvSpPr>
          <p:nvPr/>
        </p:nvSpPr>
        <p:spPr bwMode="auto">
          <a:xfrm>
            <a:off x="4648200" y="5105401"/>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P(C1) = 2/6          P(C2) = 4/6</a:t>
            </a:r>
          </a:p>
          <a:p>
            <a:pPr>
              <a:spcBef>
                <a:spcPct val="50000"/>
              </a:spcBef>
            </a:pPr>
            <a:r>
              <a:rPr lang="en-US" altLang="en-US" sz="2000"/>
              <a:t>Gini = 1 – (2/6)</a:t>
            </a:r>
            <a:r>
              <a:rPr lang="en-US" altLang="en-US" sz="2000" baseline="30000"/>
              <a:t>2 </a:t>
            </a:r>
            <a:r>
              <a:rPr lang="en-US" altLang="en-US" sz="2000"/>
              <a:t>– (4/6)</a:t>
            </a:r>
            <a:r>
              <a:rPr lang="en-US" altLang="en-US" sz="2000" baseline="30000"/>
              <a:t>2</a:t>
            </a:r>
            <a:r>
              <a:rPr lang="en-US" altLang="en-US" sz="2000"/>
              <a:t> = 0.444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a:extLst>
              <a:ext uri="{FF2B5EF4-FFF2-40B4-BE49-F238E27FC236}">
                <a16:creationId xmlns:a16="http://schemas.microsoft.com/office/drawing/2014/main" id="{6BABA36B-2964-754E-9FFA-571C72EBADDF}"/>
              </a:ext>
            </a:extLst>
          </p:cNvPr>
          <p:cNvSpPr>
            <a:spLocks noGrp="1" noChangeArrowheads="1"/>
          </p:cNvSpPr>
          <p:nvPr>
            <p:ph type="title"/>
          </p:nvPr>
        </p:nvSpPr>
        <p:spPr>
          <a:xfrm>
            <a:off x="613833" y="942975"/>
            <a:ext cx="11040533" cy="533400"/>
          </a:xfrm>
        </p:spPr>
        <p:txBody>
          <a:bodyPr>
            <a:normAutofit fontScale="90000"/>
          </a:bodyPr>
          <a:lstStyle/>
          <a:p>
            <a:r>
              <a:rPr lang="en-US" altLang="en-US" dirty="0"/>
              <a:t>Splitting Based on GINI</a:t>
            </a:r>
          </a:p>
        </p:txBody>
      </p:sp>
      <p:sp>
        <p:nvSpPr>
          <p:cNvPr id="817155" name="Rectangle 3">
            <a:extLst>
              <a:ext uri="{FF2B5EF4-FFF2-40B4-BE49-F238E27FC236}">
                <a16:creationId xmlns:a16="http://schemas.microsoft.com/office/drawing/2014/main" id="{6480ECDC-CA41-DA41-A3E1-2B3790F4D3DD}"/>
              </a:ext>
            </a:extLst>
          </p:cNvPr>
          <p:cNvSpPr>
            <a:spLocks noGrp="1" noChangeArrowheads="1"/>
          </p:cNvSpPr>
          <p:nvPr>
            <p:ph type="body" sz="half" idx="1"/>
          </p:nvPr>
        </p:nvSpPr>
        <p:spPr>
          <a:xfrm>
            <a:off x="1943100" y="1476375"/>
            <a:ext cx="9854890" cy="4534132"/>
          </a:xfrm>
        </p:spPr>
        <p:txBody>
          <a:bodyPr>
            <a:noAutofit/>
          </a:bodyPr>
          <a:lstStyle/>
          <a:p>
            <a:pPr marL="342900" indent="-342900"/>
            <a:r>
              <a:rPr lang="en-US" altLang="en-US" sz="2400" cap="none" dirty="0"/>
              <a:t>Used in CART, SLIQ, SPRINT.</a:t>
            </a:r>
          </a:p>
          <a:p>
            <a:pPr marL="342900" indent="-342900"/>
            <a:r>
              <a:rPr lang="en-US" altLang="en-US" sz="2400" cap="none" dirty="0"/>
              <a:t>When a node p is split into k partitions (children), the quality of split is computed as,</a:t>
            </a:r>
          </a:p>
          <a:p>
            <a:pPr marL="342900" indent="-342900"/>
            <a:endParaRPr lang="en-US" altLang="en-US" sz="2400" cap="none" dirty="0"/>
          </a:p>
          <a:p>
            <a:pPr marL="342900" indent="-342900"/>
            <a:endParaRPr lang="en-US" altLang="en-US" sz="2400" cap="none" dirty="0"/>
          </a:p>
          <a:p>
            <a:pPr marL="342900" indent="-342900">
              <a:buNone/>
            </a:pPr>
            <a:r>
              <a:rPr lang="en-US" altLang="en-US" sz="2400" cap="none" dirty="0"/>
              <a:t>	</a:t>
            </a:r>
          </a:p>
          <a:p>
            <a:pPr marL="342900" indent="-342900">
              <a:buNone/>
            </a:pPr>
            <a:r>
              <a:rPr lang="en-US" altLang="en-US" sz="2400" cap="none" dirty="0"/>
              <a:t>	Where,	</a:t>
            </a:r>
            <a:r>
              <a:rPr lang="en-US" altLang="en-US" sz="2400" cap="none" dirty="0" err="1"/>
              <a:t>n</a:t>
            </a:r>
            <a:r>
              <a:rPr lang="en-US" altLang="en-US" sz="2400" cap="none" baseline="-25000" dirty="0" err="1"/>
              <a:t>i</a:t>
            </a:r>
            <a:r>
              <a:rPr lang="en-US" altLang="en-US" sz="2400" cap="none" dirty="0"/>
              <a:t> = number of records at child </a:t>
            </a:r>
            <a:r>
              <a:rPr lang="en-US" altLang="en-US" sz="2400" cap="none" dirty="0" err="1"/>
              <a:t>i</a:t>
            </a:r>
            <a:r>
              <a:rPr lang="en-US" altLang="en-US" sz="2400" cap="none" dirty="0"/>
              <a:t>,</a:t>
            </a:r>
          </a:p>
          <a:p>
            <a:pPr marL="342900" indent="-342900">
              <a:buNone/>
            </a:pPr>
            <a:r>
              <a:rPr lang="en-US" altLang="en-US" sz="2400" cap="none" dirty="0"/>
              <a:t>    			n</a:t>
            </a:r>
            <a:r>
              <a:rPr lang="en-US" altLang="en-US" sz="2400" cap="none" baseline="-25000" dirty="0"/>
              <a:t> </a:t>
            </a:r>
            <a:r>
              <a:rPr lang="en-US" altLang="en-US" sz="2400" cap="none" dirty="0"/>
              <a:t> = number of records at node p.</a:t>
            </a:r>
          </a:p>
        </p:txBody>
      </p:sp>
      <p:graphicFrame>
        <p:nvGraphicFramePr>
          <p:cNvPr id="817156" name="Object 4">
            <a:extLst>
              <a:ext uri="{FF2B5EF4-FFF2-40B4-BE49-F238E27FC236}">
                <a16:creationId xmlns:a16="http://schemas.microsoft.com/office/drawing/2014/main" id="{92B821A6-CEDD-B749-895C-F2973618D657}"/>
              </a:ext>
            </a:extLst>
          </p:cNvPr>
          <p:cNvGraphicFramePr>
            <a:graphicFrameLocks noChangeAspect="1"/>
          </p:cNvGraphicFramePr>
          <p:nvPr>
            <p:extLst>
              <p:ext uri="{D42A27DB-BD31-4B8C-83A1-F6EECF244321}">
                <p14:modId xmlns:p14="http://schemas.microsoft.com/office/powerpoint/2010/main" val="2055445014"/>
              </p:ext>
            </p:extLst>
          </p:nvPr>
        </p:nvGraphicFramePr>
        <p:xfrm>
          <a:off x="4191000" y="3143250"/>
          <a:ext cx="3886200" cy="1104900"/>
        </p:xfrm>
        <a:graphic>
          <a:graphicData uri="http://schemas.openxmlformats.org/presentationml/2006/ole">
            <mc:AlternateContent xmlns:mc="http://schemas.openxmlformats.org/markup-compatibility/2006">
              <mc:Choice xmlns:v="urn:schemas-microsoft-com:vml" Requires="v">
                <p:oleObj spid="_x0000_s3074" name="Equation" r:id="rId3" imgW="34810700" imgH="9944100" progId="Equation.3">
                  <p:embed/>
                </p:oleObj>
              </mc:Choice>
              <mc:Fallback>
                <p:oleObj name="Equation" r:id="rId3" imgW="34810700" imgH="9944100" progId="Equation.3">
                  <p:embed/>
                  <p:pic>
                    <p:nvPicPr>
                      <p:cNvPr id="817156" name="Object 4">
                        <a:extLst>
                          <a:ext uri="{FF2B5EF4-FFF2-40B4-BE49-F238E27FC236}">
                            <a16:creationId xmlns:a16="http://schemas.microsoft.com/office/drawing/2014/main" id="{92B821A6-CEDD-B749-895C-F2973618D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143250"/>
                        <a:ext cx="3886200" cy="110490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B12-2DCB-CD4F-BE29-947AE25A4715}"/>
              </a:ext>
            </a:extLst>
          </p:cNvPr>
          <p:cNvSpPr>
            <a:spLocks noGrp="1"/>
          </p:cNvSpPr>
          <p:nvPr>
            <p:ph type="title"/>
          </p:nvPr>
        </p:nvSpPr>
        <p:spPr/>
        <p:txBody>
          <a:bodyPr/>
          <a:lstStyle/>
          <a:p>
            <a:r>
              <a:rPr lang="en-US" dirty="0"/>
              <a:t>Unit IV</a:t>
            </a:r>
          </a:p>
        </p:txBody>
      </p:sp>
      <p:sp>
        <p:nvSpPr>
          <p:cNvPr id="3" name="Content Placeholder 2">
            <a:extLst>
              <a:ext uri="{FF2B5EF4-FFF2-40B4-BE49-F238E27FC236}">
                <a16:creationId xmlns:a16="http://schemas.microsoft.com/office/drawing/2014/main" id="{7DCE2FA7-5B71-6948-BF3A-B6B4BC9E5DDB}"/>
              </a:ext>
            </a:extLst>
          </p:cNvPr>
          <p:cNvSpPr>
            <a:spLocks noGrp="1"/>
          </p:cNvSpPr>
          <p:nvPr>
            <p:ph idx="1"/>
          </p:nvPr>
        </p:nvSpPr>
        <p:spPr/>
        <p:txBody>
          <a:bodyPr/>
          <a:lstStyle/>
          <a:p>
            <a:pPr marL="0" indent="0" algn="just">
              <a:buNone/>
            </a:pPr>
            <a:r>
              <a:rPr lang="en-IN" b="1" dirty="0"/>
              <a:t>Decision Trees : </a:t>
            </a:r>
            <a:r>
              <a:rPr lang="en-IN" dirty="0"/>
              <a:t>Learning with Trees, Using Decision Trees, Univariate Trees, Classification Trees, Regression Trees, Pruning, Rule Extraction from Trees, Learning Rules from Data, Multivariate Trees, ID3, Examples </a:t>
            </a:r>
            <a:r>
              <a:rPr lang="en-IN" b="1" dirty="0"/>
              <a:t>Support Vector Machines </a:t>
            </a:r>
            <a:r>
              <a:rPr lang="en-IN" dirty="0"/>
              <a:t>: Optimal Separation, Kernels, SVM Algorithm, Multiclass Classification, SVM Regression </a:t>
            </a:r>
            <a:r>
              <a:rPr lang="en-IN" dirty="0">
                <a:solidFill>
                  <a:schemeClr val="accent1">
                    <a:lumMod val="50000"/>
                  </a:schemeClr>
                </a:solidFill>
              </a:rPr>
              <a:t>(T2-Chapter-9,13;T1-Chapters 8,12)</a:t>
            </a:r>
            <a:endParaRPr lang="en-IN" dirty="0"/>
          </a:p>
          <a:p>
            <a:pPr marL="0" indent="0" algn="just">
              <a:buNone/>
            </a:pPr>
            <a:endParaRPr lang="en-IN" dirty="0"/>
          </a:p>
          <a:p>
            <a:endParaRPr lang="en-US" dirty="0"/>
          </a:p>
        </p:txBody>
      </p:sp>
      <p:sp>
        <p:nvSpPr>
          <p:cNvPr id="4" name="Slide Number Placeholder 3">
            <a:extLst>
              <a:ext uri="{FF2B5EF4-FFF2-40B4-BE49-F238E27FC236}">
                <a16:creationId xmlns:a16="http://schemas.microsoft.com/office/drawing/2014/main" id="{F29E2025-6381-ED47-A3A7-55D63DECF453}"/>
              </a:ext>
            </a:extLst>
          </p:cNvPr>
          <p:cNvSpPr>
            <a:spLocks noGrp="1"/>
          </p:cNvSpPr>
          <p:nvPr>
            <p:ph type="sldNum" sz="quarter" idx="12"/>
          </p:nvPr>
        </p:nvSpPr>
        <p:spPr/>
        <p:txBody>
          <a:bodyPr/>
          <a:lstStyle/>
          <a:p>
            <a:fld id="{C6B20E29-C543-4240-AB13-2F66715D1998}" type="slidenum">
              <a:rPr lang="en-US" smtClean="0"/>
              <a:t>2</a:t>
            </a:fld>
            <a:endParaRPr lang="en-US"/>
          </a:p>
        </p:txBody>
      </p:sp>
    </p:spTree>
    <p:extLst>
      <p:ext uri="{BB962C8B-B14F-4D97-AF65-F5344CB8AC3E}">
        <p14:creationId xmlns:p14="http://schemas.microsoft.com/office/powerpoint/2010/main" val="199803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849A0C62-5971-584D-AAE6-44F6AF5ED08A}"/>
              </a:ext>
            </a:extLst>
          </p:cNvPr>
          <p:cNvSpPr>
            <a:spLocks noGrp="1" noChangeArrowheads="1"/>
          </p:cNvSpPr>
          <p:nvPr>
            <p:ph type="title"/>
          </p:nvPr>
        </p:nvSpPr>
        <p:spPr>
          <a:xfrm>
            <a:off x="1752600" y="152400"/>
            <a:ext cx="8610600" cy="533400"/>
          </a:xfrm>
        </p:spPr>
        <p:txBody>
          <a:bodyPr>
            <a:normAutofit fontScale="90000"/>
          </a:bodyPr>
          <a:lstStyle/>
          <a:p>
            <a:r>
              <a:rPr lang="en-US" altLang="en-US"/>
              <a:t>Binary Attributes: Computing GINI Index</a:t>
            </a:r>
          </a:p>
        </p:txBody>
      </p:sp>
      <p:sp>
        <p:nvSpPr>
          <p:cNvPr id="911363" name="Rectangle 3">
            <a:extLst>
              <a:ext uri="{FF2B5EF4-FFF2-40B4-BE49-F238E27FC236}">
                <a16:creationId xmlns:a16="http://schemas.microsoft.com/office/drawing/2014/main" id="{2F8F614D-8624-F146-9897-0219B61F80C3}"/>
              </a:ext>
            </a:extLst>
          </p:cNvPr>
          <p:cNvSpPr>
            <a:spLocks noChangeArrowheads="1"/>
          </p:cNvSpPr>
          <p:nvPr/>
        </p:nvSpPr>
        <p:spPr bwMode="auto">
          <a:xfrm>
            <a:off x="1828800" y="1143001"/>
            <a:ext cx="81788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r>
              <a:rPr lang="en-US" altLang="en-US"/>
              <a:t>Splits into two partitions</a:t>
            </a:r>
          </a:p>
          <a:p>
            <a:r>
              <a:rPr lang="en-US" altLang="en-US"/>
              <a:t>Effect of Weighing partitions: </a:t>
            </a:r>
          </a:p>
          <a:p>
            <a:pPr lvl="1"/>
            <a:r>
              <a:rPr lang="en-US" altLang="en-US"/>
              <a:t>Larger and Purer Partitions are sought for.</a:t>
            </a:r>
          </a:p>
        </p:txBody>
      </p:sp>
      <p:sp>
        <p:nvSpPr>
          <p:cNvPr id="911364" name="Oval 4">
            <a:extLst>
              <a:ext uri="{FF2B5EF4-FFF2-40B4-BE49-F238E27FC236}">
                <a16:creationId xmlns:a16="http://schemas.microsoft.com/office/drawing/2014/main" id="{3FFC72EA-6D3B-D943-8ABB-DD4ADBF58085}"/>
              </a:ext>
            </a:extLst>
          </p:cNvPr>
          <p:cNvSpPr>
            <a:spLocks noChangeArrowheads="1"/>
          </p:cNvSpPr>
          <p:nvPr/>
        </p:nvSpPr>
        <p:spPr bwMode="auto">
          <a:xfrm>
            <a:off x="5181600" y="2862264"/>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latin typeface="Times New Roman" panose="02020603050405020304" pitchFamily="18" charset="0"/>
              </a:rPr>
              <a:t>B?</a:t>
            </a:r>
            <a:endParaRPr lang="en-US" altLang="en-US" sz="2400">
              <a:latin typeface="Times New Roman" panose="02020603050405020304" pitchFamily="18" charset="0"/>
            </a:endParaRPr>
          </a:p>
        </p:txBody>
      </p:sp>
      <p:sp>
        <p:nvSpPr>
          <p:cNvPr id="911365" name="Line 5">
            <a:extLst>
              <a:ext uri="{FF2B5EF4-FFF2-40B4-BE49-F238E27FC236}">
                <a16:creationId xmlns:a16="http://schemas.microsoft.com/office/drawing/2014/main" id="{338CDAE3-E704-9340-8E04-9D9706F1A1A2}"/>
              </a:ext>
            </a:extLst>
          </p:cNvPr>
          <p:cNvSpPr>
            <a:spLocks noChangeShapeType="1"/>
          </p:cNvSpPr>
          <p:nvPr/>
        </p:nvSpPr>
        <p:spPr bwMode="auto">
          <a:xfrm flipH="1">
            <a:off x="4606926" y="3319464"/>
            <a:ext cx="11080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366" name="Line 6">
            <a:extLst>
              <a:ext uri="{FF2B5EF4-FFF2-40B4-BE49-F238E27FC236}">
                <a16:creationId xmlns:a16="http://schemas.microsoft.com/office/drawing/2014/main" id="{EE7DF6C9-A897-5C43-9DA7-6ED2A70C21BA}"/>
              </a:ext>
            </a:extLst>
          </p:cNvPr>
          <p:cNvSpPr>
            <a:spLocks noChangeShapeType="1"/>
          </p:cNvSpPr>
          <p:nvPr/>
        </p:nvSpPr>
        <p:spPr bwMode="auto">
          <a:xfrm>
            <a:off x="5715001" y="3319464"/>
            <a:ext cx="11842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367" name="Text Box 7">
            <a:extLst>
              <a:ext uri="{FF2B5EF4-FFF2-40B4-BE49-F238E27FC236}">
                <a16:creationId xmlns:a16="http://schemas.microsoft.com/office/drawing/2014/main" id="{3B539C49-2099-EE42-AE4A-B74A49863611}"/>
              </a:ext>
            </a:extLst>
          </p:cNvPr>
          <p:cNvSpPr txBox="1">
            <a:spLocks noChangeArrowheads="1"/>
          </p:cNvSpPr>
          <p:nvPr/>
        </p:nvSpPr>
        <p:spPr bwMode="auto">
          <a:xfrm>
            <a:off x="4333875" y="3435351"/>
            <a:ext cx="539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Yes</a:t>
            </a:r>
          </a:p>
        </p:txBody>
      </p:sp>
      <p:sp>
        <p:nvSpPr>
          <p:cNvPr id="911368" name="Text Box 8">
            <a:extLst>
              <a:ext uri="{FF2B5EF4-FFF2-40B4-BE49-F238E27FC236}">
                <a16:creationId xmlns:a16="http://schemas.microsoft.com/office/drawing/2014/main" id="{8F26C728-C1F0-3C44-8FCF-90E1A64F8759}"/>
              </a:ext>
            </a:extLst>
          </p:cNvPr>
          <p:cNvSpPr txBox="1">
            <a:spLocks noChangeArrowheads="1"/>
          </p:cNvSpPr>
          <p:nvPr/>
        </p:nvSpPr>
        <p:spPr bwMode="auto">
          <a:xfrm>
            <a:off x="6823075" y="3435351"/>
            <a:ext cx="463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a:latin typeface="Times New Roman" panose="02020603050405020304" pitchFamily="18" charset="0"/>
              </a:rPr>
              <a:t>No</a:t>
            </a:r>
          </a:p>
        </p:txBody>
      </p:sp>
      <p:sp>
        <p:nvSpPr>
          <p:cNvPr id="911369" name="Rectangle 9">
            <a:extLst>
              <a:ext uri="{FF2B5EF4-FFF2-40B4-BE49-F238E27FC236}">
                <a16:creationId xmlns:a16="http://schemas.microsoft.com/office/drawing/2014/main" id="{B8FF77BF-7F20-8F47-AB00-2D6A7F858F77}"/>
              </a:ext>
            </a:extLst>
          </p:cNvPr>
          <p:cNvSpPr>
            <a:spLocks noChangeArrowheads="1"/>
          </p:cNvSpPr>
          <p:nvPr/>
        </p:nvSpPr>
        <p:spPr bwMode="auto">
          <a:xfrm>
            <a:off x="4191001" y="4044951"/>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Node N1</a:t>
            </a:r>
          </a:p>
        </p:txBody>
      </p:sp>
      <p:sp>
        <p:nvSpPr>
          <p:cNvPr id="911370" name="Rectangle 10">
            <a:extLst>
              <a:ext uri="{FF2B5EF4-FFF2-40B4-BE49-F238E27FC236}">
                <a16:creationId xmlns:a16="http://schemas.microsoft.com/office/drawing/2014/main" id="{A91817A4-C27A-0742-AB3D-E2EAED25F138}"/>
              </a:ext>
            </a:extLst>
          </p:cNvPr>
          <p:cNvSpPr>
            <a:spLocks noChangeArrowheads="1"/>
          </p:cNvSpPr>
          <p:nvPr/>
        </p:nvSpPr>
        <p:spPr bwMode="auto">
          <a:xfrm>
            <a:off x="6378576" y="4044951"/>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Node N2</a:t>
            </a:r>
          </a:p>
        </p:txBody>
      </p:sp>
      <p:graphicFrame>
        <p:nvGraphicFramePr>
          <p:cNvPr id="911371" name="Object 11">
            <a:extLst>
              <a:ext uri="{FF2B5EF4-FFF2-40B4-BE49-F238E27FC236}">
                <a16:creationId xmlns:a16="http://schemas.microsoft.com/office/drawing/2014/main" id="{2DD8CD6A-84B8-9C40-84B7-8EFA35D63BF6}"/>
              </a:ext>
            </a:extLst>
          </p:cNvPr>
          <p:cNvGraphicFramePr>
            <a:graphicFrameLocks noChangeAspect="1"/>
          </p:cNvGraphicFramePr>
          <p:nvPr/>
        </p:nvGraphicFramePr>
        <p:xfrm>
          <a:off x="8077200" y="2590800"/>
          <a:ext cx="1981200" cy="1790700"/>
        </p:xfrm>
        <a:graphic>
          <a:graphicData uri="http://schemas.openxmlformats.org/presentationml/2006/ole">
            <mc:AlternateContent xmlns:mc="http://schemas.openxmlformats.org/markup-compatibility/2006">
              <mc:Choice xmlns:v="urn:schemas-microsoft-com:vml" Requires="v">
                <p:oleObj spid="_x0000_s4099" name="Document" r:id="rId3" imgW="19062700" imgH="18326100" progId="Word.Document.8">
                  <p:embed/>
                </p:oleObj>
              </mc:Choice>
              <mc:Fallback>
                <p:oleObj name="Document" r:id="rId3" imgW="19062700" imgH="18326100" progId="Word.Document.8">
                  <p:embed/>
                  <p:pic>
                    <p:nvPicPr>
                      <p:cNvPr id="911371" name="Object 11">
                        <a:extLst>
                          <a:ext uri="{FF2B5EF4-FFF2-40B4-BE49-F238E27FC236}">
                            <a16:creationId xmlns:a16="http://schemas.microsoft.com/office/drawing/2014/main" id="{2DD8CD6A-84B8-9C40-84B7-8EFA35D63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2590800"/>
                        <a:ext cx="19812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372" name="Object 12">
            <a:extLst>
              <a:ext uri="{FF2B5EF4-FFF2-40B4-BE49-F238E27FC236}">
                <a16:creationId xmlns:a16="http://schemas.microsoft.com/office/drawing/2014/main" id="{FFF235D3-11FA-7F4B-8863-35B34BB44484}"/>
              </a:ext>
            </a:extLst>
          </p:cNvPr>
          <p:cNvGraphicFramePr>
            <a:graphicFrameLocks noChangeAspect="1"/>
          </p:cNvGraphicFramePr>
          <p:nvPr/>
        </p:nvGraphicFramePr>
        <p:xfrm>
          <a:off x="4800600" y="4648201"/>
          <a:ext cx="1905000" cy="1471613"/>
        </p:xfrm>
        <a:graphic>
          <a:graphicData uri="http://schemas.openxmlformats.org/presentationml/2006/ole">
            <mc:AlternateContent xmlns:mc="http://schemas.openxmlformats.org/markup-compatibility/2006">
              <mc:Choice xmlns:v="urn:schemas-microsoft-com:vml" Requires="v">
                <p:oleObj spid="_x0000_s4100" name="Document" r:id="rId5" imgW="19596100" imgH="15290800" progId="Word.Document.8">
                  <p:embed/>
                </p:oleObj>
              </mc:Choice>
              <mc:Fallback>
                <p:oleObj name="Document" r:id="rId5" imgW="19596100" imgH="15290800" progId="Word.Document.8">
                  <p:embed/>
                  <p:pic>
                    <p:nvPicPr>
                      <p:cNvPr id="911372" name="Object 12">
                        <a:extLst>
                          <a:ext uri="{FF2B5EF4-FFF2-40B4-BE49-F238E27FC236}">
                            <a16:creationId xmlns:a16="http://schemas.microsoft.com/office/drawing/2014/main" id="{FFF235D3-11FA-7F4B-8863-35B34BB444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4648201"/>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373" name="Text Box 13">
            <a:extLst>
              <a:ext uri="{FF2B5EF4-FFF2-40B4-BE49-F238E27FC236}">
                <a16:creationId xmlns:a16="http://schemas.microsoft.com/office/drawing/2014/main" id="{30442173-2196-1D43-9792-37281B45D4C2}"/>
              </a:ext>
            </a:extLst>
          </p:cNvPr>
          <p:cNvSpPr txBox="1">
            <a:spLocks noChangeArrowheads="1"/>
          </p:cNvSpPr>
          <p:nvPr/>
        </p:nvSpPr>
        <p:spPr bwMode="auto">
          <a:xfrm>
            <a:off x="1905000" y="4191001"/>
            <a:ext cx="2438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Gini(N1) </a:t>
            </a:r>
            <a:br>
              <a:rPr lang="en-US" altLang="en-US" sz="2000"/>
            </a:br>
            <a:r>
              <a:rPr lang="en-US" altLang="en-US" sz="2000"/>
              <a:t>= 1 – (5/6)</a:t>
            </a:r>
            <a:r>
              <a:rPr lang="en-US" altLang="en-US" sz="2000" baseline="30000"/>
              <a:t>2 </a:t>
            </a:r>
            <a:r>
              <a:rPr lang="en-US" altLang="en-US" sz="2000"/>
              <a:t>– (2/6)</a:t>
            </a:r>
            <a:r>
              <a:rPr lang="en-US" altLang="en-US" sz="2000" baseline="30000"/>
              <a:t>2</a:t>
            </a:r>
            <a:r>
              <a:rPr lang="en-US" altLang="en-US" sz="2000"/>
              <a:t> </a:t>
            </a:r>
            <a:br>
              <a:rPr lang="en-US" altLang="en-US" sz="2000"/>
            </a:br>
            <a:r>
              <a:rPr lang="en-US" altLang="en-US" sz="2000"/>
              <a:t>= 0.194 </a:t>
            </a:r>
          </a:p>
          <a:p>
            <a:pPr>
              <a:spcBef>
                <a:spcPct val="50000"/>
              </a:spcBef>
            </a:pPr>
            <a:r>
              <a:rPr lang="en-US" altLang="en-US" sz="2000"/>
              <a:t>Gini(N2) </a:t>
            </a:r>
            <a:br>
              <a:rPr lang="en-US" altLang="en-US" sz="2000"/>
            </a:br>
            <a:r>
              <a:rPr lang="en-US" altLang="en-US" sz="2000"/>
              <a:t>= 1 – (1/6)</a:t>
            </a:r>
            <a:r>
              <a:rPr lang="en-US" altLang="en-US" sz="2000" baseline="30000"/>
              <a:t>2 </a:t>
            </a:r>
            <a:r>
              <a:rPr lang="en-US" altLang="en-US" sz="2000"/>
              <a:t>– (4/6)</a:t>
            </a:r>
            <a:r>
              <a:rPr lang="en-US" altLang="en-US" sz="2000" baseline="30000"/>
              <a:t>2</a:t>
            </a:r>
            <a:r>
              <a:rPr lang="en-US" altLang="en-US" sz="2000"/>
              <a:t> </a:t>
            </a:r>
            <a:br>
              <a:rPr lang="en-US" altLang="en-US" sz="2000"/>
            </a:br>
            <a:r>
              <a:rPr lang="en-US" altLang="en-US" sz="2000"/>
              <a:t>= 0.528</a:t>
            </a:r>
          </a:p>
        </p:txBody>
      </p:sp>
      <p:sp>
        <p:nvSpPr>
          <p:cNvPr id="911374" name="Text Box 14">
            <a:extLst>
              <a:ext uri="{FF2B5EF4-FFF2-40B4-BE49-F238E27FC236}">
                <a16:creationId xmlns:a16="http://schemas.microsoft.com/office/drawing/2014/main" id="{F24EBC96-7C48-C34C-83D9-EE8AC71D87E0}"/>
              </a:ext>
            </a:extLst>
          </p:cNvPr>
          <p:cNvSpPr txBox="1">
            <a:spLocks noChangeArrowheads="1"/>
          </p:cNvSpPr>
          <p:nvPr/>
        </p:nvSpPr>
        <p:spPr bwMode="auto">
          <a:xfrm>
            <a:off x="7467600" y="4648201"/>
            <a:ext cx="2438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Gini(Children) </a:t>
            </a:r>
            <a:br>
              <a:rPr lang="en-US" altLang="en-US" sz="2000"/>
            </a:br>
            <a:r>
              <a:rPr lang="en-US" altLang="en-US" sz="2000"/>
              <a:t>= 7/12 * 0.194 + </a:t>
            </a:r>
            <a:br>
              <a:rPr lang="en-US" altLang="en-US" sz="2000"/>
            </a:br>
            <a:r>
              <a:rPr lang="en-US" altLang="en-US" sz="2000"/>
              <a:t>   5/12 * 0.528</a:t>
            </a:r>
            <a:br>
              <a:rPr lang="en-US" altLang="en-US" sz="2000"/>
            </a:br>
            <a:r>
              <a:rPr lang="en-US" altLang="en-US" sz="2000"/>
              <a:t>= 0.333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a:extLst>
              <a:ext uri="{FF2B5EF4-FFF2-40B4-BE49-F238E27FC236}">
                <a16:creationId xmlns:a16="http://schemas.microsoft.com/office/drawing/2014/main" id="{6096DB36-2784-0F42-9F4A-A299B2849C56}"/>
              </a:ext>
            </a:extLst>
          </p:cNvPr>
          <p:cNvSpPr>
            <a:spLocks noGrp="1" noChangeArrowheads="1"/>
          </p:cNvSpPr>
          <p:nvPr>
            <p:ph type="title"/>
          </p:nvPr>
        </p:nvSpPr>
        <p:spPr>
          <a:xfrm>
            <a:off x="1905000" y="152400"/>
            <a:ext cx="8458200" cy="533400"/>
          </a:xfrm>
        </p:spPr>
        <p:txBody>
          <a:bodyPr/>
          <a:lstStyle/>
          <a:p>
            <a:r>
              <a:rPr lang="en-US" altLang="en-US" sz="2800"/>
              <a:t>Categorical Attributes: Computing Gini Index</a:t>
            </a:r>
          </a:p>
        </p:txBody>
      </p:sp>
      <p:sp>
        <p:nvSpPr>
          <p:cNvPr id="819203" name="Rectangle 3">
            <a:extLst>
              <a:ext uri="{FF2B5EF4-FFF2-40B4-BE49-F238E27FC236}">
                <a16:creationId xmlns:a16="http://schemas.microsoft.com/office/drawing/2014/main" id="{25AE615E-9D88-D746-BD81-88790DFCDB66}"/>
              </a:ext>
            </a:extLst>
          </p:cNvPr>
          <p:cNvSpPr>
            <a:spLocks noGrp="1" noChangeArrowheads="1"/>
          </p:cNvSpPr>
          <p:nvPr>
            <p:ph type="body" idx="1"/>
          </p:nvPr>
        </p:nvSpPr>
        <p:spPr>
          <a:xfrm>
            <a:off x="1333500" y="1279524"/>
            <a:ext cx="9601200" cy="3581400"/>
          </a:xfrm>
        </p:spPr>
        <p:txBody>
          <a:bodyPr/>
          <a:lstStyle/>
          <a:p>
            <a:r>
              <a:rPr lang="en-US" altLang="en-US" sz="2400" cap="none" dirty="0"/>
              <a:t>For each distinct value, gather counts for each class in the dataset</a:t>
            </a:r>
          </a:p>
          <a:p>
            <a:r>
              <a:rPr lang="en-US" altLang="en-US" sz="2400" cap="none" dirty="0"/>
              <a:t>Use the count matrix to make decisions</a:t>
            </a:r>
          </a:p>
        </p:txBody>
      </p:sp>
      <p:graphicFrame>
        <p:nvGraphicFramePr>
          <p:cNvPr id="819204" name="Object 4">
            <a:extLst>
              <a:ext uri="{FF2B5EF4-FFF2-40B4-BE49-F238E27FC236}">
                <a16:creationId xmlns:a16="http://schemas.microsoft.com/office/drawing/2014/main" id="{DF58DDAB-486E-EA4E-ACC6-FC08A52D62C9}"/>
              </a:ext>
            </a:extLst>
          </p:cNvPr>
          <p:cNvGraphicFramePr>
            <a:graphicFrameLocks noChangeAspect="1"/>
          </p:cNvGraphicFramePr>
          <p:nvPr/>
        </p:nvGraphicFramePr>
        <p:xfrm>
          <a:off x="5410200" y="3810001"/>
          <a:ext cx="2609850" cy="1768475"/>
        </p:xfrm>
        <a:graphic>
          <a:graphicData uri="http://schemas.openxmlformats.org/presentationml/2006/ole">
            <mc:AlternateContent xmlns:mc="http://schemas.openxmlformats.org/markup-compatibility/2006">
              <mc:Choice xmlns:v="urn:schemas-microsoft-com:vml" Requires="v">
                <p:oleObj spid="_x0000_s5125" name="Document" r:id="rId4" imgW="35090100" imgH="24028400" progId="Word.Document.8">
                  <p:embed/>
                </p:oleObj>
              </mc:Choice>
              <mc:Fallback>
                <p:oleObj name="Document" r:id="rId4" imgW="35090100" imgH="24028400" progId="Word.Document.8">
                  <p:embed/>
                  <p:pic>
                    <p:nvPicPr>
                      <p:cNvPr id="819204" name="Object 4">
                        <a:extLst>
                          <a:ext uri="{FF2B5EF4-FFF2-40B4-BE49-F238E27FC236}">
                            <a16:creationId xmlns:a16="http://schemas.microsoft.com/office/drawing/2014/main" id="{DF58DDAB-486E-EA4E-ACC6-FC08A52D6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810001"/>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05" name="Object 5">
            <a:extLst>
              <a:ext uri="{FF2B5EF4-FFF2-40B4-BE49-F238E27FC236}">
                <a16:creationId xmlns:a16="http://schemas.microsoft.com/office/drawing/2014/main" id="{5100C08C-DEA7-6D45-B9F7-C180B4835BE3}"/>
              </a:ext>
            </a:extLst>
          </p:cNvPr>
          <p:cNvGraphicFramePr>
            <a:graphicFrameLocks noChangeAspect="1"/>
          </p:cNvGraphicFramePr>
          <p:nvPr/>
        </p:nvGraphicFramePr>
        <p:xfrm>
          <a:off x="7905750" y="3810001"/>
          <a:ext cx="2609850" cy="1768475"/>
        </p:xfrm>
        <a:graphic>
          <a:graphicData uri="http://schemas.openxmlformats.org/presentationml/2006/ole">
            <mc:AlternateContent xmlns:mc="http://schemas.openxmlformats.org/markup-compatibility/2006">
              <mc:Choice xmlns:v="urn:schemas-microsoft-com:vml" Requires="v">
                <p:oleObj spid="_x0000_s5126" name="Document" r:id="rId6" imgW="35090100" imgH="24028400" progId="Word.Document.8">
                  <p:embed/>
                </p:oleObj>
              </mc:Choice>
              <mc:Fallback>
                <p:oleObj name="Document" r:id="rId6" imgW="35090100" imgH="24028400" progId="Word.Document.8">
                  <p:embed/>
                  <p:pic>
                    <p:nvPicPr>
                      <p:cNvPr id="819205" name="Object 5">
                        <a:extLst>
                          <a:ext uri="{FF2B5EF4-FFF2-40B4-BE49-F238E27FC236}">
                            <a16:creationId xmlns:a16="http://schemas.microsoft.com/office/drawing/2014/main" id="{5100C08C-DEA7-6D45-B9F7-C180B4835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5750" y="3810001"/>
                        <a:ext cx="2609850" cy="176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06" name="Object 6">
            <a:extLst>
              <a:ext uri="{FF2B5EF4-FFF2-40B4-BE49-F238E27FC236}">
                <a16:creationId xmlns:a16="http://schemas.microsoft.com/office/drawing/2014/main" id="{19B21D32-0056-3046-AED8-95E6C4D3E3EF}"/>
              </a:ext>
            </a:extLst>
          </p:cNvPr>
          <p:cNvGraphicFramePr>
            <a:graphicFrameLocks noChangeAspect="1"/>
          </p:cNvGraphicFramePr>
          <p:nvPr/>
        </p:nvGraphicFramePr>
        <p:xfrm>
          <a:off x="1828800" y="3810000"/>
          <a:ext cx="2744788" cy="1524000"/>
        </p:xfrm>
        <a:graphic>
          <a:graphicData uri="http://schemas.openxmlformats.org/presentationml/2006/ole">
            <mc:AlternateContent xmlns:mc="http://schemas.openxmlformats.org/markup-compatibility/2006">
              <mc:Choice xmlns:v="urn:schemas-microsoft-com:vml" Requires="v">
                <p:oleObj spid="_x0000_s5127" name="Document" r:id="rId8" imgW="37223700" imgH="19138900" progId="Word.Document.8">
                  <p:embed/>
                </p:oleObj>
              </mc:Choice>
              <mc:Fallback>
                <p:oleObj name="Document" r:id="rId8" imgW="37223700" imgH="19138900" progId="Word.Document.8">
                  <p:embed/>
                  <p:pic>
                    <p:nvPicPr>
                      <p:cNvPr id="819206" name="Object 6">
                        <a:extLst>
                          <a:ext uri="{FF2B5EF4-FFF2-40B4-BE49-F238E27FC236}">
                            <a16:creationId xmlns:a16="http://schemas.microsoft.com/office/drawing/2014/main" id="{19B21D32-0056-3046-AED8-95E6C4D3E3E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3810000"/>
                        <a:ext cx="2744788"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07" name="Line 7">
            <a:extLst>
              <a:ext uri="{FF2B5EF4-FFF2-40B4-BE49-F238E27FC236}">
                <a16:creationId xmlns:a16="http://schemas.microsoft.com/office/drawing/2014/main" id="{CD18D825-DE3D-5B4E-BE60-41228BB3DA9C}"/>
              </a:ext>
            </a:extLst>
          </p:cNvPr>
          <p:cNvSpPr>
            <a:spLocks noChangeShapeType="1"/>
          </p:cNvSpPr>
          <p:nvPr/>
        </p:nvSpPr>
        <p:spPr bwMode="auto">
          <a:xfrm flipH="1">
            <a:off x="5105400" y="2971800"/>
            <a:ext cx="1588" cy="2438400"/>
          </a:xfrm>
          <a:prstGeom prst="line">
            <a:avLst/>
          </a:prstGeom>
          <a:noFill/>
          <a:ln w="3810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208" name="Text Box 8">
            <a:extLst>
              <a:ext uri="{FF2B5EF4-FFF2-40B4-BE49-F238E27FC236}">
                <a16:creationId xmlns:a16="http://schemas.microsoft.com/office/drawing/2014/main" id="{0078F12B-5410-364C-B42F-936843BED444}"/>
              </a:ext>
            </a:extLst>
          </p:cNvPr>
          <p:cNvSpPr txBox="1">
            <a:spLocks noChangeArrowheads="1"/>
          </p:cNvSpPr>
          <p:nvPr/>
        </p:nvSpPr>
        <p:spPr bwMode="auto">
          <a:xfrm>
            <a:off x="2439988" y="2868614"/>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Multi-way split</a:t>
            </a:r>
          </a:p>
        </p:txBody>
      </p:sp>
      <p:sp>
        <p:nvSpPr>
          <p:cNvPr id="819209" name="Text Box 9">
            <a:extLst>
              <a:ext uri="{FF2B5EF4-FFF2-40B4-BE49-F238E27FC236}">
                <a16:creationId xmlns:a16="http://schemas.microsoft.com/office/drawing/2014/main" id="{16EA4B93-28E6-A142-B4C5-9F482348308B}"/>
              </a:ext>
            </a:extLst>
          </p:cNvPr>
          <p:cNvSpPr txBox="1">
            <a:spLocks noChangeArrowheads="1"/>
          </p:cNvSpPr>
          <p:nvPr/>
        </p:nvSpPr>
        <p:spPr bwMode="auto">
          <a:xfrm>
            <a:off x="6243639" y="2868614"/>
            <a:ext cx="3138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a:latin typeface="Times New Roman" panose="02020603050405020304" pitchFamily="18" charset="0"/>
              </a:rPr>
              <a:t>Two-way split </a:t>
            </a:r>
          </a:p>
          <a:p>
            <a:pPr algn="ctr"/>
            <a:r>
              <a:rPr lang="en-US" altLang="en-US" sz="2000">
                <a:latin typeface="Times New Roman" panose="02020603050405020304" pitchFamily="18" charset="0"/>
              </a:rPr>
              <a:t>(find best partition of values)</a:t>
            </a:r>
          </a:p>
        </p:txBody>
      </p:sp>
      <p:graphicFrame>
        <p:nvGraphicFramePr>
          <p:cNvPr id="10" name="Object 4">
            <a:extLst>
              <a:ext uri="{FF2B5EF4-FFF2-40B4-BE49-F238E27FC236}">
                <a16:creationId xmlns:a16="http://schemas.microsoft.com/office/drawing/2014/main" id="{DDA840BE-4BD8-9047-941C-CFB6C748D118}"/>
              </a:ext>
            </a:extLst>
          </p:cNvPr>
          <p:cNvGraphicFramePr>
            <a:graphicFrameLocks noChangeAspect="1"/>
          </p:cNvGraphicFramePr>
          <p:nvPr/>
        </p:nvGraphicFramePr>
        <p:xfrm>
          <a:off x="7505700" y="1782762"/>
          <a:ext cx="3352800" cy="736600"/>
        </p:xfrm>
        <a:graphic>
          <a:graphicData uri="http://schemas.openxmlformats.org/presentationml/2006/ole">
            <mc:AlternateContent xmlns:mc="http://schemas.openxmlformats.org/markup-compatibility/2006">
              <mc:Choice xmlns:v="urn:schemas-microsoft-com:vml" Requires="v">
                <p:oleObj spid="_x0000_s5128" name="Equation" r:id="rId10" imgW="37160200" imgH="8191500" progId="Equation.3">
                  <p:embed/>
                </p:oleObj>
              </mc:Choice>
              <mc:Fallback>
                <p:oleObj name="Equation" r:id="rId10" imgW="37160200" imgH="8191500" progId="Equation.3">
                  <p:embed/>
                  <p:pic>
                    <p:nvPicPr>
                      <p:cNvPr id="10" name="Object 4">
                        <a:extLst>
                          <a:ext uri="{FF2B5EF4-FFF2-40B4-BE49-F238E27FC236}">
                            <a16:creationId xmlns:a16="http://schemas.microsoft.com/office/drawing/2014/main" id="{DDA840BE-4BD8-9047-941C-CFB6C748D1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05700" y="1782762"/>
                        <a:ext cx="3352800" cy="736600"/>
                      </a:xfrm>
                      <a:prstGeom prst="rect">
                        <a:avLst/>
                      </a:prstGeom>
                      <a:solidFill>
                        <a:srgbClr val="FFFFCC"/>
                      </a:solidFill>
                      <a:ln w="9525">
                        <a:solidFill>
                          <a:schemeClr val="tx1"/>
                        </a:solidFill>
                        <a:miter lim="800000"/>
                        <a:headEnd/>
                        <a:tailEnd/>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8" name="Rectangle 4">
            <a:extLst>
              <a:ext uri="{FF2B5EF4-FFF2-40B4-BE49-F238E27FC236}">
                <a16:creationId xmlns:a16="http://schemas.microsoft.com/office/drawing/2014/main" id="{5334D7AA-E246-204B-BD62-7AF56DA768B3}"/>
              </a:ext>
            </a:extLst>
          </p:cNvPr>
          <p:cNvSpPr>
            <a:spLocks noGrp="1" noChangeArrowheads="1"/>
          </p:cNvSpPr>
          <p:nvPr>
            <p:ph type="title"/>
          </p:nvPr>
        </p:nvSpPr>
        <p:spPr>
          <a:xfrm>
            <a:off x="910772" y="185057"/>
            <a:ext cx="11040533" cy="533400"/>
          </a:xfrm>
        </p:spPr>
        <p:txBody>
          <a:bodyPr/>
          <a:lstStyle/>
          <a:p>
            <a:r>
              <a:rPr lang="en-US" altLang="en-US" sz="2800" dirty="0"/>
              <a:t>Continuous Attributes: Computing Gini Index</a:t>
            </a:r>
          </a:p>
        </p:txBody>
      </p:sp>
      <p:sp>
        <p:nvSpPr>
          <p:cNvPr id="820229" name="Rectangle 5">
            <a:extLst>
              <a:ext uri="{FF2B5EF4-FFF2-40B4-BE49-F238E27FC236}">
                <a16:creationId xmlns:a16="http://schemas.microsoft.com/office/drawing/2014/main" id="{F5B4328F-43A0-0F40-969B-E1A119DC9784}"/>
              </a:ext>
            </a:extLst>
          </p:cNvPr>
          <p:cNvSpPr>
            <a:spLocks noGrp="1" noChangeArrowheads="1"/>
          </p:cNvSpPr>
          <p:nvPr>
            <p:ph type="body" sz="half" idx="1"/>
          </p:nvPr>
        </p:nvSpPr>
        <p:spPr>
          <a:xfrm>
            <a:off x="245328" y="1143000"/>
            <a:ext cx="6688874" cy="5181600"/>
          </a:xfrm>
        </p:spPr>
        <p:txBody>
          <a:bodyPr>
            <a:noAutofit/>
          </a:bodyPr>
          <a:lstStyle/>
          <a:p>
            <a:pPr>
              <a:lnSpc>
                <a:spcPct val="90000"/>
              </a:lnSpc>
            </a:pPr>
            <a:r>
              <a:rPr lang="en-US" altLang="en-US" sz="2400" cap="none" dirty="0"/>
              <a:t>Use binary decisions based on one value</a:t>
            </a:r>
          </a:p>
          <a:p>
            <a:pPr>
              <a:lnSpc>
                <a:spcPct val="90000"/>
              </a:lnSpc>
            </a:pPr>
            <a:r>
              <a:rPr lang="en-US" altLang="en-US" sz="2400" cap="none" dirty="0"/>
              <a:t>Several choices for the splitting value</a:t>
            </a:r>
          </a:p>
          <a:p>
            <a:pPr lvl="1">
              <a:lnSpc>
                <a:spcPct val="90000"/>
              </a:lnSpc>
            </a:pPr>
            <a:r>
              <a:rPr lang="en-US" altLang="en-US" sz="2400" cap="none" dirty="0"/>
              <a:t>Number of possible splitting values </a:t>
            </a:r>
            <a:br>
              <a:rPr lang="en-US" altLang="en-US" sz="2400" cap="none" dirty="0"/>
            </a:br>
            <a:r>
              <a:rPr lang="en-US" altLang="en-US" sz="2400" cap="none" dirty="0"/>
              <a:t>= number of distinct values</a:t>
            </a:r>
          </a:p>
          <a:p>
            <a:pPr>
              <a:lnSpc>
                <a:spcPct val="90000"/>
              </a:lnSpc>
            </a:pPr>
            <a:r>
              <a:rPr lang="en-US" altLang="en-US" sz="2400" cap="none" dirty="0"/>
              <a:t>Each splitting value has a count matrix associated with it</a:t>
            </a:r>
          </a:p>
          <a:p>
            <a:pPr lvl="1">
              <a:lnSpc>
                <a:spcPct val="90000"/>
              </a:lnSpc>
            </a:pPr>
            <a:r>
              <a:rPr lang="en-US" altLang="en-US" sz="2400" cap="none" dirty="0"/>
              <a:t>Class counts in each of the partitions, A &lt; v and A </a:t>
            </a:r>
            <a:r>
              <a:rPr lang="en-US" altLang="en-US" sz="2400" cap="none" dirty="0">
                <a:sym typeface="Symbol" pitchFamily="2" charset="2"/>
              </a:rPr>
              <a:t></a:t>
            </a:r>
            <a:r>
              <a:rPr lang="en-US" altLang="en-US" sz="2400" cap="none" dirty="0"/>
              <a:t> v</a:t>
            </a:r>
          </a:p>
          <a:p>
            <a:pPr>
              <a:lnSpc>
                <a:spcPct val="90000"/>
              </a:lnSpc>
            </a:pPr>
            <a:r>
              <a:rPr lang="en-US" altLang="en-US" sz="2400" cap="none" dirty="0"/>
              <a:t>Simple method to choose best v</a:t>
            </a:r>
          </a:p>
          <a:p>
            <a:pPr lvl="1">
              <a:lnSpc>
                <a:spcPct val="90000"/>
              </a:lnSpc>
            </a:pPr>
            <a:r>
              <a:rPr lang="en-US" altLang="en-US" sz="2400" cap="none" dirty="0"/>
              <a:t>For each v, scan the database to gather count matrix and compute its Gini index</a:t>
            </a:r>
          </a:p>
          <a:p>
            <a:pPr lvl="1">
              <a:lnSpc>
                <a:spcPct val="90000"/>
              </a:lnSpc>
            </a:pPr>
            <a:r>
              <a:rPr lang="en-US" altLang="en-US" sz="2400" cap="none" dirty="0"/>
              <a:t>Computationally inefficient! Repetition of work.</a:t>
            </a:r>
          </a:p>
        </p:txBody>
      </p:sp>
      <p:graphicFrame>
        <p:nvGraphicFramePr>
          <p:cNvPr id="820230" name="Object 6">
            <a:extLst>
              <a:ext uri="{FF2B5EF4-FFF2-40B4-BE49-F238E27FC236}">
                <a16:creationId xmlns:a16="http://schemas.microsoft.com/office/drawing/2014/main" id="{76078D63-30D9-2947-82C7-FBD49EAF5AB2}"/>
              </a:ext>
            </a:extLst>
          </p:cNvPr>
          <p:cNvGraphicFramePr>
            <a:graphicFrameLocks noGrp="1" noChangeAspect="1"/>
          </p:cNvGraphicFramePr>
          <p:nvPr>
            <p:ph sz="quarter" idx="2"/>
          </p:nvPr>
        </p:nvGraphicFramePr>
        <p:xfrm>
          <a:off x="7131050" y="1143000"/>
          <a:ext cx="3213100" cy="3429000"/>
        </p:xfrm>
        <a:graphic>
          <a:graphicData uri="http://schemas.openxmlformats.org/presentationml/2006/ole">
            <mc:AlternateContent xmlns:mc="http://schemas.openxmlformats.org/markup-compatibility/2006">
              <mc:Choice xmlns:v="urn:schemas-microsoft-com:vml" Requires="v">
                <p:oleObj spid="_x0000_s6147" name="Document" r:id="rId3" imgW="5422900" imgH="5778500" progId="Word.Document.8">
                  <p:embed/>
                </p:oleObj>
              </mc:Choice>
              <mc:Fallback>
                <p:oleObj name="Document" r:id="rId3" imgW="5422900" imgH="5778500" progId="Word.Document.8">
                  <p:embed/>
                  <p:pic>
                    <p:nvPicPr>
                      <p:cNvPr id="820230" name="Object 6">
                        <a:extLst>
                          <a:ext uri="{FF2B5EF4-FFF2-40B4-BE49-F238E27FC236}">
                            <a16:creationId xmlns:a16="http://schemas.microsoft.com/office/drawing/2014/main" id="{76078D63-30D9-2947-82C7-FBD49EAF5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7131050" y="1143000"/>
                        <a:ext cx="32131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232" name="Object 8">
            <a:extLst>
              <a:ext uri="{FF2B5EF4-FFF2-40B4-BE49-F238E27FC236}">
                <a16:creationId xmlns:a16="http://schemas.microsoft.com/office/drawing/2014/main" id="{10CD9839-1FDD-AD43-9038-DE18BDC2B2D6}"/>
              </a:ext>
            </a:extLst>
          </p:cNvPr>
          <p:cNvGraphicFramePr>
            <a:graphicFrameLocks noGrp="1" noChangeAspect="1"/>
          </p:cNvGraphicFramePr>
          <p:nvPr>
            <p:ph sz="quarter" idx="3"/>
          </p:nvPr>
        </p:nvGraphicFramePr>
        <p:xfrm>
          <a:off x="8474076" y="4572000"/>
          <a:ext cx="1050925" cy="1676400"/>
        </p:xfrm>
        <a:graphic>
          <a:graphicData uri="http://schemas.openxmlformats.org/presentationml/2006/ole">
            <mc:AlternateContent xmlns:mc="http://schemas.openxmlformats.org/markup-compatibility/2006">
              <mc:Choice xmlns:v="urn:schemas-microsoft-com:vml" Requires="v">
                <p:oleObj spid="_x0000_s6148" name="Visio" r:id="rId5" imgW="1625600" imgH="2578100" progId="Visio.Drawing.6">
                  <p:embed/>
                </p:oleObj>
              </mc:Choice>
              <mc:Fallback>
                <p:oleObj name="Visio" r:id="rId5" imgW="1625600" imgH="2578100" progId="Visio.Drawing.6">
                  <p:embed/>
                  <p:pic>
                    <p:nvPicPr>
                      <p:cNvPr id="820232" name="Object 8">
                        <a:extLst>
                          <a:ext uri="{FF2B5EF4-FFF2-40B4-BE49-F238E27FC236}">
                            <a16:creationId xmlns:a16="http://schemas.microsoft.com/office/drawing/2014/main" id="{10CD9839-1FDD-AD43-9038-DE18BDC2B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74076" y="4572000"/>
                        <a:ext cx="10509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a:extLst>
              <a:ext uri="{FF2B5EF4-FFF2-40B4-BE49-F238E27FC236}">
                <a16:creationId xmlns:a16="http://schemas.microsoft.com/office/drawing/2014/main" id="{6CB15E2A-CCE8-CB42-9FE1-63AEA8AD9AC5}"/>
              </a:ext>
            </a:extLst>
          </p:cNvPr>
          <p:cNvSpPr>
            <a:spLocks noGrp="1" noChangeArrowheads="1"/>
          </p:cNvSpPr>
          <p:nvPr>
            <p:ph type="title"/>
          </p:nvPr>
        </p:nvSpPr>
        <p:spPr>
          <a:xfrm>
            <a:off x="1752600" y="152400"/>
            <a:ext cx="8686800" cy="533400"/>
          </a:xfrm>
        </p:spPr>
        <p:txBody>
          <a:bodyPr/>
          <a:lstStyle/>
          <a:p>
            <a:r>
              <a:rPr lang="en-US" altLang="en-US" sz="2800"/>
              <a:t>Continuous Attributes: Computing Gini Index...</a:t>
            </a:r>
          </a:p>
        </p:txBody>
      </p:sp>
      <p:sp>
        <p:nvSpPr>
          <p:cNvPr id="821251" name="Rectangle 3">
            <a:extLst>
              <a:ext uri="{FF2B5EF4-FFF2-40B4-BE49-F238E27FC236}">
                <a16:creationId xmlns:a16="http://schemas.microsoft.com/office/drawing/2014/main" id="{BF54BC74-7126-F247-A93F-2DBAF26299EB}"/>
              </a:ext>
            </a:extLst>
          </p:cNvPr>
          <p:cNvSpPr>
            <a:spLocks noGrp="1" noChangeArrowheads="1"/>
          </p:cNvSpPr>
          <p:nvPr>
            <p:ph type="body" idx="1"/>
          </p:nvPr>
        </p:nvSpPr>
        <p:spPr>
          <a:xfrm>
            <a:off x="301083" y="1219200"/>
            <a:ext cx="9782717" cy="1524000"/>
          </a:xfrm>
          <a:noFill/>
          <a:ln/>
        </p:spPr>
        <p:txBody>
          <a:bodyPr>
            <a:noAutofit/>
          </a:bodyPr>
          <a:lstStyle/>
          <a:p>
            <a:pPr marL="342900" indent="-342900">
              <a:lnSpc>
                <a:spcPct val="90000"/>
              </a:lnSpc>
            </a:pPr>
            <a:r>
              <a:rPr lang="en-US" altLang="en-US" sz="2400" cap="none" dirty="0"/>
              <a:t>For efficient computation: for each attribute,</a:t>
            </a:r>
          </a:p>
          <a:p>
            <a:pPr marL="742950" lvl="1" indent="-285750">
              <a:lnSpc>
                <a:spcPct val="90000"/>
              </a:lnSpc>
            </a:pPr>
            <a:r>
              <a:rPr lang="en-US" altLang="en-US" sz="2400" cap="none" dirty="0"/>
              <a:t>Sort the attribute on values</a:t>
            </a:r>
          </a:p>
          <a:p>
            <a:pPr marL="742950" lvl="1" indent="-285750">
              <a:lnSpc>
                <a:spcPct val="90000"/>
              </a:lnSpc>
            </a:pPr>
            <a:r>
              <a:rPr lang="en-US" altLang="en-US" sz="2400" cap="none" dirty="0"/>
              <a:t>Linearly scan these values, each time updating the count matrix and computing Gini index</a:t>
            </a:r>
          </a:p>
          <a:p>
            <a:pPr marL="742950" lvl="1" indent="-285750">
              <a:lnSpc>
                <a:spcPct val="90000"/>
              </a:lnSpc>
            </a:pPr>
            <a:r>
              <a:rPr lang="en-US" altLang="en-US" sz="2400" cap="none" dirty="0"/>
              <a:t>Choose the split position that has the least Gini index</a:t>
            </a:r>
          </a:p>
        </p:txBody>
      </p:sp>
      <p:grpSp>
        <p:nvGrpSpPr>
          <p:cNvPr id="821258" name="Group 10">
            <a:extLst>
              <a:ext uri="{FF2B5EF4-FFF2-40B4-BE49-F238E27FC236}">
                <a16:creationId xmlns:a16="http://schemas.microsoft.com/office/drawing/2014/main" id="{06821AE1-F61D-9740-852E-B0E57BAC9E53}"/>
              </a:ext>
            </a:extLst>
          </p:cNvPr>
          <p:cNvGrpSpPr>
            <a:grpSpLocks/>
          </p:cNvGrpSpPr>
          <p:nvPr/>
        </p:nvGrpSpPr>
        <p:grpSpPr bwMode="auto">
          <a:xfrm>
            <a:off x="1600200" y="3321050"/>
            <a:ext cx="9182100" cy="2622550"/>
            <a:chOff x="144" y="2360"/>
            <a:chExt cx="5784" cy="1652"/>
          </a:xfrm>
        </p:grpSpPr>
        <p:graphicFrame>
          <p:nvGraphicFramePr>
            <p:cNvPr id="821252" name="Object 4">
              <a:extLst>
                <a:ext uri="{FF2B5EF4-FFF2-40B4-BE49-F238E27FC236}">
                  <a16:creationId xmlns:a16="http://schemas.microsoft.com/office/drawing/2014/main" id="{9BCD6C6C-9067-1344-9C58-1AF692334D8F}"/>
                </a:ext>
              </a:extLst>
            </p:cNvPr>
            <p:cNvGraphicFramePr>
              <a:graphicFrameLocks noChangeAspect="1"/>
            </p:cNvGraphicFramePr>
            <p:nvPr/>
          </p:nvGraphicFramePr>
          <p:xfrm>
            <a:off x="956" y="2360"/>
            <a:ext cx="4972" cy="1652"/>
          </p:xfrm>
          <a:graphic>
            <a:graphicData uri="http://schemas.openxmlformats.org/presentationml/2006/ole">
              <mc:AlternateContent xmlns:mc="http://schemas.openxmlformats.org/markup-compatibility/2006">
                <mc:Choice xmlns:v="urn:schemas-microsoft-com:vml" Requires="v">
                  <p:oleObj spid="_x0000_s7170" name="Document" r:id="rId3" imgW="63512700" imgH="21348700" progId="Word.Document.8">
                    <p:embed/>
                  </p:oleObj>
                </mc:Choice>
                <mc:Fallback>
                  <p:oleObj name="Document" r:id="rId3" imgW="63512700" imgH="21348700" progId="Word.Document.8">
                    <p:embed/>
                    <p:pic>
                      <p:nvPicPr>
                        <p:cNvPr id="821252" name="Object 4">
                          <a:extLst>
                            <a:ext uri="{FF2B5EF4-FFF2-40B4-BE49-F238E27FC236}">
                              <a16:creationId xmlns:a16="http://schemas.microsoft.com/office/drawing/2014/main" id="{9BCD6C6C-9067-1344-9C58-1AF692334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 y="2360"/>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253" name="Line 5">
              <a:extLst>
                <a:ext uri="{FF2B5EF4-FFF2-40B4-BE49-F238E27FC236}">
                  <a16:creationId xmlns:a16="http://schemas.microsoft.com/office/drawing/2014/main" id="{280DF5B2-2D7C-9740-BF76-4C3542455321}"/>
                </a:ext>
              </a:extLst>
            </p:cNvPr>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21254" name="Group 6">
              <a:extLst>
                <a:ext uri="{FF2B5EF4-FFF2-40B4-BE49-F238E27FC236}">
                  <a16:creationId xmlns:a16="http://schemas.microsoft.com/office/drawing/2014/main" id="{0E85EBA1-F365-EA4C-86D0-E287FFA4A3FC}"/>
                </a:ext>
              </a:extLst>
            </p:cNvPr>
            <p:cNvGrpSpPr>
              <a:grpSpLocks/>
            </p:cNvGrpSpPr>
            <p:nvPr/>
          </p:nvGrpSpPr>
          <p:grpSpPr bwMode="auto">
            <a:xfrm>
              <a:off x="144" y="2928"/>
              <a:ext cx="1200" cy="213"/>
              <a:chOff x="144" y="2832"/>
              <a:chExt cx="1200" cy="213"/>
            </a:xfrm>
          </p:grpSpPr>
          <p:sp>
            <p:nvSpPr>
              <p:cNvPr id="821255" name="Text Box 7">
                <a:extLst>
                  <a:ext uri="{FF2B5EF4-FFF2-40B4-BE49-F238E27FC236}">
                    <a16:creationId xmlns:a16="http://schemas.microsoft.com/office/drawing/2014/main" id="{605B547F-8A5B-BA48-A59B-0F9723F9FDE8}"/>
                  </a:ext>
                </a:extLst>
              </p:cNvPr>
              <p:cNvSpPr txBox="1">
                <a:spLocks noChangeArrowheads="1"/>
              </p:cNvSpPr>
              <p:nvPr/>
            </p:nvSpPr>
            <p:spPr bwMode="auto">
              <a:xfrm>
                <a:off x="144" y="2832"/>
                <a:ext cx="92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927100">
                  <a:defRPr sz="2400">
                    <a:solidFill>
                      <a:schemeClr val="tx1"/>
                    </a:solidFill>
                    <a:latin typeface="Times New Roman" panose="02020603050405020304" pitchFamily="18" charset="0"/>
                  </a:defRPr>
                </a:lvl1pPr>
                <a:lvl2pPr marL="917575" defTabSz="927100">
                  <a:defRPr sz="2400">
                    <a:solidFill>
                      <a:schemeClr val="tx1"/>
                    </a:solidFill>
                    <a:latin typeface="Times New Roman" panose="02020603050405020304" pitchFamily="18" charset="0"/>
                  </a:defRPr>
                </a:lvl2pPr>
                <a:lvl3pPr marL="1031875" defTabSz="927100">
                  <a:defRPr sz="2400">
                    <a:solidFill>
                      <a:schemeClr val="tx1"/>
                    </a:solidFill>
                    <a:latin typeface="Times New Roman" panose="02020603050405020304" pitchFamily="18" charset="0"/>
                  </a:defRPr>
                </a:lvl3pPr>
                <a:lvl4pPr defTabSz="927100">
                  <a:defRPr sz="2400">
                    <a:solidFill>
                      <a:schemeClr val="tx1"/>
                    </a:solidFill>
                    <a:latin typeface="Times New Roman" panose="02020603050405020304" pitchFamily="18" charset="0"/>
                  </a:defRPr>
                </a:lvl4pPr>
                <a:lvl5pPr defTabSz="927100">
                  <a:defRPr sz="2400">
                    <a:solidFill>
                      <a:schemeClr val="tx1"/>
                    </a:solidFill>
                    <a:latin typeface="Times New Roman" panose="02020603050405020304" pitchFamily="18" charset="0"/>
                  </a:defRPr>
                </a:lvl5pPr>
                <a:lvl6pPr defTabSz="927100" eaLnBrk="0" fontAlgn="base" hangingPunct="0">
                  <a:spcBef>
                    <a:spcPct val="0"/>
                  </a:spcBef>
                  <a:spcAft>
                    <a:spcPct val="0"/>
                  </a:spcAft>
                  <a:defRPr sz="2400">
                    <a:solidFill>
                      <a:schemeClr val="tx1"/>
                    </a:solidFill>
                    <a:latin typeface="Times New Roman" panose="02020603050405020304" pitchFamily="18" charset="0"/>
                  </a:defRPr>
                </a:lvl6pPr>
                <a:lvl7pPr defTabSz="927100" eaLnBrk="0" fontAlgn="base" hangingPunct="0">
                  <a:spcBef>
                    <a:spcPct val="0"/>
                  </a:spcBef>
                  <a:spcAft>
                    <a:spcPct val="0"/>
                  </a:spcAft>
                  <a:defRPr sz="2400">
                    <a:solidFill>
                      <a:schemeClr val="tx1"/>
                    </a:solidFill>
                    <a:latin typeface="Times New Roman" panose="02020603050405020304" pitchFamily="18" charset="0"/>
                  </a:defRPr>
                </a:lvl7pPr>
                <a:lvl8pPr defTabSz="927100" eaLnBrk="0" fontAlgn="base" hangingPunct="0">
                  <a:spcBef>
                    <a:spcPct val="0"/>
                  </a:spcBef>
                  <a:spcAft>
                    <a:spcPct val="0"/>
                  </a:spcAft>
                  <a:defRPr sz="2400">
                    <a:solidFill>
                      <a:schemeClr val="tx1"/>
                    </a:solidFill>
                    <a:latin typeface="Times New Roman" panose="02020603050405020304" pitchFamily="18" charset="0"/>
                  </a:defRPr>
                </a:lvl8pPr>
                <a:lvl9pPr defTabSz="9271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Font typeface="Monotype Sorts" pitchFamily="2" charset="2"/>
                  <a:buNone/>
                </a:pPr>
                <a:r>
                  <a:rPr kumimoji="1" lang="en-US" altLang="en-US" sz="1600">
                    <a:latin typeface="Arial" panose="020B0604020202020204" pitchFamily="34" charset="0"/>
                  </a:rPr>
                  <a:t>Split Positions</a:t>
                </a:r>
              </a:p>
            </p:txBody>
          </p:sp>
          <p:sp>
            <p:nvSpPr>
              <p:cNvPr id="821256" name="Line 8">
                <a:extLst>
                  <a:ext uri="{FF2B5EF4-FFF2-40B4-BE49-F238E27FC236}">
                    <a16:creationId xmlns:a16="http://schemas.microsoft.com/office/drawing/2014/main" id="{B379CC17-6EB2-EF4A-9796-8A3D38183836}"/>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21257" name="Text Box 9">
              <a:extLst>
                <a:ext uri="{FF2B5EF4-FFF2-40B4-BE49-F238E27FC236}">
                  <a16:creationId xmlns:a16="http://schemas.microsoft.com/office/drawing/2014/main" id="{96D98F63-9A25-764A-94BE-882A3D9C0483}"/>
                </a:ext>
              </a:extLst>
            </p:cNvPr>
            <p:cNvSpPr txBox="1">
              <a:spLocks noChangeArrowheads="1"/>
            </p:cNvSpPr>
            <p:nvPr/>
          </p:nvSpPr>
          <p:spPr bwMode="auto">
            <a:xfrm>
              <a:off x="144" y="2736"/>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Sorted Values</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2EB0-E562-2E48-8CCA-DAA414473724}"/>
              </a:ext>
            </a:extLst>
          </p:cNvPr>
          <p:cNvSpPr>
            <a:spLocks noGrp="1"/>
          </p:cNvSpPr>
          <p:nvPr>
            <p:ph type="title"/>
          </p:nvPr>
        </p:nvSpPr>
        <p:spPr/>
        <p:txBody>
          <a:bodyPr/>
          <a:lstStyle/>
          <a:p>
            <a:r>
              <a:rPr lang="en-US" dirty="0"/>
              <a:t>regression IN Tree</a:t>
            </a:r>
          </a:p>
        </p:txBody>
      </p:sp>
      <p:sp>
        <p:nvSpPr>
          <p:cNvPr id="3" name="Content Placeholder 2">
            <a:extLst>
              <a:ext uri="{FF2B5EF4-FFF2-40B4-BE49-F238E27FC236}">
                <a16:creationId xmlns:a16="http://schemas.microsoft.com/office/drawing/2014/main" id="{4D087B65-23BE-CD49-97FD-5C5DA06D5483}"/>
              </a:ext>
            </a:extLst>
          </p:cNvPr>
          <p:cNvSpPr>
            <a:spLocks noGrp="1"/>
          </p:cNvSpPr>
          <p:nvPr>
            <p:ph idx="1"/>
          </p:nvPr>
        </p:nvSpPr>
        <p:spPr>
          <a:xfrm>
            <a:off x="913775" y="1716946"/>
            <a:ext cx="10364452" cy="3424107"/>
          </a:xfrm>
        </p:spPr>
        <p:txBody>
          <a:bodyPr>
            <a:noAutofit/>
          </a:bodyPr>
          <a:lstStyle/>
          <a:p>
            <a:r>
              <a:rPr lang="en-IN" sz="2400" cap="none" dirty="0"/>
              <a:t>The new part about CART is its application in regression. </a:t>
            </a:r>
          </a:p>
          <a:p>
            <a:r>
              <a:rPr lang="en-IN" sz="2400" cap="none" dirty="0"/>
              <a:t>When </a:t>
            </a:r>
            <a:r>
              <a:rPr lang="en-IN" sz="2400" b="1" cap="none" dirty="0"/>
              <a:t>outputs are continuous</a:t>
            </a:r>
            <a:r>
              <a:rPr lang="en-IN" sz="2400" cap="none" dirty="0"/>
              <a:t>, a </a:t>
            </a:r>
            <a:r>
              <a:rPr lang="en-IN" sz="2400" b="1" cap="none" dirty="0"/>
              <a:t>regression model </a:t>
            </a:r>
            <a:r>
              <a:rPr lang="en-IN" sz="2400" cap="none" dirty="0"/>
              <a:t>is appropriate. </a:t>
            </a:r>
          </a:p>
          <a:p>
            <a:r>
              <a:rPr lang="en-IN" sz="2400" b="1" cap="none" dirty="0"/>
              <a:t>Use the sum-of-squares error</a:t>
            </a:r>
            <a:r>
              <a:rPr lang="en-IN" sz="2400" cap="none" dirty="0"/>
              <a:t>. </a:t>
            </a:r>
          </a:p>
          <a:p>
            <a:r>
              <a:rPr lang="en-IN" sz="2400" cap="none" dirty="0"/>
              <a:t>To evaluate the choice of which feature to use next, find the value at which to split the dataset according to that feature. </a:t>
            </a:r>
          </a:p>
          <a:p>
            <a:r>
              <a:rPr lang="en-IN" sz="2400" cap="none" dirty="0"/>
              <a:t>Choose the split point for a given feature, by choosing it </a:t>
            </a:r>
            <a:r>
              <a:rPr lang="en-IN" sz="2400" b="1" cap="none" dirty="0"/>
              <a:t>to minimise the sum-of-squares error. </a:t>
            </a:r>
          </a:p>
          <a:p>
            <a:r>
              <a:rPr lang="en-IN" sz="2400" cap="none" dirty="0"/>
              <a:t>Then, continue to use the algorithm for classification.</a:t>
            </a:r>
          </a:p>
          <a:p>
            <a:endParaRPr lang="en-US" sz="2400" cap="none" dirty="0"/>
          </a:p>
        </p:txBody>
      </p:sp>
      <p:sp>
        <p:nvSpPr>
          <p:cNvPr id="4" name="Slide Number Placeholder 3">
            <a:extLst>
              <a:ext uri="{FF2B5EF4-FFF2-40B4-BE49-F238E27FC236}">
                <a16:creationId xmlns:a16="http://schemas.microsoft.com/office/drawing/2014/main" id="{866657F4-73EF-AB42-B0A6-F9AE53FA465B}"/>
              </a:ext>
            </a:extLst>
          </p:cNvPr>
          <p:cNvSpPr>
            <a:spLocks noGrp="1"/>
          </p:cNvSpPr>
          <p:nvPr>
            <p:ph type="sldNum" sz="quarter" idx="12"/>
          </p:nvPr>
        </p:nvSpPr>
        <p:spPr/>
        <p:txBody>
          <a:bodyPr/>
          <a:lstStyle/>
          <a:p>
            <a:fld id="{C6B20E29-C543-4240-AB13-2F66715D1998}" type="slidenum">
              <a:rPr lang="en-US" smtClean="0"/>
              <a:t>24</a:t>
            </a:fld>
            <a:endParaRPr lang="en-US"/>
          </a:p>
        </p:txBody>
      </p:sp>
    </p:spTree>
    <p:extLst>
      <p:ext uri="{BB962C8B-B14F-4D97-AF65-F5344CB8AC3E}">
        <p14:creationId xmlns:p14="http://schemas.microsoft.com/office/powerpoint/2010/main" val="4267665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1530"/>
            <a:ext cx="10515600" cy="1325563"/>
          </a:xfrm>
        </p:spPr>
        <p:txBody>
          <a:bodyPr vert="horz" lIns="91440" tIns="45720" rIns="91440" bIns="45720" rtlCol="0" anchor="ctr">
            <a:normAutofit/>
          </a:bodyPr>
          <a:lstStyle/>
          <a:p>
            <a:r>
              <a:rPr lang="en-US" dirty="0"/>
              <a:t>References</a:t>
            </a:r>
            <a:br>
              <a:rPr lang="en-US" dirty="0"/>
            </a:br>
            <a:endParaRPr lang="en-US" dirty="0"/>
          </a:p>
        </p:txBody>
      </p:sp>
      <p:sp>
        <p:nvSpPr>
          <p:cNvPr id="3" name="Content Placeholder 2"/>
          <p:cNvSpPr>
            <a:spLocks noGrp="1"/>
          </p:cNvSpPr>
          <p:nvPr>
            <p:ph idx="1"/>
          </p:nvPr>
        </p:nvSpPr>
        <p:spPr>
          <a:xfrm>
            <a:off x="576942" y="2367093"/>
            <a:ext cx="11234057" cy="3424107"/>
          </a:xfrm>
        </p:spPr>
        <p:txBody>
          <a:bodyPr>
            <a:normAutofit/>
          </a:bodyPr>
          <a:lstStyle/>
          <a:p>
            <a:pPr marL="0" indent="0">
              <a:buNone/>
            </a:pPr>
            <a:r>
              <a:rPr lang="en-IN" dirty="0"/>
              <a:t>T1: Stephan </a:t>
            </a:r>
            <a:r>
              <a:rPr lang="en-IN" dirty="0" err="1"/>
              <a:t>Marsland</a:t>
            </a:r>
            <a:r>
              <a:rPr lang="en-IN" dirty="0"/>
              <a:t>, </a:t>
            </a:r>
            <a:r>
              <a:rPr lang="en-IN" b="1" dirty="0"/>
              <a:t>Machine Learning, An algorithmic Perspective</a:t>
            </a:r>
            <a:r>
              <a:rPr lang="en-IN" dirty="0"/>
              <a:t>, CRC Press Second Edition, 2015. </a:t>
            </a:r>
          </a:p>
          <a:p>
            <a:pPr marL="0" indent="0">
              <a:buNone/>
            </a:pPr>
            <a:r>
              <a:rPr lang="en-IN" dirty="0"/>
              <a:t>T2: </a:t>
            </a:r>
            <a:r>
              <a:rPr lang="en-IN" dirty="0" err="1"/>
              <a:t>Ethem</a:t>
            </a:r>
            <a:r>
              <a:rPr lang="en-IN" dirty="0"/>
              <a:t> </a:t>
            </a:r>
            <a:r>
              <a:rPr lang="en-IN" dirty="0" err="1"/>
              <a:t>Alpaydin</a:t>
            </a:r>
            <a:r>
              <a:rPr lang="en-IN" dirty="0"/>
              <a:t>, </a:t>
            </a:r>
            <a:r>
              <a:rPr lang="en-IN" b="1" dirty="0"/>
              <a:t>Introduction to Machine Learning</a:t>
            </a:r>
            <a:r>
              <a:rPr lang="en-IN" dirty="0"/>
              <a:t>, 2nd Ed., PHI Learning </a:t>
            </a:r>
            <a:r>
              <a:rPr lang="en-IN" dirty="0" err="1"/>
              <a:t>Pvt.</a:t>
            </a:r>
            <a:r>
              <a:rPr lang="en-IN" dirty="0"/>
              <a:t> Ltd., 2013</a:t>
            </a:r>
          </a:p>
          <a:p>
            <a:pPr marL="0" indent="0">
              <a:buNone/>
            </a:pPr>
            <a:r>
              <a:rPr lang="en-IN" dirty="0"/>
              <a:t>R1: Pang-Ning Tan, Vipin Kumar, Michael Steinbach: </a:t>
            </a:r>
            <a:r>
              <a:rPr lang="en-IN" b="1" dirty="0"/>
              <a:t>Introduction to Data Mining</a:t>
            </a:r>
            <a:r>
              <a:rPr lang="en-IN" dirty="0"/>
              <a:t>, Pearson, 2012.</a:t>
            </a:r>
          </a:p>
          <a:p>
            <a:pPr marL="0" indent="0">
              <a:buNone/>
            </a:pPr>
            <a:endParaRPr lang="en-IN" dirty="0"/>
          </a:p>
          <a:p>
            <a:pPr marL="0" lvl="0" indent="0" algn="just">
              <a:buNone/>
            </a:pPr>
            <a:endParaRPr lang="en-US" dirty="0"/>
          </a:p>
        </p:txBody>
      </p:sp>
      <p:sp>
        <p:nvSpPr>
          <p:cNvPr id="6" name="Slide Number Placeholder 5"/>
          <p:cNvSpPr>
            <a:spLocks noGrp="1"/>
          </p:cNvSpPr>
          <p:nvPr>
            <p:ph type="sldNum" sz="quarter" idx="12"/>
          </p:nvPr>
        </p:nvSpPr>
        <p:spPr>
          <a:xfrm>
            <a:off x="9448800" y="6356350"/>
            <a:ext cx="2743200" cy="365125"/>
          </a:xfrm>
          <a:prstGeom prst="rect">
            <a:avLst/>
          </a:prstGeom>
        </p:spPr>
        <p:txBody>
          <a:bodyPr/>
          <a:lstStyle/>
          <a:p>
            <a:fld id="{53656A5F-9788-49E1-810F-D235DDB507C6}" type="slidenum">
              <a:rPr lang="en-US" smtClean="0"/>
              <a:t>25</a:t>
            </a:fld>
            <a:endParaRPr lang="en-US"/>
          </a:p>
        </p:txBody>
      </p:sp>
    </p:spTree>
    <p:extLst>
      <p:ext uri="{BB962C8B-B14F-4D97-AF65-F5344CB8AC3E}">
        <p14:creationId xmlns:p14="http://schemas.microsoft.com/office/powerpoint/2010/main" val="232423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D81-BB4B-CE41-BD52-785FE8FA0B2A}"/>
              </a:ext>
            </a:extLst>
          </p:cNvPr>
          <p:cNvSpPr>
            <a:spLocks noGrp="1"/>
          </p:cNvSpPr>
          <p:nvPr>
            <p:ph type="title"/>
          </p:nvPr>
        </p:nvSpPr>
        <p:spPr>
          <a:xfrm>
            <a:off x="913775" y="268711"/>
            <a:ext cx="10364451" cy="1596177"/>
          </a:xfrm>
        </p:spPr>
        <p:txBody>
          <a:bodyPr/>
          <a:lstStyle/>
          <a:p>
            <a:r>
              <a:rPr lang="en-US" dirty="0"/>
              <a:t>Learning with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841204-9E6C-9746-8024-1988097F4381}"/>
                  </a:ext>
                </a:extLst>
              </p:cNvPr>
              <p:cNvSpPr>
                <a:spLocks noGrp="1"/>
              </p:cNvSpPr>
              <p:nvPr>
                <p:ph idx="1"/>
              </p:nvPr>
            </p:nvSpPr>
            <p:spPr>
              <a:xfrm>
                <a:off x="104504" y="1569006"/>
                <a:ext cx="11939450" cy="5288994"/>
              </a:xfrm>
            </p:spPr>
            <p:txBody>
              <a:bodyPr>
                <a:noAutofit/>
              </a:bodyPr>
              <a:lstStyle/>
              <a:p>
                <a:pPr algn="just"/>
                <a:r>
                  <a:rPr lang="en-IN" sz="2400" cap="none" dirty="0"/>
                  <a:t>Different approach to Machine Learning</a:t>
                </a:r>
              </a:p>
              <a:p>
                <a:pPr lvl="1" algn="just"/>
                <a:r>
                  <a:rPr lang="en-IN" sz="2400" cap="none" dirty="0"/>
                  <a:t>Data structure: binary tree. </a:t>
                </a:r>
              </a:p>
              <a:p>
                <a:pPr lvl="1" algn="just"/>
                <a:r>
                  <a:rPr lang="en-IN" sz="2400" cap="none" dirty="0"/>
                  <a:t>Computational cost of making the tree is low</a:t>
                </a:r>
              </a:p>
              <a:p>
                <a:pPr lvl="1" algn="just"/>
                <a:r>
                  <a:rPr lang="en-IN" sz="2400" cap="none" dirty="0"/>
                  <a:t>Cost of using it is even lower: </a:t>
                </a:r>
                <a14:m>
                  <m:oMath xmlns:m="http://schemas.openxmlformats.org/officeDocument/2006/math">
                    <m:r>
                      <m:rPr>
                        <m:sty m:val="p"/>
                      </m:rPr>
                      <a:rPr lang="en-US" sz="2400" i="1" cap="none" dirty="0">
                        <a:latin typeface="Cambria Math" panose="02040503050406030204" pitchFamily="18" charset="0"/>
                        <a:ea typeface="Cambria Math" panose="02040503050406030204" pitchFamily="18" charset="0"/>
                      </a:rPr>
                      <m:t>O</m:t>
                    </m:r>
                    <m:r>
                      <a:rPr lang="en-IN" sz="2400" i="1" cap="none" dirty="0" smtClean="0">
                        <a:latin typeface="Cambria Math" panose="02040503050406030204" pitchFamily="18" charset="0"/>
                      </a:rPr>
                      <m:t>(</m:t>
                    </m:r>
                    <m:func>
                      <m:funcPr>
                        <m:ctrlPr>
                          <a:rPr lang="en-US" sz="2400" b="0" i="1" cap="none" dirty="0" smtClean="0">
                            <a:latin typeface="Cambria Math" panose="02040503050406030204" pitchFamily="18" charset="0"/>
                          </a:rPr>
                        </m:ctrlPr>
                      </m:funcPr>
                      <m:fName>
                        <m:r>
                          <m:rPr>
                            <m:sty m:val="p"/>
                          </m:rPr>
                          <a:rPr lang="en-US" sz="2400" b="0" i="0" cap="none" dirty="0" smtClean="0">
                            <a:latin typeface="Cambria Math" panose="02040503050406030204" pitchFamily="18" charset="0"/>
                          </a:rPr>
                          <m:t>log</m:t>
                        </m:r>
                      </m:fName>
                      <m:e>
                        <m:r>
                          <a:rPr lang="en-US" sz="2400" b="0" i="1" cap="none" dirty="0" smtClean="0">
                            <a:latin typeface="Cambria Math" panose="02040503050406030204" pitchFamily="18" charset="0"/>
                          </a:rPr>
                          <m:t>𝑁</m:t>
                        </m:r>
                      </m:e>
                    </m:func>
                    <m:r>
                      <a:rPr lang="en-IN" sz="2400" i="1" cap="none" dirty="0">
                        <a:latin typeface="Cambria Math" panose="02040503050406030204" pitchFamily="18" charset="0"/>
                      </a:rPr>
                      <m:t>)</m:t>
                    </m:r>
                  </m:oMath>
                </a14:m>
                <a:r>
                  <a:rPr lang="en-IN" sz="2400" cap="none" dirty="0"/>
                  <a:t>, where N is the number of datapoints. </a:t>
                </a:r>
              </a:p>
              <a:p>
                <a:pPr algn="just"/>
                <a:r>
                  <a:rPr lang="en-IN" sz="2400" cap="none" dirty="0"/>
                  <a:t>Benefits</a:t>
                </a:r>
              </a:p>
              <a:p>
                <a:pPr marL="0" indent="0" algn="just">
                  <a:buNone/>
                </a:pPr>
                <a:r>
                  <a:rPr lang="en-IN" sz="2400" cap="none" dirty="0"/>
                  <a:t>	1. In machine learning, </a:t>
                </a:r>
                <a:r>
                  <a:rPr lang="en-IN" sz="2400" b="1" cap="none" dirty="0"/>
                  <a:t>querying the trained algorithm should be as fast as possible as </a:t>
                </a:r>
              </a:p>
              <a:p>
                <a:pPr marL="0" indent="0" algn="just">
                  <a:buNone/>
                </a:pPr>
                <a:r>
                  <a:rPr lang="en-IN" sz="2400" b="1" cap="none" dirty="0"/>
                  <a:t>            it happens more often</a:t>
                </a:r>
                <a:r>
                  <a:rPr lang="en-IN" sz="2400" cap="none" dirty="0"/>
                  <a:t>. =&gt; Trees seem attractive for machine learning. </a:t>
                </a:r>
              </a:p>
              <a:p>
                <a:pPr marL="914400" lvl="2" indent="0" algn="just">
                  <a:buNone/>
                </a:pPr>
                <a:r>
                  <a:rPr lang="en-IN" sz="2400" cap="none" dirty="0"/>
                  <a:t>2. </a:t>
                </a:r>
                <a:r>
                  <a:rPr lang="en-IN" sz="2400" b="1" cap="none" dirty="0"/>
                  <a:t>Easy to understand </a:t>
                </a:r>
                <a:r>
                  <a:rPr lang="en-IN" sz="2400" cap="none" dirty="0"/>
                  <a:t>(following a tree to get a classification answer is transparent, which makes people trust it more than getting an answer from a ‘black box’ Neural Network).</a:t>
                </a:r>
              </a:p>
              <a:p>
                <a:pPr algn="just"/>
                <a:endParaRPr lang="en-US" sz="2400" cap="none" dirty="0"/>
              </a:p>
            </p:txBody>
          </p:sp>
        </mc:Choice>
        <mc:Fallback xmlns="">
          <p:sp>
            <p:nvSpPr>
              <p:cNvPr id="3" name="Content Placeholder 2">
                <a:extLst>
                  <a:ext uri="{FF2B5EF4-FFF2-40B4-BE49-F238E27FC236}">
                    <a16:creationId xmlns:a16="http://schemas.microsoft.com/office/drawing/2014/main" id="{2E841204-9E6C-9746-8024-1988097F4381}"/>
                  </a:ext>
                </a:extLst>
              </p:cNvPr>
              <p:cNvSpPr>
                <a:spLocks noGrp="1" noRot="1" noChangeAspect="1" noMove="1" noResize="1" noEditPoints="1" noAdjustHandles="1" noChangeArrowheads="1" noChangeShapeType="1" noTextEdit="1"/>
              </p:cNvSpPr>
              <p:nvPr>
                <p:ph idx="1"/>
              </p:nvPr>
            </p:nvSpPr>
            <p:spPr>
              <a:xfrm>
                <a:off x="104504" y="1569006"/>
                <a:ext cx="11939450" cy="5288994"/>
              </a:xfrm>
              <a:blipFill>
                <a:blip r:embed="rId3"/>
                <a:stretch>
                  <a:fillRect l="-744" t="-240" r="-7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6A340D9-6937-1743-94E7-84596BB86C03}"/>
              </a:ext>
            </a:extLst>
          </p:cNvPr>
          <p:cNvSpPr>
            <a:spLocks noGrp="1"/>
          </p:cNvSpPr>
          <p:nvPr>
            <p:ph type="sldNum" sz="quarter" idx="12"/>
          </p:nvPr>
        </p:nvSpPr>
        <p:spPr/>
        <p:txBody>
          <a:bodyPr/>
          <a:lstStyle/>
          <a:p>
            <a:fld id="{C6B20E29-C543-4240-AB13-2F66715D1998}" type="slidenum">
              <a:rPr lang="en-US" smtClean="0"/>
              <a:t>3</a:t>
            </a:fld>
            <a:endParaRPr lang="en-US"/>
          </a:p>
        </p:txBody>
      </p:sp>
    </p:spTree>
    <p:extLst>
      <p:ext uri="{BB962C8B-B14F-4D97-AF65-F5344CB8AC3E}">
        <p14:creationId xmlns:p14="http://schemas.microsoft.com/office/powerpoint/2010/main" val="553135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4D81-BB4B-CE41-BD52-785FE8FA0B2A}"/>
              </a:ext>
            </a:extLst>
          </p:cNvPr>
          <p:cNvSpPr>
            <a:spLocks noGrp="1"/>
          </p:cNvSpPr>
          <p:nvPr>
            <p:ph type="title"/>
          </p:nvPr>
        </p:nvSpPr>
        <p:spPr>
          <a:xfrm>
            <a:off x="913775" y="268711"/>
            <a:ext cx="10364451" cy="1596177"/>
          </a:xfrm>
        </p:spPr>
        <p:txBody>
          <a:bodyPr/>
          <a:lstStyle/>
          <a:p>
            <a:r>
              <a:rPr lang="en-US" dirty="0"/>
              <a:t>Learning with Trees…</a:t>
            </a:r>
          </a:p>
        </p:txBody>
      </p:sp>
      <p:sp>
        <p:nvSpPr>
          <p:cNvPr id="3" name="Content Placeholder 2">
            <a:extLst>
              <a:ext uri="{FF2B5EF4-FFF2-40B4-BE49-F238E27FC236}">
                <a16:creationId xmlns:a16="http://schemas.microsoft.com/office/drawing/2014/main" id="{2E841204-9E6C-9746-8024-1988097F4381}"/>
              </a:ext>
            </a:extLst>
          </p:cNvPr>
          <p:cNvSpPr>
            <a:spLocks noGrp="1"/>
          </p:cNvSpPr>
          <p:nvPr>
            <p:ph idx="1"/>
          </p:nvPr>
        </p:nvSpPr>
        <p:spPr>
          <a:xfrm>
            <a:off x="104504" y="1569006"/>
            <a:ext cx="11939450" cy="5288994"/>
          </a:xfrm>
        </p:spPr>
        <p:txBody>
          <a:bodyPr>
            <a:noAutofit/>
          </a:bodyPr>
          <a:lstStyle/>
          <a:p>
            <a:pPr marL="0" indent="0">
              <a:buNone/>
            </a:pPr>
            <a:r>
              <a:rPr lang="en-IN" sz="2400" b="1" u="sng" cap="none" dirty="0"/>
              <a:t>Idea :</a:t>
            </a:r>
          </a:p>
          <a:p>
            <a:r>
              <a:rPr lang="en-IN" sz="2400" cap="none" dirty="0"/>
              <a:t>Break classification down into a set of choices about each feature ,</a:t>
            </a:r>
          </a:p>
          <a:p>
            <a:pPr lvl="1"/>
            <a:r>
              <a:rPr lang="en-IN" sz="2400" cap="none" dirty="0"/>
              <a:t>Starting at the </a:t>
            </a:r>
            <a:r>
              <a:rPr lang="en-IN" sz="2400" b="1" cap="none" dirty="0"/>
              <a:t>roo</a:t>
            </a:r>
            <a:r>
              <a:rPr lang="en-IN" sz="2400" cap="none" dirty="0"/>
              <a:t>t (base) of the tree and </a:t>
            </a:r>
          </a:p>
          <a:p>
            <a:pPr lvl="1"/>
            <a:r>
              <a:rPr lang="en-IN" sz="2400" cap="none" dirty="0"/>
              <a:t>Progressing down to the </a:t>
            </a:r>
            <a:r>
              <a:rPr lang="en-IN" sz="2400" b="1" cap="none" dirty="0"/>
              <a:t>leaves</a:t>
            </a:r>
            <a:r>
              <a:rPr lang="en-IN" sz="2400" cap="none" dirty="0"/>
              <a:t>, where the classification decision is received. </a:t>
            </a:r>
          </a:p>
          <a:p>
            <a:r>
              <a:rPr lang="en-IN" sz="2400" cap="none" dirty="0"/>
              <a:t>Turned into a set of </a:t>
            </a:r>
            <a:r>
              <a:rPr lang="en-IN" sz="2400" b="1" cap="none" dirty="0"/>
              <a:t>if-then rules</a:t>
            </a:r>
            <a:r>
              <a:rPr lang="en-IN" sz="2400" cap="none" dirty="0"/>
              <a:t>, suitable for use in a </a:t>
            </a:r>
            <a:r>
              <a:rPr lang="en-IN" sz="2400" b="1" cap="none" dirty="0"/>
              <a:t>rule induction system</a:t>
            </a:r>
            <a:r>
              <a:rPr lang="en-IN" sz="2400" cap="none" dirty="0"/>
              <a:t>.</a:t>
            </a:r>
          </a:p>
          <a:p>
            <a:r>
              <a:rPr lang="en-IN" sz="2400" b="1" cap="none" dirty="0"/>
              <a:t>Optimisation and search</a:t>
            </a:r>
            <a:r>
              <a:rPr lang="en-IN" sz="2400" cap="none" dirty="0"/>
              <a:t>,</a:t>
            </a:r>
          </a:p>
          <a:p>
            <a:pPr lvl="1"/>
            <a:r>
              <a:rPr lang="en-IN" sz="2400" cap="none" dirty="0"/>
              <a:t> Decision trees use a </a:t>
            </a:r>
            <a:r>
              <a:rPr lang="en-IN" sz="2400" b="1" cap="none" dirty="0"/>
              <a:t>greedy heuristic to perform search</a:t>
            </a:r>
            <a:r>
              <a:rPr lang="en-IN" sz="2400" cap="none" dirty="0"/>
              <a:t>, </a:t>
            </a:r>
          </a:p>
          <a:p>
            <a:pPr lvl="1"/>
            <a:r>
              <a:rPr lang="en-IN" sz="2400" cap="none" dirty="0"/>
              <a:t>Evaluating the possible options at the current stage of learning and making the one that seems optimal at that point. </a:t>
            </a:r>
          </a:p>
          <a:p>
            <a:pPr lvl="1"/>
            <a:r>
              <a:rPr lang="en-IN" sz="2400" cap="none" dirty="0"/>
              <a:t>It works well most of the time.</a:t>
            </a:r>
          </a:p>
          <a:p>
            <a:pPr algn="just"/>
            <a:endParaRPr lang="en-US" sz="2400" cap="none" dirty="0"/>
          </a:p>
        </p:txBody>
      </p:sp>
      <p:sp>
        <p:nvSpPr>
          <p:cNvPr id="4" name="Slide Number Placeholder 3">
            <a:extLst>
              <a:ext uri="{FF2B5EF4-FFF2-40B4-BE49-F238E27FC236}">
                <a16:creationId xmlns:a16="http://schemas.microsoft.com/office/drawing/2014/main" id="{16A340D9-6937-1743-94E7-84596BB86C03}"/>
              </a:ext>
            </a:extLst>
          </p:cNvPr>
          <p:cNvSpPr>
            <a:spLocks noGrp="1"/>
          </p:cNvSpPr>
          <p:nvPr>
            <p:ph type="sldNum" sz="quarter" idx="12"/>
          </p:nvPr>
        </p:nvSpPr>
        <p:spPr/>
        <p:txBody>
          <a:bodyPr/>
          <a:lstStyle/>
          <a:p>
            <a:fld id="{C6B20E29-C543-4240-AB13-2F66715D1998}" type="slidenum">
              <a:rPr lang="en-US" smtClean="0"/>
              <a:t>4</a:t>
            </a:fld>
            <a:endParaRPr lang="en-US"/>
          </a:p>
        </p:txBody>
      </p:sp>
    </p:spTree>
    <p:extLst>
      <p:ext uri="{BB962C8B-B14F-4D97-AF65-F5344CB8AC3E}">
        <p14:creationId xmlns:p14="http://schemas.microsoft.com/office/powerpoint/2010/main" val="280158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B465-242F-F840-AF87-2B37768F4BFB}"/>
              </a:ext>
            </a:extLst>
          </p:cNvPr>
          <p:cNvSpPr>
            <a:spLocks noGrp="1"/>
          </p:cNvSpPr>
          <p:nvPr>
            <p:ph type="title"/>
          </p:nvPr>
        </p:nvSpPr>
        <p:spPr>
          <a:xfrm>
            <a:off x="913775" y="378674"/>
            <a:ext cx="10364451" cy="1596177"/>
          </a:xfrm>
        </p:spPr>
        <p:txBody>
          <a:bodyPr/>
          <a:lstStyle/>
          <a:p>
            <a:r>
              <a:rPr lang="en-US" dirty="0"/>
              <a:t>USING Decision TREE</a:t>
            </a:r>
          </a:p>
        </p:txBody>
      </p:sp>
      <p:pic>
        <p:nvPicPr>
          <p:cNvPr id="6" name="Content Placeholder 5">
            <a:extLst>
              <a:ext uri="{FF2B5EF4-FFF2-40B4-BE49-F238E27FC236}">
                <a16:creationId xmlns:a16="http://schemas.microsoft.com/office/drawing/2014/main" id="{C02B8B1E-5267-A545-B999-36B79CA62AB7}"/>
              </a:ext>
            </a:extLst>
          </p:cNvPr>
          <p:cNvPicPr>
            <a:picLocks noGrp="1" noChangeAspect="1"/>
          </p:cNvPicPr>
          <p:nvPr>
            <p:ph idx="1"/>
          </p:nvPr>
        </p:nvPicPr>
        <p:blipFill>
          <a:blip r:embed="rId2"/>
          <a:stretch>
            <a:fillRect/>
          </a:stretch>
        </p:blipFill>
        <p:spPr>
          <a:xfrm>
            <a:off x="2347349" y="1737376"/>
            <a:ext cx="6946552" cy="4925737"/>
          </a:xfrm>
          <a:prstGeom prst="rect">
            <a:avLst/>
          </a:prstGeom>
        </p:spPr>
      </p:pic>
      <p:sp>
        <p:nvSpPr>
          <p:cNvPr id="4" name="Slide Number Placeholder 3">
            <a:extLst>
              <a:ext uri="{FF2B5EF4-FFF2-40B4-BE49-F238E27FC236}">
                <a16:creationId xmlns:a16="http://schemas.microsoft.com/office/drawing/2014/main" id="{D0EB9918-F6E3-E84C-8215-62853B56AF7C}"/>
              </a:ext>
            </a:extLst>
          </p:cNvPr>
          <p:cNvSpPr>
            <a:spLocks noGrp="1"/>
          </p:cNvSpPr>
          <p:nvPr>
            <p:ph type="sldNum" sz="quarter" idx="12"/>
          </p:nvPr>
        </p:nvSpPr>
        <p:spPr/>
        <p:txBody>
          <a:bodyPr/>
          <a:lstStyle/>
          <a:p>
            <a:fld id="{C6B20E29-C543-4240-AB13-2F66715D1998}" type="slidenum">
              <a:rPr lang="en-US" smtClean="0"/>
              <a:t>5</a:t>
            </a:fld>
            <a:endParaRPr lang="en-US"/>
          </a:p>
        </p:txBody>
      </p:sp>
    </p:spTree>
    <p:extLst>
      <p:ext uri="{BB962C8B-B14F-4D97-AF65-F5344CB8AC3E}">
        <p14:creationId xmlns:p14="http://schemas.microsoft.com/office/powerpoint/2010/main" val="393727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B465-242F-F840-AF87-2B37768F4BFB}"/>
              </a:ext>
            </a:extLst>
          </p:cNvPr>
          <p:cNvSpPr>
            <a:spLocks noGrp="1"/>
          </p:cNvSpPr>
          <p:nvPr>
            <p:ph type="title"/>
          </p:nvPr>
        </p:nvSpPr>
        <p:spPr>
          <a:xfrm>
            <a:off x="913775" y="378674"/>
            <a:ext cx="10364451" cy="1596177"/>
          </a:xfrm>
        </p:spPr>
        <p:txBody>
          <a:bodyPr/>
          <a:lstStyle/>
          <a:p>
            <a:r>
              <a:rPr lang="en-IN" dirty="0"/>
              <a:t>CONSTRUCTING DECISION TREES</a:t>
            </a:r>
          </a:p>
        </p:txBody>
      </p:sp>
      <p:sp>
        <p:nvSpPr>
          <p:cNvPr id="4" name="Slide Number Placeholder 3">
            <a:extLst>
              <a:ext uri="{FF2B5EF4-FFF2-40B4-BE49-F238E27FC236}">
                <a16:creationId xmlns:a16="http://schemas.microsoft.com/office/drawing/2014/main" id="{D0EB9918-F6E3-E84C-8215-62853B56AF7C}"/>
              </a:ext>
            </a:extLst>
          </p:cNvPr>
          <p:cNvSpPr>
            <a:spLocks noGrp="1"/>
          </p:cNvSpPr>
          <p:nvPr>
            <p:ph type="sldNum" sz="quarter" idx="12"/>
          </p:nvPr>
        </p:nvSpPr>
        <p:spPr/>
        <p:txBody>
          <a:bodyPr/>
          <a:lstStyle/>
          <a:p>
            <a:fld id="{C6B20E29-C543-4240-AB13-2F66715D1998}" type="slidenum">
              <a:rPr lang="en-US" smtClean="0"/>
              <a:t>6</a:t>
            </a:fld>
            <a:endParaRPr lang="en-US"/>
          </a:p>
        </p:txBody>
      </p:sp>
      <p:sp>
        <p:nvSpPr>
          <p:cNvPr id="5" name="Content Placeholder 4">
            <a:extLst>
              <a:ext uri="{FF2B5EF4-FFF2-40B4-BE49-F238E27FC236}">
                <a16:creationId xmlns:a16="http://schemas.microsoft.com/office/drawing/2014/main" id="{7E7E5284-EA52-9646-9AFA-95232614D331}"/>
              </a:ext>
            </a:extLst>
          </p:cNvPr>
          <p:cNvSpPr>
            <a:spLocks noGrp="1"/>
          </p:cNvSpPr>
          <p:nvPr>
            <p:ph idx="1"/>
          </p:nvPr>
        </p:nvSpPr>
        <p:spPr>
          <a:xfrm>
            <a:off x="913774" y="2066647"/>
            <a:ext cx="10364452" cy="3424107"/>
          </a:xfrm>
        </p:spPr>
        <p:txBody>
          <a:bodyPr>
            <a:noAutofit/>
          </a:bodyPr>
          <a:lstStyle/>
          <a:p>
            <a:pPr marL="0" indent="0">
              <a:buNone/>
            </a:pPr>
            <a:r>
              <a:rPr lang="en-IN" sz="2400" cap="none" dirty="0"/>
              <a:t>In the previous example, the three features:</a:t>
            </a:r>
          </a:p>
          <a:p>
            <a:pPr lvl="1"/>
            <a:r>
              <a:rPr lang="en-IN" sz="2200" b="1" cap="none" dirty="0"/>
              <a:t>Energy level</a:t>
            </a:r>
            <a:r>
              <a:rPr lang="en-IN" sz="2200" cap="none" dirty="0"/>
              <a:t>, </a:t>
            </a:r>
          </a:p>
          <a:p>
            <a:pPr lvl="1"/>
            <a:r>
              <a:rPr lang="en-IN" sz="2200" b="1" cap="none" dirty="0"/>
              <a:t>Nearest deadline date</a:t>
            </a:r>
            <a:r>
              <a:rPr lang="en-IN" sz="2200" cap="none" dirty="0"/>
              <a:t>, and </a:t>
            </a:r>
          </a:p>
          <a:p>
            <a:pPr lvl="1"/>
            <a:r>
              <a:rPr lang="en-IN" sz="2200" b="1" cap="none" dirty="0"/>
              <a:t>Party tonight?</a:t>
            </a:r>
            <a:r>
              <a:rPr lang="en-IN" sz="2200" cap="none" dirty="0"/>
              <a:t>. </a:t>
            </a:r>
          </a:p>
          <a:p>
            <a:r>
              <a:rPr lang="en-IN" sz="2400" cap="none" dirty="0"/>
              <a:t>Based on these features, how to construct the tree?</a:t>
            </a:r>
          </a:p>
          <a:p>
            <a:pPr lvl="1"/>
            <a:r>
              <a:rPr lang="en-IN" sz="2200" cap="none" dirty="0"/>
              <a:t>Variants with the same principle: </a:t>
            </a:r>
          </a:p>
          <a:p>
            <a:pPr lvl="2"/>
            <a:r>
              <a:rPr lang="en-IN" sz="2200" cap="none" dirty="0"/>
              <a:t>Greedy approach - starting at the root, choosing the most informative feature at each step. </a:t>
            </a:r>
          </a:p>
          <a:p>
            <a:r>
              <a:rPr lang="en-IN" sz="2400" cap="none" dirty="0"/>
              <a:t>Common: </a:t>
            </a:r>
            <a:r>
              <a:rPr lang="en-IN" sz="2400" cap="none" dirty="0" err="1"/>
              <a:t>quinlan’s</a:t>
            </a:r>
            <a:r>
              <a:rPr lang="en-IN" sz="2400" cap="none" dirty="0"/>
              <a:t> </a:t>
            </a:r>
            <a:r>
              <a:rPr lang="en-IN" sz="2400" b="1" cap="none" dirty="0"/>
              <a:t>ID3</a:t>
            </a:r>
            <a:r>
              <a:rPr lang="en-IN" sz="2400" cap="none" dirty="0"/>
              <a:t>,  Its extension </a:t>
            </a:r>
            <a:r>
              <a:rPr lang="en-IN" sz="2400" b="1" cap="none" dirty="0"/>
              <a:t>C4.5</a:t>
            </a:r>
            <a:r>
              <a:rPr lang="en-IN" sz="2400" cap="none" dirty="0"/>
              <a:t>, and </a:t>
            </a:r>
            <a:r>
              <a:rPr lang="en-IN" sz="2400" b="1" cap="none" dirty="0"/>
              <a:t>CART.</a:t>
            </a:r>
          </a:p>
          <a:p>
            <a:endParaRPr lang="en-US" sz="2400" cap="none" dirty="0"/>
          </a:p>
        </p:txBody>
      </p:sp>
    </p:spTree>
    <p:extLst>
      <p:ext uri="{BB962C8B-B14F-4D97-AF65-F5344CB8AC3E}">
        <p14:creationId xmlns:p14="http://schemas.microsoft.com/office/powerpoint/2010/main" val="106588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A6E2-0BD3-2B4D-BC8E-BC71022BC1F0}"/>
              </a:ext>
            </a:extLst>
          </p:cNvPr>
          <p:cNvSpPr>
            <a:spLocks noGrp="1"/>
          </p:cNvSpPr>
          <p:nvPr>
            <p:ph type="title"/>
          </p:nvPr>
        </p:nvSpPr>
        <p:spPr/>
        <p:txBody>
          <a:bodyPr/>
          <a:lstStyle/>
          <a:p>
            <a:r>
              <a:rPr lang="en-IN" dirty="0"/>
              <a:t>Entropy in Information Theory…</a:t>
            </a:r>
            <a:br>
              <a:rPr lang="en-IN"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757C56-6B84-EC48-9FD7-2A80BF9DE56F}"/>
                  </a:ext>
                </a:extLst>
              </p:cNvPr>
              <p:cNvSpPr>
                <a:spLocks noGrp="1"/>
              </p:cNvSpPr>
              <p:nvPr>
                <p:ph idx="1"/>
              </p:nvPr>
            </p:nvSpPr>
            <p:spPr/>
            <p:txBody>
              <a:bodyPr>
                <a:normAutofit/>
              </a:bodyPr>
              <a:lstStyle/>
              <a:p>
                <a:pPr algn="just"/>
                <a:r>
                  <a:rPr lang="en-IN" sz="2400" cap="none" dirty="0"/>
                  <a:t>Information theory was ‘born’ in 1948 when Claude Shannon published a paper called “A mathematical theory of communication.”</a:t>
                </a:r>
              </a:p>
              <a:p>
                <a:pPr lvl="1" algn="just"/>
                <a:r>
                  <a:rPr lang="en-IN" sz="2400" cap="none" dirty="0"/>
                  <a:t>Proposed the </a:t>
                </a:r>
                <a:r>
                  <a:rPr lang="en-IN" sz="2400" b="1" cap="none" dirty="0"/>
                  <a:t>measure of information entropy</a:t>
                </a:r>
                <a:r>
                  <a:rPr lang="en-IN" sz="2400" cap="none" dirty="0"/>
                  <a:t>, which </a:t>
                </a:r>
                <a:r>
                  <a:rPr lang="en-IN" sz="2400" b="1" cap="none" dirty="0"/>
                  <a:t>describes the amount of impurity in a set of features</a:t>
                </a:r>
              </a:p>
              <a:p>
                <a:pPr lvl="1" algn="just"/>
                <a:r>
                  <a:rPr lang="en-IN" sz="2400" cap="none" dirty="0"/>
                  <a:t>The entropy </a:t>
                </a:r>
                <a14:m>
                  <m:oMath xmlns:m="http://schemas.openxmlformats.org/officeDocument/2006/math">
                    <m:r>
                      <a:rPr lang="en-IN" sz="2400" i="1" cap="none" dirty="0" smtClean="0">
                        <a:latin typeface="Cambria Math" panose="02040503050406030204" pitchFamily="18" charset="0"/>
                      </a:rPr>
                      <m:t>𝐻</m:t>
                    </m:r>
                  </m:oMath>
                </a14:m>
                <a:r>
                  <a:rPr lang="en-IN" sz="2400" cap="none" dirty="0"/>
                  <a:t> of a set of probabilities </a:t>
                </a:r>
                <a14:m>
                  <m:oMath xmlns:m="http://schemas.openxmlformats.org/officeDocument/2006/math">
                    <m:r>
                      <a:rPr lang="en-IN" sz="2400" i="1" cap="none" dirty="0" smtClean="0">
                        <a:latin typeface="Cambria Math" panose="02040503050406030204" pitchFamily="18" charset="0"/>
                      </a:rPr>
                      <m:t>𝑝</m:t>
                    </m:r>
                    <m:r>
                      <a:rPr lang="en-IN" sz="2400" i="1" cap="none" baseline="-25000" dirty="0" smtClean="0">
                        <a:latin typeface="Cambria Math" panose="02040503050406030204" pitchFamily="18" charset="0"/>
                      </a:rPr>
                      <m:t>𝑖</m:t>
                    </m:r>
                  </m:oMath>
                </a14:m>
                <a:r>
                  <a:rPr lang="en-IN" sz="2400" cap="none" dirty="0"/>
                  <a:t> is</a:t>
                </a:r>
              </a:p>
              <a:p>
                <a:pPr algn="just"/>
                <a:endParaRPr lang="en-US" sz="2400" cap="none" dirty="0"/>
              </a:p>
            </p:txBody>
          </p:sp>
        </mc:Choice>
        <mc:Fallback xmlns="">
          <p:sp>
            <p:nvSpPr>
              <p:cNvPr id="3" name="Content Placeholder 2">
                <a:extLst>
                  <a:ext uri="{FF2B5EF4-FFF2-40B4-BE49-F238E27FC236}">
                    <a16:creationId xmlns:a16="http://schemas.microsoft.com/office/drawing/2014/main" id="{8C757C56-6B84-EC48-9FD7-2A80BF9DE56F}"/>
                  </a:ext>
                </a:extLst>
              </p:cNvPr>
              <p:cNvSpPr>
                <a:spLocks noGrp="1" noRot="1" noChangeAspect="1" noMove="1" noResize="1" noEditPoints="1" noAdjustHandles="1" noChangeArrowheads="1" noChangeShapeType="1" noTextEdit="1"/>
              </p:cNvSpPr>
              <p:nvPr>
                <p:ph idx="1"/>
              </p:nvPr>
            </p:nvSpPr>
            <p:spPr>
              <a:blipFill>
                <a:blip r:embed="rId3"/>
                <a:stretch>
                  <a:fillRect l="-857" t="-369" r="-8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0B077B7-1958-6244-BD9E-C56EBB0CD235}"/>
              </a:ext>
            </a:extLst>
          </p:cNvPr>
          <p:cNvSpPr>
            <a:spLocks noGrp="1"/>
          </p:cNvSpPr>
          <p:nvPr>
            <p:ph type="sldNum" sz="quarter" idx="12"/>
          </p:nvPr>
        </p:nvSpPr>
        <p:spPr/>
        <p:txBody>
          <a:bodyPr/>
          <a:lstStyle/>
          <a:p>
            <a:fld id="{C6B20E29-C543-4240-AB13-2F66715D1998}" type="slidenum">
              <a:rPr lang="en-US" smtClean="0"/>
              <a:t>7</a:t>
            </a:fld>
            <a:endParaRPr lang="en-US"/>
          </a:p>
        </p:txBody>
      </p:sp>
      <p:pic>
        <p:nvPicPr>
          <p:cNvPr id="5" name="Picture 4">
            <a:extLst>
              <a:ext uri="{FF2B5EF4-FFF2-40B4-BE49-F238E27FC236}">
                <a16:creationId xmlns:a16="http://schemas.microsoft.com/office/drawing/2014/main" id="{0FFECC26-C356-CB49-A4B0-CD8191BFD423}"/>
              </a:ext>
            </a:extLst>
          </p:cNvPr>
          <p:cNvPicPr>
            <a:picLocks noChangeAspect="1"/>
          </p:cNvPicPr>
          <p:nvPr/>
        </p:nvPicPr>
        <p:blipFill>
          <a:blip r:embed="rId4"/>
          <a:stretch>
            <a:fillRect/>
          </a:stretch>
        </p:blipFill>
        <p:spPr>
          <a:xfrm>
            <a:off x="3614239" y="4808538"/>
            <a:ext cx="4127500" cy="685800"/>
          </a:xfrm>
          <a:prstGeom prst="rect">
            <a:avLst/>
          </a:prstGeom>
        </p:spPr>
      </p:pic>
    </p:spTree>
    <p:extLst>
      <p:ext uri="{BB962C8B-B14F-4D97-AF65-F5344CB8AC3E}">
        <p14:creationId xmlns:p14="http://schemas.microsoft.com/office/powerpoint/2010/main" val="149934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A6E2-0BD3-2B4D-BC8E-BC71022BC1F0}"/>
              </a:ext>
            </a:extLst>
          </p:cNvPr>
          <p:cNvSpPr>
            <a:spLocks noGrp="1"/>
          </p:cNvSpPr>
          <p:nvPr>
            <p:ph type="title"/>
          </p:nvPr>
        </p:nvSpPr>
        <p:spPr/>
        <p:txBody>
          <a:bodyPr/>
          <a:lstStyle/>
          <a:p>
            <a:r>
              <a:rPr lang="en-IN" dirty="0"/>
              <a:t>Entropy in Information Theory…</a:t>
            </a:r>
            <a:br>
              <a:rPr lang="en-IN" dirty="0"/>
            </a:br>
            <a:endParaRPr lang="en-US" dirty="0"/>
          </a:p>
        </p:txBody>
      </p:sp>
      <p:sp>
        <p:nvSpPr>
          <p:cNvPr id="3" name="Content Placeholder 2">
            <a:extLst>
              <a:ext uri="{FF2B5EF4-FFF2-40B4-BE49-F238E27FC236}">
                <a16:creationId xmlns:a16="http://schemas.microsoft.com/office/drawing/2014/main" id="{8C757C56-6B84-EC48-9FD7-2A80BF9DE56F}"/>
              </a:ext>
            </a:extLst>
          </p:cNvPr>
          <p:cNvSpPr>
            <a:spLocks noGrp="1"/>
          </p:cNvSpPr>
          <p:nvPr>
            <p:ph idx="1"/>
          </p:nvPr>
        </p:nvSpPr>
        <p:spPr/>
        <p:txBody>
          <a:bodyPr>
            <a:normAutofit/>
          </a:bodyPr>
          <a:lstStyle/>
          <a:p>
            <a:pPr marL="457200" indent="-457200">
              <a:buAutoNum type="arabicPeriod"/>
            </a:pPr>
            <a:r>
              <a:rPr lang="en-IN" sz="2400" cap="none" dirty="0"/>
              <a:t>If </a:t>
            </a:r>
            <a:r>
              <a:rPr lang="en-IN" sz="2400" b="1" cap="none" dirty="0"/>
              <a:t>all the examples are positive</a:t>
            </a:r>
            <a:r>
              <a:rPr lang="en-IN" sz="2400" cap="none" dirty="0"/>
              <a:t>, then NO extra information =&gt; the example will be positive. Thus, the entropy of that feature is 0. </a:t>
            </a:r>
          </a:p>
          <a:p>
            <a:pPr marL="457200" indent="-457200">
              <a:buAutoNum type="arabicPeriod"/>
            </a:pPr>
            <a:r>
              <a:rPr lang="en-IN" sz="2400" cap="none" dirty="0"/>
              <a:t>If the </a:t>
            </a:r>
            <a:r>
              <a:rPr lang="en-IN" sz="2400" b="1" cap="none" dirty="0"/>
              <a:t>feature separates the examples into 50% positive and 50% negative</a:t>
            </a:r>
            <a:r>
              <a:rPr lang="en-IN" sz="2400" cap="none" dirty="0"/>
              <a:t>, then the amount of entropy is at a maximum, and knowing about that feature is very useful to us. </a:t>
            </a:r>
          </a:p>
          <a:p>
            <a:pPr marL="457200" indent="-457200">
              <a:buAutoNum type="arabicPeriod"/>
            </a:pPr>
            <a:r>
              <a:rPr lang="en-IN" sz="2400" cap="none" dirty="0"/>
              <a:t>The basic concept is that it tells us how much extra information we would get from knowing the value of that feature. </a:t>
            </a:r>
          </a:p>
          <a:p>
            <a:pPr marL="0" indent="0" algn="just">
              <a:buNone/>
            </a:pPr>
            <a:endParaRPr lang="en-US" sz="2400" cap="none" dirty="0"/>
          </a:p>
        </p:txBody>
      </p:sp>
      <p:sp>
        <p:nvSpPr>
          <p:cNvPr id="4" name="Slide Number Placeholder 3">
            <a:extLst>
              <a:ext uri="{FF2B5EF4-FFF2-40B4-BE49-F238E27FC236}">
                <a16:creationId xmlns:a16="http://schemas.microsoft.com/office/drawing/2014/main" id="{B0B077B7-1958-6244-BD9E-C56EBB0CD235}"/>
              </a:ext>
            </a:extLst>
          </p:cNvPr>
          <p:cNvSpPr>
            <a:spLocks noGrp="1"/>
          </p:cNvSpPr>
          <p:nvPr>
            <p:ph type="sldNum" sz="quarter" idx="12"/>
          </p:nvPr>
        </p:nvSpPr>
        <p:spPr/>
        <p:txBody>
          <a:bodyPr/>
          <a:lstStyle/>
          <a:p>
            <a:fld id="{C6B20E29-C543-4240-AB13-2F66715D1998}" type="slidenum">
              <a:rPr lang="en-US" smtClean="0"/>
              <a:t>8</a:t>
            </a:fld>
            <a:endParaRPr lang="en-US"/>
          </a:p>
        </p:txBody>
      </p:sp>
    </p:spTree>
    <p:extLst>
      <p:ext uri="{BB962C8B-B14F-4D97-AF65-F5344CB8AC3E}">
        <p14:creationId xmlns:p14="http://schemas.microsoft.com/office/powerpoint/2010/main" val="396603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A6E2-0BD3-2B4D-BC8E-BC71022BC1F0}"/>
              </a:ext>
            </a:extLst>
          </p:cNvPr>
          <p:cNvSpPr>
            <a:spLocks noGrp="1"/>
          </p:cNvSpPr>
          <p:nvPr>
            <p:ph type="title"/>
          </p:nvPr>
        </p:nvSpPr>
        <p:spPr/>
        <p:txBody>
          <a:bodyPr/>
          <a:lstStyle/>
          <a:p>
            <a:r>
              <a:rPr lang="en-IN" dirty="0"/>
              <a:t>Entropy in Information Theory</a:t>
            </a:r>
            <a:br>
              <a:rPr lang="en-IN" dirty="0"/>
            </a:br>
            <a:endParaRPr lang="en-US" dirty="0"/>
          </a:p>
        </p:txBody>
      </p:sp>
      <p:pic>
        <p:nvPicPr>
          <p:cNvPr id="5" name="Content Placeholder 4">
            <a:extLst>
              <a:ext uri="{FF2B5EF4-FFF2-40B4-BE49-F238E27FC236}">
                <a16:creationId xmlns:a16="http://schemas.microsoft.com/office/drawing/2014/main" id="{A753D894-5A24-8D4E-86B8-ED032E82F02A}"/>
              </a:ext>
            </a:extLst>
          </p:cNvPr>
          <p:cNvPicPr>
            <a:picLocks noGrp="1" noChangeAspect="1"/>
          </p:cNvPicPr>
          <p:nvPr>
            <p:ph idx="1"/>
          </p:nvPr>
        </p:nvPicPr>
        <p:blipFill>
          <a:blip r:embed="rId3"/>
          <a:stretch>
            <a:fillRect/>
          </a:stretch>
        </p:blipFill>
        <p:spPr>
          <a:xfrm>
            <a:off x="3763462" y="1716881"/>
            <a:ext cx="4665075" cy="3424237"/>
          </a:xfrm>
          <a:prstGeom prst="rect">
            <a:avLst/>
          </a:prstGeom>
        </p:spPr>
      </p:pic>
      <p:sp>
        <p:nvSpPr>
          <p:cNvPr id="4" name="Slide Number Placeholder 3">
            <a:extLst>
              <a:ext uri="{FF2B5EF4-FFF2-40B4-BE49-F238E27FC236}">
                <a16:creationId xmlns:a16="http://schemas.microsoft.com/office/drawing/2014/main" id="{B0B077B7-1958-6244-BD9E-C56EBB0CD235}"/>
              </a:ext>
            </a:extLst>
          </p:cNvPr>
          <p:cNvSpPr>
            <a:spLocks noGrp="1"/>
          </p:cNvSpPr>
          <p:nvPr>
            <p:ph type="sldNum" sz="quarter" idx="12"/>
          </p:nvPr>
        </p:nvSpPr>
        <p:spPr/>
        <p:txBody>
          <a:bodyPr/>
          <a:lstStyle/>
          <a:p>
            <a:fld id="{C6B20E29-C543-4240-AB13-2F66715D1998}" type="slidenum">
              <a:rPr lang="en-US" smtClean="0"/>
              <a:t>9</a:t>
            </a:fld>
            <a:endParaRPr lang="en-US"/>
          </a:p>
        </p:txBody>
      </p:sp>
      <p:sp>
        <p:nvSpPr>
          <p:cNvPr id="6" name="Rectangle 5">
            <a:extLst>
              <a:ext uri="{FF2B5EF4-FFF2-40B4-BE49-F238E27FC236}">
                <a16:creationId xmlns:a16="http://schemas.microsoft.com/office/drawing/2014/main" id="{49EA25BF-AD3E-0240-A054-A85728B3D815}"/>
              </a:ext>
            </a:extLst>
          </p:cNvPr>
          <p:cNvSpPr/>
          <p:nvPr/>
        </p:nvSpPr>
        <p:spPr>
          <a:xfrm>
            <a:off x="3047999" y="5283110"/>
            <a:ext cx="6096000" cy="923330"/>
          </a:xfrm>
          <a:prstGeom prst="rect">
            <a:avLst/>
          </a:prstGeom>
        </p:spPr>
        <p:txBody>
          <a:bodyPr>
            <a:spAutoFit/>
          </a:bodyPr>
          <a:lstStyle/>
          <a:p>
            <a:r>
              <a:rPr lang="en-IN" dirty="0">
                <a:latin typeface="Helvetica" pitchFamily="2" charset="0"/>
              </a:rPr>
              <a:t>A graph of entropy, detailing how much information is available from finding out another piece of information given what you already know.</a:t>
            </a:r>
            <a:endParaRPr lang="en-IN" dirty="0">
              <a:effectLst/>
              <a:latin typeface="Helvetica" pitchFamily="2" charset="0"/>
            </a:endParaRPr>
          </a:p>
        </p:txBody>
      </p:sp>
    </p:spTree>
    <p:extLst>
      <p:ext uri="{BB962C8B-B14F-4D97-AF65-F5344CB8AC3E}">
        <p14:creationId xmlns:p14="http://schemas.microsoft.com/office/powerpoint/2010/main" val="40470780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1863</TotalTime>
  <Words>1901</Words>
  <Application>Microsoft Macintosh PowerPoint</Application>
  <PresentationFormat>Widescreen</PresentationFormat>
  <Paragraphs>208</Paragraphs>
  <Slides>25</Slides>
  <Notes>14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4</vt:i4>
      </vt:variant>
      <vt:variant>
        <vt:lpstr>Slide Titles</vt:lpstr>
      </vt:variant>
      <vt:variant>
        <vt:i4>25</vt:i4>
      </vt:variant>
    </vt:vector>
  </HeadingPairs>
  <TitlesOfParts>
    <vt:vector size="42" baseType="lpstr">
      <vt:lpstr>Arial</vt:lpstr>
      <vt:lpstr>Berlin Sans FB Demi</vt:lpstr>
      <vt:lpstr>Calibri</vt:lpstr>
      <vt:lpstr>Cambria Math</vt:lpstr>
      <vt:lpstr>Franklin Gothic Book</vt:lpstr>
      <vt:lpstr>Helvetica</vt:lpstr>
      <vt:lpstr>Monotype Sorts</vt:lpstr>
      <vt:lpstr>Times New Roman</vt:lpstr>
      <vt:lpstr>Tw Cen MT</vt:lpstr>
      <vt:lpstr>Wingdings</vt:lpstr>
      <vt:lpstr>Wingdings 2</vt:lpstr>
      <vt:lpstr>Droplet</vt:lpstr>
      <vt:lpstr>Crop</vt:lpstr>
      <vt:lpstr>Equation</vt:lpstr>
      <vt:lpstr>Worksheet</vt:lpstr>
      <vt:lpstr>Document</vt:lpstr>
      <vt:lpstr>Visio</vt:lpstr>
      <vt:lpstr>18CSE751 – Introduction to Machine Learning Lecture 18: Learning with Trees</vt:lpstr>
      <vt:lpstr>Unit IV</vt:lpstr>
      <vt:lpstr>Learning with Trees</vt:lpstr>
      <vt:lpstr>Learning with Trees…</vt:lpstr>
      <vt:lpstr>USING Decision TREE</vt:lpstr>
      <vt:lpstr>CONSTRUCTING DECISION TREES</vt:lpstr>
      <vt:lpstr>Entropy in Information Theory… </vt:lpstr>
      <vt:lpstr>Entropy in Information Theory… </vt:lpstr>
      <vt:lpstr>Entropy in Information Theory </vt:lpstr>
      <vt:lpstr>Algorithm for Decision Tree Induction</vt:lpstr>
      <vt:lpstr>ID3…</vt:lpstr>
      <vt:lpstr>PowerPoint Presentation</vt:lpstr>
      <vt:lpstr>Attribute Selection: Information Gain</vt:lpstr>
      <vt:lpstr>Computing Information-Gain for Continuous-Valued Attributes</vt:lpstr>
      <vt:lpstr>ID3</vt:lpstr>
      <vt:lpstr>Classification &amp; regression Tree (CART)…</vt:lpstr>
      <vt:lpstr>Measure of Impurity: GINI</vt:lpstr>
      <vt:lpstr>Examples for computing GINI</vt:lpstr>
      <vt:lpstr>Splitting Based on GINI</vt:lpstr>
      <vt:lpstr>Binary Attributes: Computing GINI Index</vt:lpstr>
      <vt:lpstr>Categorical Attributes: Computing Gini Index</vt:lpstr>
      <vt:lpstr>Continuous Attributes: Computing Gini Index</vt:lpstr>
      <vt:lpstr>Continuous Attributes: Computing Gini Index...</vt:lpstr>
      <vt:lpstr>regression IN Tree</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18CSE751 – Introduction to Machine Learning Lecture 16: Nearest Neighbour Classifier</dc:title>
  <dc:creator>Vani V</dc:creator>
  <cp:lastModifiedBy>Vani V</cp:lastModifiedBy>
  <cp:revision>5</cp:revision>
  <dcterms:created xsi:type="dcterms:W3CDTF">2021-12-01T04:20:48Z</dcterms:created>
  <dcterms:modified xsi:type="dcterms:W3CDTF">2021-12-07T08:13:47Z</dcterms:modified>
</cp:coreProperties>
</file>