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7"/>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7"/>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3"/>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12.jpg"/><Relationship Id="rId6" Type="http://schemas.openxmlformats.org/officeDocument/2006/relationships/image" Target="../media/image17.jpg"/><Relationship Id="rId7"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1"/>
          <p:cNvGrpSpPr/>
          <p:nvPr/>
        </p:nvGrpSpPr>
        <p:grpSpPr>
          <a:xfrm>
            <a:off x="876299" y="990600"/>
            <a:ext cx="1743075" cy="1333500"/>
            <a:chOff x="742950" y="1104900"/>
            <a:chExt cx="1743075" cy="1333500"/>
          </a:xfrm>
        </p:grpSpPr>
        <p:sp>
          <p:nvSpPr>
            <p:cNvPr id="230" name="Google Shape;23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1" name="Google Shape;23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232" name="Google Shape;23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4" name="Google Shape;23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35" name="Google Shape;23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36" name="Google Shape;236;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37" name="Google Shape;237;p1"/>
          <p:cNvSpPr txBox="1"/>
          <p:nvPr/>
        </p:nvSpPr>
        <p:spPr>
          <a:xfrm>
            <a:off x="1790692" y="3435625"/>
            <a:ext cx="86106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 MONISH.K</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 312211846, 03E9379B83E119B99A848563E8546D45</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COMMERCE (GENERAL)</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THIRUTHANGAL NADAR COLLEGE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10"/>
          <p:cNvSpPr txBox="1"/>
          <p:nvPr/>
        </p:nvSpPr>
        <p:spPr>
          <a:xfrm>
            <a:off x="739775" y="1761275"/>
            <a:ext cx="8230200" cy="42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Arial"/>
                <a:ea typeface="Arial"/>
                <a:cs typeface="Arial"/>
                <a:sym typeface="Arial"/>
              </a:rPr>
              <a:t>Types of Attrition</a:t>
            </a:r>
            <a:endParaRPr b="1" i="0" sz="1700" u="none" cap="none" strike="noStrike">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b="1" i="0" lang="en-US" sz="1700" u="none" cap="none" strike="noStrike">
                <a:solidFill>
                  <a:srgbClr val="000000"/>
                </a:solidFill>
                <a:latin typeface="Arial"/>
                <a:ea typeface="Arial"/>
                <a:cs typeface="Arial"/>
                <a:sym typeface="Arial"/>
              </a:rPr>
              <a:t>Voluntary</a:t>
            </a:r>
            <a:endParaRPr b="1"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Voluntary attrition occurs when employees choose to voluntarily leave their positions within an organization, rather than being compelled to do so through layoffs or other forms of involuntary separation.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b="1" i="0" lang="en-US" sz="1700" u="none" cap="none" strike="noStrike">
                <a:solidFill>
                  <a:srgbClr val="000000"/>
                </a:solidFill>
                <a:latin typeface="Arial"/>
                <a:ea typeface="Arial"/>
                <a:cs typeface="Arial"/>
                <a:sym typeface="Arial"/>
              </a:rPr>
              <a:t>Retirement</a:t>
            </a:r>
            <a:r>
              <a:rPr b="0" i="0" lang="en-US" sz="1700" u="none" cap="none" strike="noStrike">
                <a:solidFill>
                  <a:srgbClr val="000000"/>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An expected form of voluntary attrition, retirement occurs when employees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leave the workforce upon reaching a certain age or after achieving financial security, impacting the organization's experience and knowledge base.</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336550" lvl="0" marL="457200" marR="0" rtl="0" algn="l">
              <a:lnSpc>
                <a:spcPct val="100000"/>
              </a:lnSpc>
              <a:spcBef>
                <a:spcPts val="0"/>
              </a:spcBef>
              <a:spcAft>
                <a:spcPts val="0"/>
              </a:spcAft>
              <a:buClr>
                <a:srgbClr val="000000"/>
              </a:buClr>
              <a:buSzPts val="1700"/>
              <a:buFont typeface="Arial"/>
              <a:buChar char="●"/>
            </a:pPr>
            <a:r>
              <a:rPr b="1" i="0" lang="en-US" sz="1700" u="none" cap="none" strike="noStrike">
                <a:solidFill>
                  <a:srgbClr val="000000"/>
                </a:solidFill>
                <a:latin typeface="Arial"/>
                <a:ea typeface="Arial"/>
                <a:cs typeface="Arial"/>
                <a:sym typeface="Arial"/>
              </a:rPr>
              <a:t>Internal attrition</a:t>
            </a:r>
            <a:r>
              <a:rPr b="0" i="0" lang="en-US" sz="1700" u="none" cap="none" strike="noStrike">
                <a:solidFill>
                  <a:srgbClr val="000000"/>
                </a:solidFill>
                <a:latin typeface="Arial"/>
                <a:ea typeface="Arial"/>
                <a:cs typeface="Arial"/>
                <a:sym typeface="Arial"/>
              </a:rPr>
              <a:t>: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This type of voluntary attrition occurs when employees leave their current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positions for other roles within the same organization, thus not affecting the overall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headcount but potentially impacting team dynamics and departmental continuity.</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6" name="Google Shape;206;p11"/>
          <p:cNvSpPr txBox="1"/>
          <p:nvPr>
            <p:ph type="title"/>
          </p:nvPr>
        </p:nvSpPr>
        <p:spPr>
          <a:xfrm>
            <a:off x="755325" y="385450"/>
            <a:ext cx="30159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7" name="Google Shape;207;p1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8" name="Google Shape;208;p11"/>
          <p:cNvSpPr txBox="1"/>
          <p:nvPr/>
        </p:nvSpPr>
        <p:spPr>
          <a:xfrm>
            <a:off x="755325" y="1277250"/>
            <a:ext cx="9753600" cy="505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09" name="Google Shape;209;p11"/>
          <p:cNvPicPr preferRelativeResize="0"/>
          <p:nvPr/>
        </p:nvPicPr>
        <p:blipFill rotWithShape="1">
          <a:blip r:embed="rId4">
            <a:alphaModFix/>
          </a:blip>
          <a:srcRect b="0" l="0" r="0" t="0"/>
          <a:stretch/>
        </p:blipFill>
        <p:spPr>
          <a:xfrm>
            <a:off x="755325" y="1695450"/>
            <a:ext cx="8275775" cy="50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2"/>
          <p:cNvSpPr txBox="1"/>
          <p:nvPr/>
        </p:nvSpPr>
        <p:spPr>
          <a:xfrm>
            <a:off x="1119276" y="1478400"/>
            <a:ext cx="7879800" cy="505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rgbClr val="000000"/>
                </a:solidFill>
                <a:latin typeface="Arial"/>
                <a:ea typeface="Arial"/>
                <a:cs typeface="Arial"/>
                <a:sym typeface="Arial"/>
              </a:rPr>
              <a:t>Employee turnover may feel inevitable, but it doesn't have to be. With careful strategy and commitment, organizations can curb attrition and retain top talent. Since, the costs of neglecting retention are too high, financially and in business performance.Awareness of your attrition rate is most certainly a good thing. That's because it allows you to identify how many employees are leaving and why they are leaving. If you have a high employee turnover rate, pay attention to it.</a:t>
            </a:r>
            <a:endParaRPr b="0" i="0" sz="29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2"/>
          <p:cNvSpPr txBox="1"/>
          <p:nvPr/>
        </p:nvSpPr>
        <p:spPr>
          <a:xfrm>
            <a:off x="1217522" y="2123271"/>
            <a:ext cx="8593200" cy="14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attrition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3"/>
          <p:cNvGrpSpPr/>
          <p:nvPr/>
        </p:nvGrpSpPr>
        <p:grpSpPr>
          <a:xfrm>
            <a:off x="7448612" y="0"/>
            <a:ext cx="4743795" cy="6858466"/>
            <a:chOff x="7448612" y="0"/>
            <a:chExt cx="4743795"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313"/>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862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3"/>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3"/>
          <p:cNvSpPr txBox="1"/>
          <p:nvPr/>
        </p:nvSpPr>
        <p:spPr>
          <a:xfrm>
            <a:off x="2509807" y="1041533"/>
            <a:ext cx="5029200" cy="440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1" cy="3257550"/>
            <a:chOff x="7991475" y="2933700"/>
            <a:chExt cx="2762251"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0" name="Google Shape;130;p4"/>
          <p:cNvSpPr txBox="1"/>
          <p:nvPr/>
        </p:nvSpPr>
        <p:spPr>
          <a:xfrm>
            <a:off x="1225300" y="2866525"/>
            <a:ext cx="6567300" cy="370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Calibri"/>
              <a:buChar char="●"/>
            </a:pPr>
            <a:r>
              <a:rPr b="0" i="0" lang="en-US" sz="1400" u="none" cap="none" strike="noStrike">
                <a:solidFill>
                  <a:srgbClr val="000000"/>
                </a:solidFill>
                <a:latin typeface="Calibri"/>
                <a:ea typeface="Calibri"/>
                <a:cs typeface="Calibri"/>
                <a:sym typeface="Calibri"/>
              </a:rPr>
              <a:t> </a:t>
            </a:r>
            <a:r>
              <a:rPr b="0" i="0" lang="en-US" sz="2700" u="none" cap="none" strike="noStrike">
                <a:solidFill>
                  <a:srgbClr val="000000"/>
                </a:solidFill>
                <a:latin typeface="Calibri"/>
                <a:ea typeface="Calibri"/>
                <a:cs typeface="Calibri"/>
                <a:sym typeface="Calibri"/>
              </a:rPr>
              <a:t>Employee attrition can be for voluntary or involuntary reasons. The reasons are through natural means like retirement, or it can be through resignation, termination of contract. It costs precious time and money and can result in a loss of staff morale. This could also tarnish a company's reputation.</a:t>
            </a:r>
            <a:endParaRPr b="0" i="0" sz="2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1" name="Google Shape;141;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3" name="Google Shape;143;p5"/>
          <p:cNvSpPr txBox="1"/>
          <p:nvPr/>
        </p:nvSpPr>
        <p:spPr>
          <a:xfrm>
            <a:off x="676275" y="2019300"/>
            <a:ext cx="7924800" cy="504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D0D0D"/>
                </a:solidFill>
                <a:latin typeface="Times New Roman"/>
                <a:ea typeface="Times New Roman"/>
                <a:cs typeface="Times New Roman"/>
                <a:sym typeface="Times New Roman"/>
              </a:rPr>
              <a:t>.•</a:t>
            </a:r>
            <a:r>
              <a:rPr b="1" i="0" lang="en-US" sz="3300" u="none" cap="none" strike="noStrike">
                <a:solidFill>
                  <a:srgbClr val="0D0D0D"/>
                </a:solidFill>
                <a:latin typeface="Times New Roman"/>
                <a:ea typeface="Times New Roman"/>
                <a:cs typeface="Times New Roman"/>
                <a:sym typeface="Times New Roman"/>
              </a:rPr>
              <a:t>Employee attrition</a:t>
            </a:r>
            <a:endParaRPr b="1"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      unpredictable Employee attrition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happens when an employee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leaves an organization for any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reason and is not replaced for a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long time, or not ever. It often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results in a decrease in the size of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an organization’s or department’s </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rPr b="0" i="0" lang="en-US" sz="3300" u="none" cap="none" strike="noStrike">
                <a:solidFill>
                  <a:srgbClr val="0D0D0D"/>
                </a:solidFill>
                <a:latin typeface="Times New Roman"/>
                <a:ea typeface="Times New Roman"/>
                <a:cs typeface="Times New Roman"/>
                <a:sym typeface="Times New Roman"/>
              </a:rPr>
              <a:t>workforce</a:t>
            </a:r>
            <a:endParaRPr b="0" i="0" sz="33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6"/>
          <p:cNvSpPr/>
          <p:nvPr/>
        </p:nvSpPr>
        <p:spPr>
          <a:xfrm flipH="1">
            <a:off x="6909941" y="996753"/>
            <a:ext cx="180737" cy="181356"/>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6"/>
          <p:cNvSpPr txBox="1"/>
          <p:nvPr>
            <p:ph type="title"/>
          </p:nvPr>
        </p:nvSpPr>
        <p:spPr>
          <a:xfrm>
            <a:off x="699450" y="891802"/>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2" name="Google Shape;152;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pic>
        <p:nvPicPr>
          <p:cNvPr id="154" name="Google Shape;154;p6"/>
          <p:cNvPicPr preferRelativeResize="0"/>
          <p:nvPr/>
        </p:nvPicPr>
        <p:blipFill rotWithShape="1">
          <a:blip r:embed="rId4">
            <a:alphaModFix/>
          </a:blip>
          <a:srcRect b="0" l="0" r="0" t="0"/>
          <a:stretch/>
        </p:blipFill>
        <p:spPr>
          <a:xfrm>
            <a:off x="2294750" y="2011250"/>
            <a:ext cx="2478000" cy="18363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176"/>
              </a:srgbClr>
            </a:outerShdw>
          </a:effectLst>
        </p:spPr>
      </p:pic>
      <p:pic>
        <p:nvPicPr>
          <p:cNvPr id="155" name="Google Shape;155;p6"/>
          <p:cNvPicPr preferRelativeResize="0"/>
          <p:nvPr/>
        </p:nvPicPr>
        <p:blipFill rotWithShape="1">
          <a:blip r:embed="rId5">
            <a:alphaModFix/>
          </a:blip>
          <a:srcRect b="0" l="0" r="0" t="0"/>
          <a:stretch/>
        </p:blipFill>
        <p:spPr>
          <a:xfrm>
            <a:off x="6553200" y="1763590"/>
            <a:ext cx="2209800" cy="2209800"/>
          </a:xfrm>
          <a:prstGeom prst="rect">
            <a:avLst/>
          </a:prstGeom>
          <a:noFill/>
          <a:ln>
            <a:noFill/>
          </a:ln>
        </p:spPr>
      </p:pic>
      <p:pic>
        <p:nvPicPr>
          <p:cNvPr id="156" name="Google Shape;156;p6"/>
          <p:cNvPicPr preferRelativeResize="0"/>
          <p:nvPr/>
        </p:nvPicPr>
        <p:blipFill rotWithShape="1">
          <a:blip r:embed="rId6">
            <a:alphaModFix/>
          </a:blip>
          <a:srcRect b="0" l="0" r="0" t="0"/>
          <a:stretch/>
        </p:blipFill>
        <p:spPr>
          <a:xfrm>
            <a:off x="819326" y="4792247"/>
            <a:ext cx="3248025" cy="1409700"/>
          </a:xfrm>
          <a:prstGeom prst="rect">
            <a:avLst/>
          </a:prstGeom>
          <a:noFill/>
          <a:ln>
            <a:noFill/>
          </a:ln>
        </p:spPr>
      </p:pic>
      <p:pic>
        <p:nvPicPr>
          <p:cNvPr id="157" name="Google Shape;157;p6"/>
          <p:cNvPicPr preferRelativeResize="0"/>
          <p:nvPr/>
        </p:nvPicPr>
        <p:blipFill rotWithShape="1">
          <a:blip r:embed="rId7">
            <a:alphaModFix/>
          </a:blip>
          <a:srcRect b="0" l="0" r="0" t="0"/>
          <a:stretch/>
        </p:blipFill>
        <p:spPr>
          <a:xfrm>
            <a:off x="5144675" y="3847400"/>
            <a:ext cx="3131551" cy="285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7" name="Google Shape;167;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8" name="Google Shape;168;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9" name="Google Shape;169;p7"/>
          <p:cNvSpPr txBox="1"/>
          <p:nvPr/>
        </p:nvSpPr>
        <p:spPr>
          <a:xfrm>
            <a:off x="2782999" y="2333600"/>
            <a:ext cx="7538400" cy="32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3900" u="none" cap="none" strike="noStrike">
                <a:solidFill>
                  <a:srgbClr val="000000"/>
                </a:solidFill>
                <a:latin typeface="Calibri"/>
                <a:ea typeface="Calibri"/>
                <a:cs typeface="Calibri"/>
                <a:sym typeface="Calibri"/>
              </a:rPr>
              <a:t>Conditional formatting -Highlight blanks </a:t>
            </a:r>
            <a:endParaRPr b="0" i="0" sz="3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900" u="none" cap="none" strike="noStrike">
                <a:solidFill>
                  <a:srgbClr val="000000"/>
                </a:solidFill>
                <a:latin typeface="Calibri"/>
                <a:ea typeface="Calibri"/>
                <a:cs typeface="Calibri"/>
                <a:sym typeface="Calibri"/>
              </a:rPr>
              <a:t> Filter -Remove blanks </a:t>
            </a:r>
            <a:endParaRPr b="0" i="0" sz="3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900" u="none" cap="none" strike="noStrike">
                <a:solidFill>
                  <a:srgbClr val="000000"/>
                </a:solidFill>
                <a:latin typeface="Calibri"/>
                <a:ea typeface="Calibri"/>
                <a:cs typeface="Calibri"/>
                <a:sym typeface="Calibri"/>
              </a:rPr>
              <a:t> Formula -Attrition analysis</a:t>
            </a:r>
            <a:endParaRPr b="0" i="0" sz="3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900" u="none" cap="none" strike="noStrike">
                <a:solidFill>
                  <a:srgbClr val="000000"/>
                </a:solidFill>
                <a:latin typeface="Calibri"/>
                <a:ea typeface="Calibri"/>
                <a:cs typeface="Calibri"/>
                <a:sym typeface="Calibri"/>
              </a:rPr>
              <a:t> Pivot table -Summarize information</a:t>
            </a:r>
            <a:endParaRPr b="0" i="0" sz="3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900" u="none" cap="none" strike="noStrike">
                <a:solidFill>
                  <a:srgbClr val="000000"/>
                </a:solidFill>
                <a:latin typeface="Calibri"/>
                <a:ea typeface="Calibri"/>
                <a:cs typeface="Calibri"/>
                <a:sym typeface="Calibri"/>
              </a:rPr>
              <a:t> Graph –Data visualization</a:t>
            </a:r>
            <a:endParaRPr b="0" i="0" sz="39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5" name="Google Shape;175;p8"/>
          <p:cNvSpPr txBox="1"/>
          <p:nvPr/>
        </p:nvSpPr>
        <p:spPr>
          <a:xfrm>
            <a:off x="755325" y="1739346"/>
            <a:ext cx="9753600" cy="486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Employee Dataset  - From Edunet Dashboard</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Available Features - 26</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Necessary Features- 9</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Employee Id          - In Number</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Name                    - In text</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DOB.                       – numerical value</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Gender                  - Male, Female</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3600" u="none" cap="none" strike="noStrike">
                <a:solidFill>
                  <a:srgbClr val="000000"/>
                </a:solidFill>
                <a:latin typeface="Calibri"/>
                <a:ea typeface="Calibri"/>
                <a:cs typeface="Calibri"/>
                <a:sym typeface="Calibri"/>
              </a:rPr>
              <a:t>Start &amp;exit date.   - Date</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5" name="Google Shape;185;p9"/>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7" name="Google Shape;187;p9"/>
          <p:cNvSpPr txBox="1"/>
          <p:nvPr/>
        </p:nvSpPr>
        <p:spPr>
          <a:xfrm>
            <a:off x="2743200" y="1695450"/>
            <a:ext cx="7067700" cy="407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500" u="none" cap="none" strike="noStrike">
                <a:solidFill>
                  <a:schemeClr val="dk1"/>
                </a:solidFill>
                <a:latin typeface="Times New Roman"/>
                <a:ea typeface="Times New Roman"/>
                <a:cs typeface="Times New Roman"/>
                <a:sym typeface="Times New Roman"/>
              </a:rPr>
              <a:t>Attrition rate = (Number of employees who left / Average number of employees in the period) x 100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500" u="none" cap="none" strike="noStrike">
                <a:solidFill>
                  <a:schemeClr val="dk1"/>
                </a:solidFill>
                <a:latin typeface="Times New Roman"/>
                <a:ea typeface="Times New Roman"/>
                <a:cs typeface="Times New Roman"/>
                <a:sym typeface="Times New Roman"/>
              </a:rPr>
              <a:t>For example, if 15 employees left during the year, the formula would be: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rPr b="0" i="0" lang="en-US" sz="2500" u="none" cap="none" strike="noStrike">
                <a:solidFill>
                  <a:schemeClr val="dk1"/>
                </a:solidFill>
                <a:latin typeface="Times New Roman"/>
                <a:ea typeface="Times New Roman"/>
                <a:cs typeface="Times New Roman"/>
                <a:sym typeface="Times New Roman"/>
              </a:rPr>
              <a:t>Attrition Rate = (15 / ((100 + 85) / 2)) x 100 = 8.57%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