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71" r:id="rId3"/>
    <p:sldId id="273" r:id="rId4"/>
    <p:sldId id="257" r:id="rId5"/>
    <p:sldId id="274" r:id="rId6"/>
    <p:sldId id="258" r:id="rId7"/>
    <p:sldId id="260" r:id="rId8"/>
    <p:sldId id="261" r:id="rId9"/>
    <p:sldId id="262" r:id="rId10"/>
    <p:sldId id="263" r:id="rId11"/>
    <p:sldId id="264" r:id="rId12"/>
    <p:sldId id="265" r:id="rId13"/>
    <p:sldId id="266" r:id="rId14"/>
    <p:sldId id="267" r:id="rId15"/>
    <p:sldId id="268" r:id="rId16"/>
    <p:sldId id="275" r:id="rId17"/>
    <p:sldId id="276" r:id="rId18"/>
    <p:sldId id="269" r:id="rId19"/>
    <p:sldId id="270" r:id="rId20"/>
    <p:sldId id="272"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98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8730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53628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4287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60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8048B-57AF-4F53-BC84-8E0A1033FBEC}"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0848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8048B-57AF-4F53-BC84-8E0A1033FBEC}" type="datetimeFigureOut">
              <a:rPr lang="en-US" smtClean="0"/>
              <a:t>12/25/2021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7399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8048B-57AF-4F53-BC84-8E0A1033FBEC}" type="datetimeFigureOut">
              <a:rPr lang="en-US" smtClean="0"/>
              <a:t>12/25/2021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4453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08048B-57AF-4F53-BC84-8E0A1033FBEC}" type="datetimeFigureOut">
              <a:rPr lang="en-US" smtClean="0"/>
              <a:t>12/25/2021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2023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208048B-57AF-4F53-BC84-8E0A1033FBEC}" type="datetimeFigureOut">
              <a:rPr lang="en-US" smtClean="0"/>
              <a:t>12/25/2021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8A8A1B-4E1E-43EF-8A39-7D4A3879B941}" type="slidenum">
              <a:rPr lang="en-US" smtClean="0"/>
              <a:t>‹#›</a:t>
            </a:fld>
            <a:endParaRPr lang="en-US"/>
          </a:p>
        </p:txBody>
      </p:sp>
    </p:spTree>
    <p:extLst>
      <p:ext uri="{BB962C8B-B14F-4D97-AF65-F5344CB8AC3E}">
        <p14:creationId xmlns:p14="http://schemas.microsoft.com/office/powerpoint/2010/main" val="113815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3847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208048B-57AF-4F53-BC84-8E0A1033FBEC}" type="datetimeFigureOut">
              <a:rPr lang="en-US" smtClean="0"/>
              <a:pPr/>
              <a:t>12/25/2021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8A8A1B-4E1E-43EF-8A39-7D4A3879B941}"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07023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7" name="Picture 3">
            <a:extLst>
              <a:ext uri="{FF2B5EF4-FFF2-40B4-BE49-F238E27FC236}">
                <a16:creationId xmlns:a16="http://schemas.microsoft.com/office/drawing/2014/main" id="{BD631F20-E158-41FF-BCE2-5F395592B98A}"/>
              </a:ext>
            </a:extLst>
          </p:cNvPr>
          <p:cNvPicPr>
            <a:picLocks noChangeAspect="1"/>
          </p:cNvPicPr>
          <p:nvPr/>
        </p:nvPicPr>
        <p:blipFill rotWithShape="1">
          <a:blip r:embed="rId2">
            <a:alphaModFix amt="60000"/>
          </a:blip>
          <a:srcRect t="14169" r="-1" b="1854"/>
          <a:stretch/>
        </p:blipFill>
        <p:spPr>
          <a:xfrm>
            <a:off x="20" y="10"/>
            <a:ext cx="12188921" cy="6857990"/>
          </a:xfrm>
          <a:prstGeom prst="rect">
            <a:avLst/>
          </a:prstGeom>
        </p:spPr>
      </p:pic>
      <p:sp>
        <p:nvSpPr>
          <p:cNvPr id="2" name="Title 1">
            <a:extLst>
              <a:ext uri="{FF2B5EF4-FFF2-40B4-BE49-F238E27FC236}">
                <a16:creationId xmlns:a16="http://schemas.microsoft.com/office/drawing/2014/main" id="{89D8EAA7-BF06-49AC-85E8-2EABB4E308D5}"/>
              </a:ext>
            </a:extLst>
          </p:cNvPr>
          <p:cNvSpPr>
            <a:spLocks noGrp="1"/>
          </p:cNvSpPr>
          <p:nvPr>
            <p:ph type="ctrTitle"/>
          </p:nvPr>
        </p:nvSpPr>
        <p:spPr>
          <a:xfrm>
            <a:off x="394233" y="686020"/>
            <a:ext cx="8630138" cy="2742980"/>
          </a:xfrm>
        </p:spPr>
        <p:txBody>
          <a:bodyPr>
            <a:normAutofit/>
          </a:bodyPr>
          <a:lstStyle/>
          <a:p>
            <a:r>
              <a:rPr lang="en-US" dirty="0">
                <a:solidFill>
                  <a:srgbClr val="FFFFFF"/>
                </a:solidFill>
              </a:rPr>
              <a:t>Analysis on GSM Arena Dataset</a:t>
            </a:r>
          </a:p>
        </p:txBody>
      </p:sp>
      <p:sp>
        <p:nvSpPr>
          <p:cNvPr id="3" name="Subtitle 2">
            <a:extLst>
              <a:ext uri="{FF2B5EF4-FFF2-40B4-BE49-F238E27FC236}">
                <a16:creationId xmlns:a16="http://schemas.microsoft.com/office/drawing/2014/main" id="{8DBF5232-BC6C-4071-849B-29E15DB93654}"/>
              </a:ext>
            </a:extLst>
          </p:cNvPr>
          <p:cNvSpPr>
            <a:spLocks noGrp="1"/>
          </p:cNvSpPr>
          <p:nvPr>
            <p:ph type="subTitle" idx="1"/>
          </p:nvPr>
        </p:nvSpPr>
        <p:spPr>
          <a:xfrm>
            <a:off x="394233" y="3602038"/>
            <a:ext cx="8630138" cy="2569942"/>
          </a:xfrm>
        </p:spPr>
        <p:txBody>
          <a:bodyPr>
            <a:normAutofit/>
          </a:bodyPr>
          <a:lstStyle/>
          <a:p>
            <a:r>
              <a:rPr lang="en-US" dirty="0">
                <a:solidFill>
                  <a:srgbClr val="FFFFFF"/>
                </a:solidFill>
              </a:rPr>
              <a:t>Presenter: Monish Bangera</a:t>
            </a:r>
          </a:p>
          <a:p>
            <a:endParaRPr lang="en-US" dirty="0">
              <a:solidFill>
                <a:srgbClr val="FFFFFF"/>
              </a:solidFill>
            </a:endParaRPr>
          </a:p>
        </p:txBody>
      </p:sp>
    </p:spTree>
    <p:extLst>
      <p:ext uri="{BB962C8B-B14F-4D97-AF65-F5344CB8AC3E}">
        <p14:creationId xmlns:p14="http://schemas.microsoft.com/office/powerpoint/2010/main" val="3413339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4843-45A6-4AA6-ABC5-D2C5386FA5B5}"/>
              </a:ext>
            </a:extLst>
          </p:cNvPr>
          <p:cNvSpPr>
            <a:spLocks noGrp="1"/>
          </p:cNvSpPr>
          <p:nvPr>
            <p:ph type="title"/>
          </p:nvPr>
        </p:nvSpPr>
        <p:spPr>
          <a:xfrm>
            <a:off x="457200" y="758953"/>
            <a:ext cx="4640729" cy="934676"/>
          </a:xfrm>
        </p:spPr>
        <p:txBody>
          <a:bodyPr anchor="b">
            <a:normAutofit/>
          </a:bodyPr>
          <a:lstStyle/>
          <a:p>
            <a:r>
              <a:rPr lang="en-US" dirty="0">
                <a:solidFill>
                  <a:schemeClr val="accent1"/>
                </a:solidFill>
              </a:rPr>
              <a:t>GPU VS Price</a:t>
            </a:r>
          </a:p>
        </p:txBody>
      </p:sp>
      <p:sp>
        <p:nvSpPr>
          <p:cNvPr id="9" name="Content Placeholder 8">
            <a:extLst>
              <a:ext uri="{FF2B5EF4-FFF2-40B4-BE49-F238E27FC236}">
                <a16:creationId xmlns:a16="http://schemas.microsoft.com/office/drawing/2014/main" id="{6D1C45F8-F207-4D16-B1A5-804E341EB47B}"/>
              </a:ext>
            </a:extLst>
          </p:cNvPr>
          <p:cNvSpPr>
            <a:spLocks noGrp="1"/>
          </p:cNvSpPr>
          <p:nvPr>
            <p:ph idx="1"/>
          </p:nvPr>
        </p:nvSpPr>
        <p:spPr>
          <a:xfrm>
            <a:off x="457200" y="2286000"/>
            <a:ext cx="4640729" cy="3887585"/>
          </a:xfrm>
        </p:spPr>
        <p:txBody>
          <a:bodyPr>
            <a:normAutofit/>
          </a:bodyPr>
          <a:lstStyle/>
          <a:p>
            <a:pPr marL="0" indent="0">
              <a:buNone/>
            </a:pPr>
            <a:r>
              <a:rPr lang="en-US" dirty="0"/>
              <a:t>This figure shows the relationship between GPU and Price.</a:t>
            </a:r>
          </a:p>
          <a:p>
            <a:pPr marL="0" indent="0">
              <a:buNone/>
            </a:pPr>
            <a:r>
              <a:rPr lang="en-US" dirty="0"/>
              <a:t>Apple GPU has the highest mean price and </a:t>
            </a:r>
            <a:r>
              <a:rPr lang="en-US" dirty="0" err="1"/>
              <a:t>Vivante</a:t>
            </a:r>
            <a:r>
              <a:rPr lang="en-US" dirty="0"/>
              <a:t> has the lowest mean price.</a:t>
            </a:r>
          </a:p>
          <a:p>
            <a:pPr marL="0" indent="0">
              <a:buNone/>
            </a:pPr>
            <a:endParaRPr lang="en-US" dirty="0"/>
          </a:p>
        </p:txBody>
      </p:sp>
      <p:pic>
        <p:nvPicPr>
          <p:cNvPr id="4" name="Picture 3">
            <a:extLst>
              <a:ext uri="{FF2B5EF4-FFF2-40B4-BE49-F238E27FC236}">
                <a16:creationId xmlns:a16="http://schemas.microsoft.com/office/drawing/2014/main" id="{65BF2385-545C-4432-B5F6-6933A42DA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6953" y="1875905"/>
            <a:ext cx="5821680" cy="4297680"/>
          </a:xfrm>
          <a:prstGeom prst="rect">
            <a:avLst/>
          </a:prstGeom>
        </p:spPr>
      </p:pic>
    </p:spTree>
    <p:extLst>
      <p:ext uri="{BB962C8B-B14F-4D97-AF65-F5344CB8AC3E}">
        <p14:creationId xmlns:p14="http://schemas.microsoft.com/office/powerpoint/2010/main" val="3909985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957E-3E76-4152-B00D-89BEA7BD865B}"/>
              </a:ext>
            </a:extLst>
          </p:cNvPr>
          <p:cNvSpPr>
            <a:spLocks noGrp="1"/>
          </p:cNvSpPr>
          <p:nvPr>
            <p:ph type="title"/>
          </p:nvPr>
        </p:nvSpPr>
        <p:spPr>
          <a:xfrm>
            <a:off x="457200" y="758952"/>
            <a:ext cx="4640729" cy="942627"/>
          </a:xfrm>
        </p:spPr>
        <p:txBody>
          <a:bodyPr anchor="b">
            <a:normAutofit/>
          </a:bodyPr>
          <a:lstStyle/>
          <a:p>
            <a:r>
              <a:rPr lang="en-US" dirty="0">
                <a:solidFill>
                  <a:schemeClr val="accent1"/>
                </a:solidFill>
              </a:rPr>
              <a:t>OS VS Price</a:t>
            </a:r>
          </a:p>
        </p:txBody>
      </p:sp>
      <p:sp>
        <p:nvSpPr>
          <p:cNvPr id="34" name="Content Placeholder 13">
            <a:extLst>
              <a:ext uri="{FF2B5EF4-FFF2-40B4-BE49-F238E27FC236}">
                <a16:creationId xmlns:a16="http://schemas.microsoft.com/office/drawing/2014/main" id="{8092A7B5-686E-4A6D-B86B-598BE655E7F9}"/>
              </a:ext>
            </a:extLst>
          </p:cNvPr>
          <p:cNvSpPr>
            <a:spLocks noGrp="1"/>
          </p:cNvSpPr>
          <p:nvPr>
            <p:ph idx="1"/>
          </p:nvPr>
        </p:nvSpPr>
        <p:spPr>
          <a:xfrm>
            <a:off x="457200" y="2286000"/>
            <a:ext cx="4640729" cy="3887585"/>
          </a:xfrm>
        </p:spPr>
        <p:txBody>
          <a:bodyPr>
            <a:normAutofit/>
          </a:bodyPr>
          <a:lstStyle/>
          <a:p>
            <a:r>
              <a:rPr lang="en-US" dirty="0"/>
              <a:t>This graph shows the relationship between OS and Price.</a:t>
            </a:r>
          </a:p>
          <a:p>
            <a:r>
              <a:rPr lang="en-US" dirty="0" err="1"/>
              <a:t>IPad</a:t>
            </a:r>
            <a:r>
              <a:rPr lang="en-US" dirty="0"/>
              <a:t> OS has the highest average price.</a:t>
            </a:r>
          </a:p>
          <a:p>
            <a:r>
              <a:rPr lang="en-US" dirty="0"/>
              <a:t>Android and Other OS has lower average price as compared to other operating systems.</a:t>
            </a:r>
          </a:p>
        </p:txBody>
      </p:sp>
      <p:pic>
        <p:nvPicPr>
          <p:cNvPr id="4" name="Picture 3">
            <a:extLst>
              <a:ext uri="{FF2B5EF4-FFF2-40B4-BE49-F238E27FC236}">
                <a16:creationId xmlns:a16="http://schemas.microsoft.com/office/drawing/2014/main" id="{9ABFAE92-7ACF-4CDF-B0AC-8DA8C3BC4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802627"/>
            <a:ext cx="5608320" cy="4191000"/>
          </a:xfrm>
          <a:prstGeom prst="rect">
            <a:avLst/>
          </a:prstGeom>
        </p:spPr>
      </p:pic>
    </p:spTree>
    <p:extLst>
      <p:ext uri="{BB962C8B-B14F-4D97-AF65-F5344CB8AC3E}">
        <p14:creationId xmlns:p14="http://schemas.microsoft.com/office/powerpoint/2010/main" val="3035799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807C-FD31-4528-8413-4B697294DBF6}"/>
              </a:ext>
            </a:extLst>
          </p:cNvPr>
          <p:cNvSpPr>
            <a:spLocks noGrp="1"/>
          </p:cNvSpPr>
          <p:nvPr>
            <p:ph type="title"/>
          </p:nvPr>
        </p:nvSpPr>
        <p:spPr>
          <a:xfrm>
            <a:off x="457200" y="758952"/>
            <a:ext cx="4640729" cy="894919"/>
          </a:xfrm>
        </p:spPr>
        <p:txBody>
          <a:bodyPr anchor="b">
            <a:normAutofit/>
          </a:bodyPr>
          <a:lstStyle/>
          <a:p>
            <a:r>
              <a:rPr lang="en-US" dirty="0">
                <a:solidFill>
                  <a:schemeClr val="accent1"/>
                </a:solidFill>
              </a:rPr>
              <a:t>Bluetooth VS Price</a:t>
            </a:r>
          </a:p>
        </p:txBody>
      </p:sp>
      <p:sp>
        <p:nvSpPr>
          <p:cNvPr id="9" name="Content Placeholder 8">
            <a:extLst>
              <a:ext uri="{FF2B5EF4-FFF2-40B4-BE49-F238E27FC236}">
                <a16:creationId xmlns:a16="http://schemas.microsoft.com/office/drawing/2014/main" id="{D474585D-4711-4AC7-B90F-65C622E53230}"/>
              </a:ext>
            </a:extLst>
          </p:cNvPr>
          <p:cNvSpPr>
            <a:spLocks noGrp="1"/>
          </p:cNvSpPr>
          <p:nvPr>
            <p:ph idx="1"/>
          </p:nvPr>
        </p:nvSpPr>
        <p:spPr>
          <a:xfrm>
            <a:off x="457200" y="2286000"/>
            <a:ext cx="4640729" cy="3887585"/>
          </a:xfrm>
        </p:spPr>
        <p:txBody>
          <a:bodyPr>
            <a:normAutofit/>
          </a:bodyPr>
          <a:lstStyle/>
          <a:p>
            <a:r>
              <a:rPr lang="en-US" dirty="0"/>
              <a:t>This figure shows the relationship between Bluetooth and Price.</a:t>
            </a:r>
          </a:p>
          <a:p>
            <a:r>
              <a:rPr lang="en-US" dirty="0"/>
              <a:t>We can see that Bluetooth version 5.2 (Global) has the highest mean price. </a:t>
            </a:r>
          </a:p>
          <a:p>
            <a:r>
              <a:rPr lang="en-US" dirty="0"/>
              <a:t>Bluetooth version 4.0/4.1 and other versions has lower mean price.</a:t>
            </a:r>
          </a:p>
        </p:txBody>
      </p:sp>
      <p:pic>
        <p:nvPicPr>
          <p:cNvPr id="4" name="Picture 3">
            <a:extLst>
              <a:ext uri="{FF2B5EF4-FFF2-40B4-BE49-F238E27FC236}">
                <a16:creationId xmlns:a16="http://schemas.microsoft.com/office/drawing/2014/main" id="{31BD1EF6-5C13-421F-91E2-15455E1CF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74" y="1879158"/>
            <a:ext cx="5425440" cy="4419600"/>
          </a:xfrm>
          <a:prstGeom prst="rect">
            <a:avLst/>
          </a:prstGeom>
        </p:spPr>
      </p:pic>
    </p:spTree>
    <p:extLst>
      <p:ext uri="{BB962C8B-B14F-4D97-AF65-F5344CB8AC3E}">
        <p14:creationId xmlns:p14="http://schemas.microsoft.com/office/powerpoint/2010/main" val="3255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DC57-8E33-429A-BF49-C496DA954D25}"/>
              </a:ext>
            </a:extLst>
          </p:cNvPr>
          <p:cNvSpPr>
            <a:spLocks noGrp="1"/>
          </p:cNvSpPr>
          <p:nvPr>
            <p:ph type="title"/>
          </p:nvPr>
        </p:nvSpPr>
        <p:spPr>
          <a:xfrm>
            <a:off x="457200" y="758952"/>
            <a:ext cx="4640729" cy="994311"/>
          </a:xfrm>
        </p:spPr>
        <p:txBody>
          <a:bodyPr anchor="b">
            <a:normAutofit/>
          </a:bodyPr>
          <a:lstStyle/>
          <a:p>
            <a:r>
              <a:rPr lang="en-US" dirty="0">
                <a:solidFill>
                  <a:schemeClr val="accent1"/>
                </a:solidFill>
              </a:rPr>
              <a:t>CPU VS Price</a:t>
            </a:r>
          </a:p>
        </p:txBody>
      </p:sp>
      <p:sp>
        <p:nvSpPr>
          <p:cNvPr id="9" name="Content Placeholder 8">
            <a:extLst>
              <a:ext uri="{FF2B5EF4-FFF2-40B4-BE49-F238E27FC236}">
                <a16:creationId xmlns:a16="http://schemas.microsoft.com/office/drawing/2014/main" id="{9F60CACE-D17D-44F6-9B37-A1273F94D518}"/>
              </a:ext>
            </a:extLst>
          </p:cNvPr>
          <p:cNvSpPr>
            <a:spLocks noGrp="1"/>
          </p:cNvSpPr>
          <p:nvPr>
            <p:ph idx="1"/>
          </p:nvPr>
        </p:nvSpPr>
        <p:spPr>
          <a:xfrm>
            <a:off x="457200" y="2286000"/>
            <a:ext cx="4640729" cy="3887585"/>
          </a:xfrm>
        </p:spPr>
        <p:txBody>
          <a:bodyPr>
            <a:normAutofit/>
          </a:bodyPr>
          <a:lstStyle/>
          <a:p>
            <a:pPr marL="0" indent="0">
              <a:buNone/>
            </a:pPr>
            <a:r>
              <a:rPr lang="en-US" dirty="0"/>
              <a:t>This figure shows the relationship between CPU and Price.</a:t>
            </a:r>
          </a:p>
          <a:p>
            <a:pPr marL="0" indent="0">
              <a:buNone/>
            </a:pPr>
            <a:r>
              <a:rPr lang="en-US" dirty="0"/>
              <a:t>Hexa-core CPU has the highest average price.</a:t>
            </a:r>
          </a:p>
          <a:p>
            <a:pPr marL="0" indent="0">
              <a:buNone/>
            </a:pPr>
            <a:r>
              <a:rPr lang="en-US" dirty="0"/>
              <a:t>Deca-core and other CPU's have lower average price. </a:t>
            </a:r>
          </a:p>
        </p:txBody>
      </p:sp>
      <p:pic>
        <p:nvPicPr>
          <p:cNvPr id="4" name="Picture 3">
            <a:extLst>
              <a:ext uri="{FF2B5EF4-FFF2-40B4-BE49-F238E27FC236}">
                <a16:creationId xmlns:a16="http://schemas.microsoft.com/office/drawing/2014/main" id="{61261D2C-5BBE-43A0-8C7C-9EF441F11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8480" y="1753263"/>
            <a:ext cx="5303520" cy="4186361"/>
          </a:xfrm>
          <a:prstGeom prst="rect">
            <a:avLst/>
          </a:prstGeom>
        </p:spPr>
      </p:pic>
    </p:spTree>
    <p:extLst>
      <p:ext uri="{BB962C8B-B14F-4D97-AF65-F5344CB8AC3E}">
        <p14:creationId xmlns:p14="http://schemas.microsoft.com/office/powerpoint/2010/main" val="2498801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AE44-2FDA-4C3A-8D7F-696377EA3A36}"/>
              </a:ext>
            </a:extLst>
          </p:cNvPr>
          <p:cNvSpPr>
            <a:spLocks noGrp="1"/>
          </p:cNvSpPr>
          <p:nvPr>
            <p:ph type="title"/>
          </p:nvPr>
        </p:nvSpPr>
        <p:spPr>
          <a:xfrm>
            <a:off x="457200" y="758953"/>
            <a:ext cx="5076302" cy="950578"/>
          </a:xfrm>
        </p:spPr>
        <p:txBody>
          <a:bodyPr anchor="b">
            <a:normAutofit/>
          </a:bodyPr>
          <a:lstStyle/>
          <a:p>
            <a:r>
              <a:rPr lang="en-US" dirty="0">
                <a:solidFill>
                  <a:schemeClr val="accent1"/>
                </a:solidFill>
              </a:rPr>
              <a:t>SIM VS Price</a:t>
            </a:r>
          </a:p>
        </p:txBody>
      </p:sp>
      <p:sp>
        <p:nvSpPr>
          <p:cNvPr id="9" name="Content Placeholder 8">
            <a:extLst>
              <a:ext uri="{FF2B5EF4-FFF2-40B4-BE49-F238E27FC236}">
                <a16:creationId xmlns:a16="http://schemas.microsoft.com/office/drawing/2014/main" id="{70874278-D2F9-428B-B83F-3D1B0C82E5F7}"/>
              </a:ext>
            </a:extLst>
          </p:cNvPr>
          <p:cNvSpPr>
            <a:spLocks noGrp="1"/>
          </p:cNvSpPr>
          <p:nvPr>
            <p:ph idx="1"/>
          </p:nvPr>
        </p:nvSpPr>
        <p:spPr>
          <a:xfrm>
            <a:off x="457200" y="2286000"/>
            <a:ext cx="4640729" cy="3887585"/>
          </a:xfrm>
        </p:spPr>
        <p:txBody>
          <a:bodyPr>
            <a:normAutofit/>
          </a:bodyPr>
          <a:lstStyle/>
          <a:p>
            <a:r>
              <a:rPr lang="en-US" dirty="0"/>
              <a:t>This figure shows the relationship between the type of SIM and Price of cell phone.</a:t>
            </a:r>
          </a:p>
          <a:p>
            <a:r>
              <a:rPr lang="en-US" dirty="0"/>
              <a:t>Cell phones with </a:t>
            </a:r>
            <a:r>
              <a:rPr lang="en-US" dirty="0" err="1"/>
              <a:t>Esim</a:t>
            </a:r>
            <a:r>
              <a:rPr lang="en-US" dirty="0"/>
              <a:t> has the highest mean price and Triple sim has lowest mean price.</a:t>
            </a:r>
          </a:p>
        </p:txBody>
      </p:sp>
      <p:pic>
        <p:nvPicPr>
          <p:cNvPr id="4" name="Picture 3">
            <a:extLst>
              <a:ext uri="{FF2B5EF4-FFF2-40B4-BE49-F238E27FC236}">
                <a16:creationId xmlns:a16="http://schemas.microsoft.com/office/drawing/2014/main" id="{15A5D323-0935-49ED-AED4-E1C297E20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404" y="1804284"/>
            <a:ext cx="5654040" cy="4267200"/>
          </a:xfrm>
          <a:prstGeom prst="rect">
            <a:avLst/>
          </a:prstGeom>
        </p:spPr>
      </p:pic>
    </p:spTree>
    <p:extLst>
      <p:ext uri="{BB962C8B-B14F-4D97-AF65-F5344CB8AC3E}">
        <p14:creationId xmlns:p14="http://schemas.microsoft.com/office/powerpoint/2010/main" val="3259884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45BA-5037-403F-AA44-6CDC27E94656}"/>
              </a:ext>
            </a:extLst>
          </p:cNvPr>
          <p:cNvSpPr>
            <a:spLocks noGrp="1"/>
          </p:cNvSpPr>
          <p:nvPr>
            <p:ph type="title"/>
          </p:nvPr>
        </p:nvSpPr>
        <p:spPr>
          <a:xfrm>
            <a:off x="457200" y="758952"/>
            <a:ext cx="4640729" cy="926725"/>
          </a:xfrm>
        </p:spPr>
        <p:txBody>
          <a:bodyPr anchor="b">
            <a:normAutofit/>
          </a:bodyPr>
          <a:lstStyle/>
          <a:p>
            <a:r>
              <a:rPr lang="en-US" dirty="0">
                <a:solidFill>
                  <a:schemeClr val="accent1"/>
                </a:solidFill>
              </a:rPr>
              <a:t>USB VS Price</a:t>
            </a:r>
          </a:p>
        </p:txBody>
      </p:sp>
      <p:sp>
        <p:nvSpPr>
          <p:cNvPr id="9" name="Content Placeholder 8">
            <a:extLst>
              <a:ext uri="{FF2B5EF4-FFF2-40B4-BE49-F238E27FC236}">
                <a16:creationId xmlns:a16="http://schemas.microsoft.com/office/drawing/2014/main" id="{0174674E-04C2-4225-B625-A6F262B29C45}"/>
              </a:ext>
            </a:extLst>
          </p:cNvPr>
          <p:cNvSpPr>
            <a:spLocks noGrp="1"/>
          </p:cNvSpPr>
          <p:nvPr>
            <p:ph idx="1"/>
          </p:nvPr>
        </p:nvSpPr>
        <p:spPr>
          <a:xfrm>
            <a:off x="457200" y="2286000"/>
            <a:ext cx="4640729" cy="3887585"/>
          </a:xfrm>
        </p:spPr>
        <p:txBody>
          <a:bodyPr>
            <a:normAutofit/>
          </a:bodyPr>
          <a:lstStyle/>
          <a:p>
            <a:r>
              <a:rPr lang="en-US" dirty="0"/>
              <a:t>This figure shows the relationship between Price and type of USB they have.</a:t>
            </a:r>
          </a:p>
          <a:p>
            <a:r>
              <a:rPr lang="en-US" dirty="0"/>
              <a:t>Lightning USB has the highest mean price and Proprietary has the lowest.</a:t>
            </a:r>
          </a:p>
        </p:txBody>
      </p:sp>
      <p:pic>
        <p:nvPicPr>
          <p:cNvPr id="4" name="Picture 3">
            <a:extLst>
              <a:ext uri="{FF2B5EF4-FFF2-40B4-BE49-F238E27FC236}">
                <a16:creationId xmlns:a16="http://schemas.microsoft.com/office/drawing/2014/main" id="{71DC5975-79BA-439B-9842-A62B2DA6E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080" y="1782252"/>
            <a:ext cx="5836920" cy="4491327"/>
          </a:xfrm>
          <a:prstGeom prst="rect">
            <a:avLst/>
          </a:prstGeom>
        </p:spPr>
      </p:pic>
    </p:spTree>
    <p:extLst>
      <p:ext uri="{BB962C8B-B14F-4D97-AF65-F5344CB8AC3E}">
        <p14:creationId xmlns:p14="http://schemas.microsoft.com/office/powerpoint/2010/main" val="2302514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45BA-5037-403F-AA44-6CDC27E94656}"/>
              </a:ext>
            </a:extLst>
          </p:cNvPr>
          <p:cNvSpPr>
            <a:spLocks noGrp="1"/>
          </p:cNvSpPr>
          <p:nvPr>
            <p:ph type="title"/>
          </p:nvPr>
        </p:nvSpPr>
        <p:spPr>
          <a:xfrm>
            <a:off x="457200" y="758952"/>
            <a:ext cx="6023113" cy="926725"/>
          </a:xfrm>
        </p:spPr>
        <p:txBody>
          <a:bodyPr anchor="b">
            <a:normAutofit fontScale="90000"/>
          </a:bodyPr>
          <a:lstStyle/>
          <a:p>
            <a:r>
              <a:rPr lang="en-US" dirty="0">
                <a:solidFill>
                  <a:schemeClr val="accent1"/>
                </a:solidFill>
              </a:rPr>
              <a:t>Announced Year VS Price</a:t>
            </a:r>
          </a:p>
        </p:txBody>
      </p:sp>
      <p:sp>
        <p:nvSpPr>
          <p:cNvPr id="9" name="Content Placeholder 8">
            <a:extLst>
              <a:ext uri="{FF2B5EF4-FFF2-40B4-BE49-F238E27FC236}">
                <a16:creationId xmlns:a16="http://schemas.microsoft.com/office/drawing/2014/main" id="{0174674E-04C2-4225-B625-A6F262B29C45}"/>
              </a:ext>
            </a:extLst>
          </p:cNvPr>
          <p:cNvSpPr>
            <a:spLocks noGrp="1"/>
          </p:cNvSpPr>
          <p:nvPr>
            <p:ph idx="1"/>
          </p:nvPr>
        </p:nvSpPr>
        <p:spPr>
          <a:xfrm>
            <a:off x="457200" y="2286000"/>
            <a:ext cx="4640729" cy="3887585"/>
          </a:xfrm>
        </p:spPr>
        <p:txBody>
          <a:bodyPr>
            <a:normAutofit/>
          </a:bodyPr>
          <a:lstStyle/>
          <a:p>
            <a:r>
              <a:rPr lang="en-US" dirty="0"/>
              <a:t>This graph shows the relationship between Announced Year and Price.</a:t>
            </a:r>
          </a:p>
          <a:p>
            <a:r>
              <a:rPr lang="en-US" dirty="0"/>
              <a:t>The cell phones announced in the year 2010 have highest mean price.</a:t>
            </a:r>
          </a:p>
          <a:p>
            <a:r>
              <a:rPr lang="en-US" dirty="0"/>
              <a:t>The cell phone announced in 2016 have lowest mean price.</a:t>
            </a:r>
          </a:p>
          <a:p>
            <a:endParaRPr lang="en-US" dirty="0"/>
          </a:p>
        </p:txBody>
      </p:sp>
      <p:pic>
        <p:nvPicPr>
          <p:cNvPr id="10" name="Picture 9">
            <a:extLst>
              <a:ext uri="{FF2B5EF4-FFF2-40B4-BE49-F238E27FC236}">
                <a16:creationId xmlns:a16="http://schemas.microsoft.com/office/drawing/2014/main" id="{3C9A5A3D-C684-4B84-A452-0E3AFC182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602" y="1879655"/>
            <a:ext cx="5288280" cy="3893820"/>
          </a:xfrm>
          <a:prstGeom prst="rect">
            <a:avLst/>
          </a:prstGeom>
        </p:spPr>
      </p:pic>
    </p:spTree>
    <p:extLst>
      <p:ext uri="{BB962C8B-B14F-4D97-AF65-F5344CB8AC3E}">
        <p14:creationId xmlns:p14="http://schemas.microsoft.com/office/powerpoint/2010/main" val="4142709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45BA-5037-403F-AA44-6CDC27E94656}"/>
              </a:ext>
            </a:extLst>
          </p:cNvPr>
          <p:cNvSpPr>
            <a:spLocks noGrp="1"/>
          </p:cNvSpPr>
          <p:nvPr>
            <p:ph type="title"/>
          </p:nvPr>
        </p:nvSpPr>
        <p:spPr>
          <a:xfrm>
            <a:off x="457200" y="758952"/>
            <a:ext cx="6023113" cy="926725"/>
          </a:xfrm>
        </p:spPr>
        <p:txBody>
          <a:bodyPr anchor="b">
            <a:normAutofit/>
          </a:bodyPr>
          <a:lstStyle/>
          <a:p>
            <a:r>
              <a:rPr lang="en-US" dirty="0">
                <a:solidFill>
                  <a:schemeClr val="accent1"/>
                </a:solidFill>
              </a:rPr>
              <a:t>Released Year VS Price</a:t>
            </a:r>
          </a:p>
        </p:txBody>
      </p:sp>
      <p:sp>
        <p:nvSpPr>
          <p:cNvPr id="9" name="Content Placeholder 8">
            <a:extLst>
              <a:ext uri="{FF2B5EF4-FFF2-40B4-BE49-F238E27FC236}">
                <a16:creationId xmlns:a16="http://schemas.microsoft.com/office/drawing/2014/main" id="{0174674E-04C2-4225-B625-A6F262B29C45}"/>
              </a:ext>
            </a:extLst>
          </p:cNvPr>
          <p:cNvSpPr>
            <a:spLocks noGrp="1"/>
          </p:cNvSpPr>
          <p:nvPr>
            <p:ph idx="1"/>
          </p:nvPr>
        </p:nvSpPr>
        <p:spPr>
          <a:xfrm>
            <a:off x="457200" y="2286000"/>
            <a:ext cx="4640729" cy="3887585"/>
          </a:xfrm>
        </p:spPr>
        <p:txBody>
          <a:bodyPr>
            <a:normAutofit/>
          </a:bodyPr>
          <a:lstStyle/>
          <a:p>
            <a:r>
              <a:rPr lang="en-US" dirty="0"/>
              <a:t>This line graph shows the relationship between Release Year and Price.</a:t>
            </a:r>
          </a:p>
          <a:p>
            <a:r>
              <a:rPr lang="en-US" dirty="0"/>
              <a:t>We can see that the mobile phones released in 2021 have highest mean price.</a:t>
            </a:r>
          </a:p>
          <a:p>
            <a:r>
              <a:rPr lang="en-US" dirty="0"/>
              <a:t>Cell phones released in 2015 has lowest mean price.</a:t>
            </a:r>
          </a:p>
          <a:p>
            <a:pPr marL="0" indent="0">
              <a:buNone/>
            </a:pPr>
            <a:endParaRPr lang="en-US" dirty="0"/>
          </a:p>
        </p:txBody>
      </p:sp>
      <p:pic>
        <p:nvPicPr>
          <p:cNvPr id="6" name="Picture 5">
            <a:extLst>
              <a:ext uri="{FF2B5EF4-FFF2-40B4-BE49-F238E27FC236}">
                <a16:creationId xmlns:a16="http://schemas.microsoft.com/office/drawing/2014/main" id="{F0910DD3-721C-47C0-8BB8-94B21127A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313" y="1833604"/>
            <a:ext cx="5638800" cy="4411543"/>
          </a:xfrm>
          <a:prstGeom prst="rect">
            <a:avLst/>
          </a:prstGeom>
        </p:spPr>
      </p:pic>
    </p:spTree>
    <p:extLst>
      <p:ext uri="{BB962C8B-B14F-4D97-AF65-F5344CB8AC3E}">
        <p14:creationId xmlns:p14="http://schemas.microsoft.com/office/powerpoint/2010/main" val="2744156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07D4-D9B6-4C25-B4BB-E28EBBFA4FC7}"/>
              </a:ext>
            </a:extLst>
          </p:cNvPr>
          <p:cNvSpPr>
            <a:spLocks noGrp="1"/>
          </p:cNvSpPr>
          <p:nvPr>
            <p:ph type="title"/>
          </p:nvPr>
        </p:nvSpPr>
        <p:spPr>
          <a:xfrm>
            <a:off x="457200" y="758953"/>
            <a:ext cx="6571753" cy="934676"/>
          </a:xfrm>
        </p:spPr>
        <p:txBody>
          <a:bodyPr anchor="b">
            <a:normAutofit fontScale="90000"/>
          </a:bodyPr>
          <a:lstStyle/>
          <a:p>
            <a:r>
              <a:rPr lang="en-US" dirty="0">
                <a:solidFill>
                  <a:schemeClr val="accent1"/>
                </a:solidFill>
              </a:rPr>
              <a:t>Social Network Graph of Brands</a:t>
            </a:r>
          </a:p>
        </p:txBody>
      </p:sp>
      <p:sp>
        <p:nvSpPr>
          <p:cNvPr id="9" name="Content Placeholder 8">
            <a:extLst>
              <a:ext uri="{FF2B5EF4-FFF2-40B4-BE49-F238E27FC236}">
                <a16:creationId xmlns:a16="http://schemas.microsoft.com/office/drawing/2014/main" id="{8C228FB3-6DE3-49D0-9A9F-9B7542A8723F}"/>
              </a:ext>
            </a:extLst>
          </p:cNvPr>
          <p:cNvSpPr>
            <a:spLocks noGrp="1"/>
          </p:cNvSpPr>
          <p:nvPr>
            <p:ph idx="1"/>
          </p:nvPr>
        </p:nvSpPr>
        <p:spPr>
          <a:xfrm>
            <a:off x="457200" y="2286000"/>
            <a:ext cx="4640729" cy="3887585"/>
          </a:xfrm>
        </p:spPr>
        <p:txBody>
          <a:bodyPr>
            <a:normAutofit/>
          </a:bodyPr>
          <a:lstStyle/>
          <a:p>
            <a:r>
              <a:rPr lang="en-US" dirty="0"/>
              <a:t>This social network graph shows the relation between brands and its products.</a:t>
            </a:r>
          </a:p>
          <a:p>
            <a:r>
              <a:rPr lang="en-US" dirty="0"/>
              <a:t>Brands and products are the nodes, and the mean price is the edges connecting them.</a:t>
            </a:r>
          </a:p>
          <a:p>
            <a:r>
              <a:rPr lang="en-US" dirty="0"/>
              <a:t>We can clearly see that Apple has the biggest node size and edge thickness that’s because it has the highest mean price.</a:t>
            </a:r>
          </a:p>
        </p:txBody>
      </p:sp>
      <p:pic>
        <p:nvPicPr>
          <p:cNvPr id="5" name="Content Placeholder 4" descr="Chart, diagram&#10;&#10;Description automatically generated">
            <a:extLst>
              <a:ext uri="{FF2B5EF4-FFF2-40B4-BE49-F238E27FC236}">
                <a16:creationId xmlns:a16="http://schemas.microsoft.com/office/drawing/2014/main" id="{EEEA2A9E-3DA6-40A2-AD5A-249FEC173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9388" y="1356312"/>
            <a:ext cx="4659872" cy="4275432"/>
          </a:xfrm>
          <a:prstGeom prst="rect">
            <a:avLst/>
          </a:prstGeom>
        </p:spPr>
      </p:pic>
    </p:spTree>
    <p:extLst>
      <p:ext uri="{BB962C8B-B14F-4D97-AF65-F5344CB8AC3E}">
        <p14:creationId xmlns:p14="http://schemas.microsoft.com/office/powerpoint/2010/main" val="3820357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0F9D-E0D2-44D0-A67A-A7520BB55188}"/>
              </a:ext>
            </a:extLst>
          </p:cNvPr>
          <p:cNvSpPr>
            <a:spLocks noGrp="1"/>
          </p:cNvSpPr>
          <p:nvPr>
            <p:ph type="title"/>
          </p:nvPr>
        </p:nvSpPr>
        <p:spPr>
          <a:xfrm>
            <a:off x="457200" y="758953"/>
            <a:ext cx="5864087" cy="902870"/>
          </a:xfrm>
        </p:spPr>
        <p:txBody>
          <a:bodyPr anchor="b">
            <a:normAutofit fontScale="90000"/>
          </a:bodyPr>
          <a:lstStyle/>
          <a:p>
            <a:r>
              <a:rPr lang="en-US" dirty="0">
                <a:solidFill>
                  <a:schemeClr val="accent1"/>
                </a:solidFill>
              </a:rPr>
              <a:t>Social Network Graph of CPU</a:t>
            </a:r>
          </a:p>
        </p:txBody>
      </p:sp>
      <p:sp>
        <p:nvSpPr>
          <p:cNvPr id="93" name="Content Placeholder 8">
            <a:extLst>
              <a:ext uri="{FF2B5EF4-FFF2-40B4-BE49-F238E27FC236}">
                <a16:creationId xmlns:a16="http://schemas.microsoft.com/office/drawing/2014/main" id="{5AE2DC09-DD5A-472B-B33B-5027C0A05EBC}"/>
              </a:ext>
            </a:extLst>
          </p:cNvPr>
          <p:cNvSpPr>
            <a:spLocks noGrp="1"/>
          </p:cNvSpPr>
          <p:nvPr>
            <p:ph idx="1"/>
          </p:nvPr>
        </p:nvSpPr>
        <p:spPr>
          <a:xfrm>
            <a:off x="457200" y="2286000"/>
            <a:ext cx="4640729" cy="3887585"/>
          </a:xfrm>
        </p:spPr>
        <p:txBody>
          <a:bodyPr>
            <a:normAutofit/>
          </a:bodyPr>
          <a:lstStyle/>
          <a:p>
            <a:r>
              <a:rPr lang="en-US" dirty="0"/>
              <a:t>This network graph shows the relationship between mobile phones and its CPU.</a:t>
            </a:r>
          </a:p>
          <a:p>
            <a:r>
              <a:rPr lang="en-US" dirty="0"/>
              <a:t>The nodes in this case are mobile phones, type of CPU and edges are mean price which connects them.</a:t>
            </a:r>
          </a:p>
          <a:p>
            <a:r>
              <a:rPr lang="en-US" dirty="0"/>
              <a:t>In this case we can clearly see that Hexa-core has the highest mean price because of the size of node and the outgoing edges.</a:t>
            </a:r>
          </a:p>
        </p:txBody>
      </p:sp>
      <p:pic>
        <p:nvPicPr>
          <p:cNvPr id="4" name="Picture 3" descr="Diagram&#10;&#10;Description automatically generated">
            <a:extLst>
              <a:ext uri="{FF2B5EF4-FFF2-40B4-BE49-F238E27FC236}">
                <a16:creationId xmlns:a16="http://schemas.microsoft.com/office/drawing/2014/main" id="{C7EF4A5A-C76C-48DF-A61D-0A1B6E1AC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194" y="1206663"/>
            <a:ext cx="5230762" cy="3867693"/>
          </a:xfrm>
          <a:prstGeom prst="rect">
            <a:avLst/>
          </a:prstGeom>
        </p:spPr>
      </p:pic>
    </p:spTree>
    <p:extLst>
      <p:ext uri="{BB962C8B-B14F-4D97-AF65-F5344CB8AC3E}">
        <p14:creationId xmlns:p14="http://schemas.microsoft.com/office/powerpoint/2010/main" val="81587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6ED3-7F42-463E-B527-F0941FEBCF9D}"/>
              </a:ext>
            </a:extLst>
          </p:cNvPr>
          <p:cNvSpPr>
            <a:spLocks noGrp="1"/>
          </p:cNvSpPr>
          <p:nvPr>
            <p:ph type="title"/>
          </p:nvPr>
        </p:nvSpPr>
        <p:spPr/>
        <p:txBody>
          <a:bodyPr/>
          <a:lstStyle/>
          <a:p>
            <a:r>
              <a:rPr lang="en-US" dirty="0">
                <a:solidFill>
                  <a:schemeClr val="accent1"/>
                </a:solidFill>
              </a:rPr>
              <a:t>Problem Statement</a:t>
            </a:r>
            <a:r>
              <a:rPr lang="en-US" dirty="0">
                <a:solidFill>
                  <a:srgbClr val="FFFFFF"/>
                </a:solidFill>
              </a:rPr>
              <a:t> Statement</a:t>
            </a:r>
            <a:endParaRPr lang="en-US" dirty="0"/>
          </a:p>
        </p:txBody>
      </p:sp>
      <p:sp>
        <p:nvSpPr>
          <p:cNvPr id="3" name="Content Placeholder 2">
            <a:extLst>
              <a:ext uri="{FF2B5EF4-FFF2-40B4-BE49-F238E27FC236}">
                <a16:creationId xmlns:a16="http://schemas.microsoft.com/office/drawing/2014/main" id="{D45685EF-75B4-479D-A33B-D98C175365E7}"/>
              </a:ext>
            </a:extLst>
          </p:cNvPr>
          <p:cNvSpPr>
            <a:spLocks noGrp="1"/>
          </p:cNvSpPr>
          <p:nvPr>
            <p:ph idx="1"/>
          </p:nvPr>
        </p:nvSpPr>
        <p:spPr/>
        <p:txBody>
          <a:bodyPr>
            <a:normAutofit/>
          </a:bodyPr>
          <a:lstStyle/>
          <a:p>
            <a:pPr marL="0" indent="0">
              <a:buNone/>
            </a:pPr>
            <a:endParaRPr lang="en-US" dirty="0">
              <a:solidFill>
                <a:srgbClr val="FFFFFF"/>
              </a:solidFill>
            </a:endParaRPr>
          </a:p>
          <a:p>
            <a:r>
              <a:rPr lang="en-US" dirty="0"/>
              <a:t>Every business needs to research its competitor before launching a new cell phone. </a:t>
            </a:r>
          </a:p>
          <a:p>
            <a:r>
              <a:rPr lang="en-US" dirty="0"/>
              <a:t>With increasing competition, it is becoming difficult to attract customers. Hence, a company needs to determine who are its competitors, analyze which brand has the highest and lowest mean price , what kind of products they are selling, also analyze what are the factors that makes a product successful. E.g., check which type of CPU has the highest or lowest mean price.</a:t>
            </a:r>
          </a:p>
          <a:p>
            <a:r>
              <a:rPr lang="en-US" dirty="0"/>
              <a:t>After analyzing all these factors, the company can produce a strategy to design its product with most popular features.</a:t>
            </a:r>
          </a:p>
          <a:p>
            <a:r>
              <a:rPr lang="en-US" dirty="0"/>
              <a:t>Based on these factors decide the price for the product so that it can attract more customers.</a:t>
            </a:r>
          </a:p>
        </p:txBody>
      </p:sp>
    </p:spTree>
    <p:extLst>
      <p:ext uri="{BB962C8B-B14F-4D97-AF65-F5344CB8AC3E}">
        <p14:creationId xmlns:p14="http://schemas.microsoft.com/office/powerpoint/2010/main" val="250956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06F9-B76C-4E2A-B33E-579ECFECF006}"/>
              </a:ext>
            </a:extLst>
          </p:cNvPr>
          <p:cNvSpPr>
            <a:spLocks noGrp="1"/>
          </p:cNvSpPr>
          <p:nvPr>
            <p:ph type="title"/>
          </p:nvPr>
        </p:nvSpPr>
        <p:spPr/>
        <p:txBody>
          <a:bodyPr/>
          <a:lstStyle/>
          <a:p>
            <a:r>
              <a:rPr lang="en-US" dirty="0">
                <a:solidFill>
                  <a:schemeClr val="accent1"/>
                </a:solidFill>
              </a:rPr>
              <a:t>Conclusion</a:t>
            </a:r>
          </a:p>
        </p:txBody>
      </p:sp>
      <p:sp>
        <p:nvSpPr>
          <p:cNvPr id="3" name="Content Placeholder 2">
            <a:extLst>
              <a:ext uri="{FF2B5EF4-FFF2-40B4-BE49-F238E27FC236}">
                <a16:creationId xmlns:a16="http://schemas.microsoft.com/office/drawing/2014/main" id="{E6E3838C-DB05-48AC-810B-157779EAC834}"/>
              </a:ext>
            </a:extLst>
          </p:cNvPr>
          <p:cNvSpPr>
            <a:spLocks noGrp="1"/>
          </p:cNvSpPr>
          <p:nvPr>
            <p:ph idx="1"/>
          </p:nvPr>
        </p:nvSpPr>
        <p:spPr/>
        <p:txBody>
          <a:bodyPr/>
          <a:lstStyle/>
          <a:p>
            <a:r>
              <a:rPr lang="en-US" dirty="0"/>
              <a:t>After looking at this analysis we can get insights such has which type of CPU, chipset, OS etc. has highest mean price. </a:t>
            </a:r>
          </a:p>
          <a:p>
            <a:r>
              <a:rPr lang="en-US" dirty="0"/>
              <a:t>Whenever a brand is looking to launch a new product in the market, they can design their product based on these insights. For example, cell phone with highest mean price have ESIM as their sim type so while designing the cell phone company can include this feature so that it can attract more customers.</a:t>
            </a:r>
          </a:p>
          <a:p>
            <a:r>
              <a:rPr lang="en-US" dirty="0"/>
              <a:t>Also, the social network graph helps us visualize various brands of cell phones based on their mean price. And each brand is connected to its products. </a:t>
            </a:r>
          </a:p>
          <a:p>
            <a:r>
              <a:rPr lang="en-US" dirty="0"/>
              <a:t>This will help business owners to understand which product belongs to which brand.</a:t>
            </a:r>
          </a:p>
        </p:txBody>
      </p:sp>
    </p:spTree>
    <p:extLst>
      <p:ext uri="{BB962C8B-B14F-4D97-AF65-F5344CB8AC3E}">
        <p14:creationId xmlns:p14="http://schemas.microsoft.com/office/powerpoint/2010/main" val="2827008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E3838C-DB05-48AC-810B-157779EAC834}"/>
              </a:ext>
            </a:extLst>
          </p:cNvPr>
          <p:cNvSpPr>
            <a:spLocks noGrp="1"/>
          </p:cNvSpPr>
          <p:nvPr>
            <p:ph idx="1"/>
          </p:nvPr>
        </p:nvSpPr>
        <p:spPr/>
        <p:txBody>
          <a:bodyPr>
            <a:normAutofit/>
          </a:bodyPr>
          <a:lstStyle/>
          <a:p>
            <a:r>
              <a:rPr lang="en-US" sz="6600" dirty="0">
                <a:solidFill>
                  <a:schemeClr val="accent1"/>
                </a:solidFill>
              </a:rPr>
              <a:t>THANKYOU</a:t>
            </a:r>
          </a:p>
        </p:txBody>
      </p:sp>
    </p:spTree>
    <p:extLst>
      <p:ext uri="{BB962C8B-B14F-4D97-AF65-F5344CB8AC3E}">
        <p14:creationId xmlns:p14="http://schemas.microsoft.com/office/powerpoint/2010/main" val="178448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6ED3-7F42-463E-B527-F0941FEBCF9D}"/>
              </a:ext>
            </a:extLst>
          </p:cNvPr>
          <p:cNvSpPr>
            <a:spLocks noGrp="1"/>
          </p:cNvSpPr>
          <p:nvPr>
            <p:ph type="title"/>
          </p:nvPr>
        </p:nvSpPr>
        <p:spPr/>
        <p:txBody>
          <a:bodyPr/>
          <a:lstStyle/>
          <a:p>
            <a:r>
              <a:rPr lang="en-US" dirty="0">
                <a:solidFill>
                  <a:schemeClr val="accent1"/>
                </a:solidFill>
              </a:rPr>
              <a:t>Data </a:t>
            </a:r>
            <a:r>
              <a:rPr lang="en-US" dirty="0" err="1">
                <a:solidFill>
                  <a:schemeClr val="accent1"/>
                </a:solidFill>
              </a:rPr>
              <a:t>Extraction</a:t>
            </a:r>
            <a:r>
              <a:rPr lang="en-US" dirty="0" err="1">
                <a:solidFill>
                  <a:srgbClr val="FFFFFF"/>
                </a:solidFill>
              </a:rPr>
              <a:t>Extraction</a:t>
            </a:r>
            <a:endParaRPr lang="en-US" dirty="0"/>
          </a:p>
        </p:txBody>
      </p:sp>
      <p:sp>
        <p:nvSpPr>
          <p:cNvPr id="3" name="Content Placeholder 2">
            <a:extLst>
              <a:ext uri="{FF2B5EF4-FFF2-40B4-BE49-F238E27FC236}">
                <a16:creationId xmlns:a16="http://schemas.microsoft.com/office/drawing/2014/main" id="{D45685EF-75B4-479D-A33B-D98C175365E7}"/>
              </a:ext>
            </a:extLst>
          </p:cNvPr>
          <p:cNvSpPr>
            <a:spLocks noGrp="1"/>
          </p:cNvSpPr>
          <p:nvPr>
            <p:ph idx="1"/>
          </p:nvPr>
        </p:nvSpPr>
        <p:spPr/>
        <p:txBody>
          <a:bodyPr/>
          <a:lstStyle/>
          <a:p>
            <a:r>
              <a:rPr lang="en-US" dirty="0">
                <a:solidFill>
                  <a:srgbClr val="FFFFFF"/>
                </a:solidFill>
              </a:rPr>
              <a:t>I scraped the mobile pricing data from a website called GSMARENA.</a:t>
            </a:r>
          </a:p>
          <a:p>
            <a:r>
              <a:rPr lang="en-US" dirty="0"/>
              <a:t>GSMARENA is a website that has the pricing data and reviews of mobile phones of various brands.</a:t>
            </a:r>
          </a:p>
          <a:p>
            <a:r>
              <a:rPr lang="en-US" dirty="0"/>
              <a:t>I used python package named Selenium to perform the data scraping task.</a:t>
            </a:r>
          </a:p>
          <a:p>
            <a:endParaRPr lang="en-US" dirty="0"/>
          </a:p>
        </p:txBody>
      </p:sp>
    </p:spTree>
    <p:extLst>
      <p:ext uri="{BB962C8B-B14F-4D97-AF65-F5344CB8AC3E}">
        <p14:creationId xmlns:p14="http://schemas.microsoft.com/office/powerpoint/2010/main" val="94901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5723-9C56-4942-85B5-351A002751E2}"/>
              </a:ext>
            </a:extLst>
          </p:cNvPr>
          <p:cNvSpPr>
            <a:spLocks noGrp="1"/>
          </p:cNvSpPr>
          <p:nvPr>
            <p:ph type="title"/>
          </p:nvPr>
        </p:nvSpPr>
        <p:spPr>
          <a:xfrm>
            <a:off x="457200" y="159026"/>
            <a:ext cx="8002988" cy="1590261"/>
          </a:xfrm>
        </p:spPr>
        <p:txBody>
          <a:bodyPr anchor="b">
            <a:normAutofit/>
          </a:bodyPr>
          <a:lstStyle/>
          <a:p>
            <a:r>
              <a:rPr lang="en-US" dirty="0">
                <a:solidFill>
                  <a:schemeClr val="accent1"/>
                </a:solidFill>
              </a:rPr>
              <a:t>Data Preprocessing</a:t>
            </a:r>
          </a:p>
        </p:txBody>
      </p:sp>
      <p:sp>
        <p:nvSpPr>
          <p:cNvPr id="9" name="Content Placeholder 8">
            <a:extLst>
              <a:ext uri="{FF2B5EF4-FFF2-40B4-BE49-F238E27FC236}">
                <a16:creationId xmlns:a16="http://schemas.microsoft.com/office/drawing/2014/main" id="{DDB00914-5B15-4064-BEA3-89C351D3F4E9}"/>
              </a:ext>
            </a:extLst>
          </p:cNvPr>
          <p:cNvSpPr>
            <a:spLocks noGrp="1"/>
          </p:cNvSpPr>
          <p:nvPr>
            <p:ph idx="1"/>
          </p:nvPr>
        </p:nvSpPr>
        <p:spPr>
          <a:xfrm>
            <a:off x="457199" y="1804946"/>
            <a:ext cx="10523551" cy="1725433"/>
          </a:xfrm>
        </p:spPr>
        <p:txBody>
          <a:bodyPr>
            <a:normAutofit/>
          </a:bodyPr>
          <a:lstStyle/>
          <a:p>
            <a:pPr marL="457200" indent="-457200">
              <a:buFont typeface="+mj-lt"/>
              <a:buAutoNum type="arabicPeriod"/>
            </a:pPr>
            <a:r>
              <a:rPr lang="en-US" dirty="0"/>
              <a:t>We can see that the data is very noisy and needs to be cleaned.</a:t>
            </a:r>
          </a:p>
          <a:p>
            <a:pPr marL="457200" indent="-457200">
              <a:buFont typeface="+mj-lt"/>
              <a:buAutoNum type="arabicPeriod"/>
            </a:pPr>
            <a:r>
              <a:rPr lang="en-US" dirty="0"/>
              <a:t>The Price column has various unwanted texts and the price is in different currencies. We need to convert it to USD. Also, other columns need to be cleaned.</a:t>
            </a:r>
          </a:p>
          <a:p>
            <a:pPr marL="457200" indent="-457200">
              <a:buFont typeface="+mj-lt"/>
              <a:buAutoNum type="arabicPeriod"/>
            </a:pPr>
            <a:endParaRPr lang="en-US" dirty="0"/>
          </a:p>
        </p:txBody>
      </p:sp>
      <p:pic>
        <p:nvPicPr>
          <p:cNvPr id="4" name="Picture 3">
            <a:extLst>
              <a:ext uri="{FF2B5EF4-FFF2-40B4-BE49-F238E27FC236}">
                <a16:creationId xmlns:a16="http://schemas.microsoft.com/office/drawing/2014/main" id="{984940C3-987E-4223-B550-B61853E44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10720"/>
            <a:ext cx="12192000" cy="3230836"/>
          </a:xfrm>
          <a:prstGeom prst="rect">
            <a:avLst/>
          </a:prstGeom>
        </p:spPr>
      </p:pic>
    </p:spTree>
    <p:extLst>
      <p:ext uri="{BB962C8B-B14F-4D97-AF65-F5344CB8AC3E}">
        <p14:creationId xmlns:p14="http://schemas.microsoft.com/office/powerpoint/2010/main" val="73492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5723-9C56-4942-85B5-351A002751E2}"/>
              </a:ext>
            </a:extLst>
          </p:cNvPr>
          <p:cNvSpPr>
            <a:spLocks noGrp="1"/>
          </p:cNvSpPr>
          <p:nvPr>
            <p:ph type="title"/>
          </p:nvPr>
        </p:nvSpPr>
        <p:spPr>
          <a:xfrm>
            <a:off x="457200" y="159026"/>
            <a:ext cx="8002988" cy="1590261"/>
          </a:xfrm>
        </p:spPr>
        <p:txBody>
          <a:bodyPr anchor="b">
            <a:normAutofit/>
          </a:bodyPr>
          <a:lstStyle/>
          <a:p>
            <a:r>
              <a:rPr lang="en-US" dirty="0">
                <a:solidFill>
                  <a:schemeClr val="accent1"/>
                </a:solidFill>
              </a:rPr>
              <a:t>Data Preprocessing</a:t>
            </a:r>
          </a:p>
        </p:txBody>
      </p:sp>
      <p:sp>
        <p:nvSpPr>
          <p:cNvPr id="9" name="Content Placeholder 8">
            <a:extLst>
              <a:ext uri="{FF2B5EF4-FFF2-40B4-BE49-F238E27FC236}">
                <a16:creationId xmlns:a16="http://schemas.microsoft.com/office/drawing/2014/main" id="{DDB00914-5B15-4064-BEA3-89C351D3F4E9}"/>
              </a:ext>
            </a:extLst>
          </p:cNvPr>
          <p:cNvSpPr>
            <a:spLocks noGrp="1"/>
          </p:cNvSpPr>
          <p:nvPr>
            <p:ph idx="1"/>
          </p:nvPr>
        </p:nvSpPr>
        <p:spPr>
          <a:xfrm>
            <a:off x="457199" y="1804947"/>
            <a:ext cx="10523551" cy="1093636"/>
          </a:xfrm>
        </p:spPr>
        <p:txBody>
          <a:bodyPr>
            <a:normAutofit/>
          </a:bodyPr>
          <a:lstStyle/>
          <a:p>
            <a:pPr marL="457200" indent="-457200">
              <a:buFont typeface="+mj-lt"/>
              <a:buAutoNum type="arabicPeriod"/>
            </a:pPr>
            <a:r>
              <a:rPr lang="en-US" dirty="0"/>
              <a:t>In the image below we can see the dataset after performing various preprocessing tasks.</a:t>
            </a:r>
          </a:p>
          <a:p>
            <a:pPr marL="457200" indent="-457200">
              <a:buFont typeface="+mj-lt"/>
              <a:buAutoNum type="arabicPeriod"/>
            </a:pPr>
            <a:r>
              <a:rPr lang="en-US" dirty="0"/>
              <a:t>The price is converted to USD, also other unwanted texts from various features are removed.</a:t>
            </a:r>
          </a:p>
        </p:txBody>
      </p:sp>
      <p:pic>
        <p:nvPicPr>
          <p:cNvPr id="5" name="Picture 4">
            <a:extLst>
              <a:ext uri="{FF2B5EF4-FFF2-40B4-BE49-F238E27FC236}">
                <a16:creationId xmlns:a16="http://schemas.microsoft.com/office/drawing/2014/main" id="{08D20DCA-2FEA-4549-98DE-9A66BC647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2739556"/>
            <a:ext cx="10833653" cy="3959418"/>
          </a:xfrm>
          <a:prstGeom prst="rect">
            <a:avLst/>
          </a:prstGeom>
        </p:spPr>
      </p:pic>
    </p:spTree>
    <p:extLst>
      <p:ext uri="{BB962C8B-B14F-4D97-AF65-F5344CB8AC3E}">
        <p14:creationId xmlns:p14="http://schemas.microsoft.com/office/powerpoint/2010/main" val="1052889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DFA0-09E5-401A-BE15-8E6AF2F3BEFD}"/>
              </a:ext>
            </a:extLst>
          </p:cNvPr>
          <p:cNvSpPr>
            <a:spLocks noGrp="1"/>
          </p:cNvSpPr>
          <p:nvPr>
            <p:ph type="title"/>
          </p:nvPr>
        </p:nvSpPr>
        <p:spPr>
          <a:xfrm>
            <a:off x="457200" y="333956"/>
            <a:ext cx="4640729" cy="1383496"/>
          </a:xfrm>
        </p:spPr>
        <p:txBody>
          <a:bodyPr anchor="b">
            <a:normAutofit/>
          </a:bodyPr>
          <a:lstStyle/>
          <a:p>
            <a:r>
              <a:rPr lang="en-US" dirty="0">
                <a:solidFill>
                  <a:schemeClr val="accent1"/>
                </a:solidFill>
              </a:rPr>
              <a:t>Data Visualization</a:t>
            </a:r>
          </a:p>
        </p:txBody>
      </p:sp>
      <p:sp>
        <p:nvSpPr>
          <p:cNvPr id="11" name="Content Placeholder 10">
            <a:extLst>
              <a:ext uri="{FF2B5EF4-FFF2-40B4-BE49-F238E27FC236}">
                <a16:creationId xmlns:a16="http://schemas.microsoft.com/office/drawing/2014/main" id="{0B0B3633-5B88-4477-82BD-5508409F023B}"/>
              </a:ext>
            </a:extLst>
          </p:cNvPr>
          <p:cNvSpPr>
            <a:spLocks noGrp="1"/>
          </p:cNvSpPr>
          <p:nvPr>
            <p:ph idx="1"/>
          </p:nvPr>
        </p:nvSpPr>
        <p:spPr>
          <a:xfrm>
            <a:off x="457200" y="2286000"/>
            <a:ext cx="4640729" cy="3887585"/>
          </a:xfrm>
        </p:spPr>
        <p:txBody>
          <a:bodyPr>
            <a:normAutofit lnSpcReduction="10000"/>
          </a:bodyPr>
          <a:lstStyle/>
          <a:p>
            <a:pPr marL="0" indent="0">
              <a:buNone/>
            </a:pPr>
            <a:r>
              <a:rPr lang="en-US" sz="3600" dirty="0"/>
              <a:t>The graph shows the pie chart of average price of various cell phone brands.</a:t>
            </a:r>
          </a:p>
          <a:p>
            <a:pPr marL="0" indent="0">
              <a:buNone/>
            </a:pPr>
            <a:r>
              <a:rPr lang="en-US" sz="3600" dirty="0"/>
              <a:t>Apple has the highest mean price and Nokia has the lowest mean price.</a:t>
            </a:r>
          </a:p>
        </p:txBody>
      </p:sp>
      <p:pic>
        <p:nvPicPr>
          <p:cNvPr id="4" name="Picture 3">
            <a:extLst>
              <a:ext uri="{FF2B5EF4-FFF2-40B4-BE49-F238E27FC236}">
                <a16:creationId xmlns:a16="http://schemas.microsoft.com/office/drawing/2014/main" id="{18B94690-91C2-419F-93C5-D1480BE71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8863" y="1752600"/>
            <a:ext cx="3489960" cy="3352800"/>
          </a:xfrm>
          <a:prstGeom prst="rect">
            <a:avLst/>
          </a:prstGeom>
        </p:spPr>
      </p:pic>
    </p:spTree>
    <p:extLst>
      <p:ext uri="{BB962C8B-B14F-4D97-AF65-F5344CB8AC3E}">
        <p14:creationId xmlns:p14="http://schemas.microsoft.com/office/powerpoint/2010/main" val="1263293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0A63-E745-4192-8C55-8078E87D43C3}"/>
              </a:ext>
            </a:extLst>
          </p:cNvPr>
          <p:cNvSpPr>
            <a:spLocks noGrp="1"/>
          </p:cNvSpPr>
          <p:nvPr>
            <p:ph type="title"/>
          </p:nvPr>
        </p:nvSpPr>
        <p:spPr>
          <a:xfrm>
            <a:off x="457200" y="758952"/>
            <a:ext cx="4640729" cy="902871"/>
          </a:xfrm>
        </p:spPr>
        <p:txBody>
          <a:bodyPr vert="horz" lIns="91440" tIns="45720" rIns="91440" bIns="45720" rtlCol="0" anchor="b">
            <a:normAutofit/>
          </a:bodyPr>
          <a:lstStyle/>
          <a:p>
            <a:r>
              <a:rPr lang="en-US" sz="2400" dirty="0">
                <a:solidFill>
                  <a:schemeClr val="accent1"/>
                </a:solidFill>
              </a:rPr>
              <a:t>Charging VS Price</a:t>
            </a:r>
          </a:p>
        </p:txBody>
      </p:sp>
      <p:sp>
        <p:nvSpPr>
          <p:cNvPr id="33" name="Content Placeholder 32">
            <a:extLst>
              <a:ext uri="{FF2B5EF4-FFF2-40B4-BE49-F238E27FC236}">
                <a16:creationId xmlns:a16="http://schemas.microsoft.com/office/drawing/2014/main" id="{C34BB23A-3231-48C6-96DF-88DEF2C9083B}"/>
              </a:ext>
            </a:extLst>
          </p:cNvPr>
          <p:cNvSpPr>
            <a:spLocks noGrp="1"/>
          </p:cNvSpPr>
          <p:nvPr>
            <p:ph idx="1"/>
          </p:nvPr>
        </p:nvSpPr>
        <p:spPr>
          <a:xfrm>
            <a:off x="457200" y="2286000"/>
            <a:ext cx="4640729" cy="3887585"/>
          </a:xfrm>
        </p:spPr>
        <p:txBody>
          <a:bodyPr>
            <a:normAutofit/>
          </a:bodyPr>
          <a:lstStyle/>
          <a:p>
            <a:r>
              <a:rPr lang="en-US" sz="2000" dirty="0"/>
              <a:t>This graph shows the relationship between Charging type and price.</a:t>
            </a:r>
          </a:p>
          <a:p>
            <a:r>
              <a:rPr lang="en-US" dirty="0"/>
              <a:t>The Fast Charging feature has a very high mean price as compared to Normal charging.</a:t>
            </a:r>
          </a:p>
        </p:txBody>
      </p:sp>
      <p:pic>
        <p:nvPicPr>
          <p:cNvPr id="4" name="Picture 3">
            <a:extLst>
              <a:ext uri="{FF2B5EF4-FFF2-40B4-BE49-F238E27FC236}">
                <a16:creationId xmlns:a16="http://schemas.microsoft.com/office/drawing/2014/main" id="{37016685-9F5C-44D8-AA3F-8C30B357D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519" y="1772479"/>
            <a:ext cx="5234609" cy="4572662"/>
          </a:xfrm>
          <a:prstGeom prst="rect">
            <a:avLst/>
          </a:prstGeom>
        </p:spPr>
      </p:pic>
    </p:spTree>
    <p:extLst>
      <p:ext uri="{BB962C8B-B14F-4D97-AF65-F5344CB8AC3E}">
        <p14:creationId xmlns:p14="http://schemas.microsoft.com/office/powerpoint/2010/main" val="396870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EDF4-6358-4D59-A702-67FC380AB5F8}"/>
              </a:ext>
            </a:extLst>
          </p:cNvPr>
          <p:cNvSpPr>
            <a:spLocks noGrp="1"/>
          </p:cNvSpPr>
          <p:nvPr>
            <p:ph type="title"/>
          </p:nvPr>
        </p:nvSpPr>
        <p:spPr>
          <a:xfrm>
            <a:off x="457200" y="758952"/>
            <a:ext cx="4640729" cy="902871"/>
          </a:xfrm>
        </p:spPr>
        <p:txBody>
          <a:bodyPr anchor="b">
            <a:normAutofit/>
          </a:bodyPr>
          <a:lstStyle/>
          <a:p>
            <a:r>
              <a:rPr lang="en-US" dirty="0">
                <a:solidFill>
                  <a:schemeClr val="accent1"/>
                </a:solidFill>
              </a:rPr>
              <a:t>Sensor VS Price</a:t>
            </a:r>
          </a:p>
        </p:txBody>
      </p:sp>
      <p:sp>
        <p:nvSpPr>
          <p:cNvPr id="9" name="Content Placeholder 8">
            <a:extLst>
              <a:ext uri="{FF2B5EF4-FFF2-40B4-BE49-F238E27FC236}">
                <a16:creationId xmlns:a16="http://schemas.microsoft.com/office/drawing/2014/main" id="{5E71F98C-AEC5-4EF9-9463-798634E513ED}"/>
              </a:ext>
            </a:extLst>
          </p:cNvPr>
          <p:cNvSpPr>
            <a:spLocks noGrp="1"/>
          </p:cNvSpPr>
          <p:nvPr>
            <p:ph idx="1"/>
          </p:nvPr>
        </p:nvSpPr>
        <p:spPr>
          <a:xfrm>
            <a:off x="457200" y="2286000"/>
            <a:ext cx="4640729" cy="3887585"/>
          </a:xfrm>
        </p:spPr>
        <p:txBody>
          <a:bodyPr>
            <a:normAutofit/>
          </a:bodyPr>
          <a:lstStyle/>
          <a:p>
            <a:r>
              <a:rPr lang="en-US" dirty="0"/>
              <a:t>This graph shows the relationship between Sensor and Price.</a:t>
            </a:r>
          </a:p>
          <a:p>
            <a:r>
              <a:rPr lang="en-US" dirty="0"/>
              <a:t>We can see that Face ID sensor has the highest mean price and Accelerometer has the lowest.</a:t>
            </a:r>
          </a:p>
        </p:txBody>
      </p:sp>
      <p:pic>
        <p:nvPicPr>
          <p:cNvPr id="4" name="Picture 3">
            <a:extLst>
              <a:ext uri="{FF2B5EF4-FFF2-40B4-BE49-F238E27FC236}">
                <a16:creationId xmlns:a16="http://schemas.microsoft.com/office/drawing/2014/main" id="{B9469655-0B5C-40B1-81E4-A21C051AE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0" y="1754920"/>
            <a:ext cx="5905500" cy="4556760"/>
          </a:xfrm>
          <a:prstGeom prst="rect">
            <a:avLst/>
          </a:prstGeom>
        </p:spPr>
      </p:pic>
    </p:spTree>
    <p:extLst>
      <p:ext uri="{BB962C8B-B14F-4D97-AF65-F5344CB8AC3E}">
        <p14:creationId xmlns:p14="http://schemas.microsoft.com/office/powerpoint/2010/main" val="150722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64A6-50D5-40DE-BFCB-B56DDF18253E}"/>
              </a:ext>
            </a:extLst>
          </p:cNvPr>
          <p:cNvSpPr>
            <a:spLocks noGrp="1"/>
          </p:cNvSpPr>
          <p:nvPr>
            <p:ph type="title"/>
          </p:nvPr>
        </p:nvSpPr>
        <p:spPr>
          <a:xfrm>
            <a:off x="457200" y="421420"/>
            <a:ext cx="4640729" cy="1319916"/>
          </a:xfrm>
        </p:spPr>
        <p:txBody>
          <a:bodyPr vert="horz" lIns="91440" tIns="45720" rIns="91440" bIns="45720" rtlCol="0" anchor="b">
            <a:normAutofit/>
          </a:bodyPr>
          <a:lstStyle/>
          <a:p>
            <a:r>
              <a:rPr lang="en-US" dirty="0">
                <a:solidFill>
                  <a:schemeClr val="accent1"/>
                </a:solidFill>
              </a:rPr>
              <a:t>Chipset VS Price</a:t>
            </a:r>
          </a:p>
        </p:txBody>
      </p:sp>
      <p:sp>
        <p:nvSpPr>
          <p:cNvPr id="33" name="Content Placeholder 32">
            <a:extLst>
              <a:ext uri="{FF2B5EF4-FFF2-40B4-BE49-F238E27FC236}">
                <a16:creationId xmlns:a16="http://schemas.microsoft.com/office/drawing/2014/main" id="{597D94EA-F134-44DB-AFDA-FB415C21E65E}"/>
              </a:ext>
            </a:extLst>
          </p:cNvPr>
          <p:cNvSpPr>
            <a:spLocks noGrp="1"/>
          </p:cNvSpPr>
          <p:nvPr>
            <p:ph idx="1"/>
          </p:nvPr>
        </p:nvSpPr>
        <p:spPr>
          <a:xfrm>
            <a:off x="457200" y="2286000"/>
            <a:ext cx="4640729" cy="3887585"/>
          </a:xfrm>
        </p:spPr>
        <p:txBody>
          <a:bodyPr>
            <a:normAutofit/>
          </a:bodyPr>
          <a:lstStyle/>
          <a:p>
            <a:pPr marL="0" indent="0">
              <a:buNone/>
            </a:pPr>
            <a:r>
              <a:rPr lang="en-US" dirty="0"/>
              <a:t>The graph shows the relationship between Chipset and Price.</a:t>
            </a:r>
          </a:p>
          <a:p>
            <a:pPr marL="0" indent="0">
              <a:buNone/>
            </a:pPr>
            <a:r>
              <a:rPr lang="en-US" dirty="0"/>
              <a:t>We can see that Qualcomm has the highest average price and </a:t>
            </a:r>
            <a:r>
              <a:rPr lang="en-US" dirty="0" err="1"/>
              <a:t>Unisoc</a:t>
            </a:r>
            <a:r>
              <a:rPr lang="en-US" dirty="0"/>
              <a:t> has the lowest.</a:t>
            </a:r>
          </a:p>
          <a:p>
            <a:pPr marL="0" indent="0">
              <a:buNone/>
            </a:pPr>
            <a:endParaRPr lang="en-US" dirty="0"/>
          </a:p>
        </p:txBody>
      </p:sp>
      <p:pic>
        <p:nvPicPr>
          <p:cNvPr id="4" name="Picture 3">
            <a:extLst>
              <a:ext uri="{FF2B5EF4-FFF2-40B4-BE49-F238E27FC236}">
                <a16:creationId xmlns:a16="http://schemas.microsoft.com/office/drawing/2014/main" id="{1414BB91-4231-4C74-8A85-CAD2848CA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363" y="1741336"/>
            <a:ext cx="5173980" cy="4335780"/>
          </a:xfrm>
          <a:prstGeom prst="rect">
            <a:avLst/>
          </a:prstGeom>
        </p:spPr>
      </p:pic>
    </p:spTree>
    <p:extLst>
      <p:ext uri="{BB962C8B-B14F-4D97-AF65-F5344CB8AC3E}">
        <p14:creationId xmlns:p14="http://schemas.microsoft.com/office/powerpoint/2010/main" val="11652517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1887</TotalTime>
  <Words>917</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Calibri</vt:lpstr>
      <vt:lpstr>Calibri Light</vt:lpstr>
      <vt:lpstr>Retrospect</vt:lpstr>
      <vt:lpstr>Analysis on GSM Arena Dataset</vt:lpstr>
      <vt:lpstr>Problem Statement Statement</vt:lpstr>
      <vt:lpstr>Data ExtractionExtraction</vt:lpstr>
      <vt:lpstr>Data Preprocessing</vt:lpstr>
      <vt:lpstr>Data Preprocessing</vt:lpstr>
      <vt:lpstr>Data Visualization</vt:lpstr>
      <vt:lpstr>Charging VS Price</vt:lpstr>
      <vt:lpstr>Sensor VS Price</vt:lpstr>
      <vt:lpstr>Chipset VS Price</vt:lpstr>
      <vt:lpstr>GPU VS Price</vt:lpstr>
      <vt:lpstr>OS VS Price</vt:lpstr>
      <vt:lpstr>Bluetooth VS Price</vt:lpstr>
      <vt:lpstr>CPU VS Price</vt:lpstr>
      <vt:lpstr>SIM VS Price</vt:lpstr>
      <vt:lpstr>USB VS Price</vt:lpstr>
      <vt:lpstr>Announced Year VS Price</vt:lpstr>
      <vt:lpstr>Released Year VS Price</vt:lpstr>
      <vt:lpstr>Social Network Graph of Brands</vt:lpstr>
      <vt:lpstr>Social Network Graph of CPU</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 Analysis Cell Phone Dataset</dc:title>
  <dc:creator>Monish Bangera</dc:creator>
  <cp:lastModifiedBy>Monish Bangera</cp:lastModifiedBy>
  <cp:revision>6</cp:revision>
  <dcterms:created xsi:type="dcterms:W3CDTF">2021-12-05T23:59:26Z</dcterms:created>
  <dcterms:modified xsi:type="dcterms:W3CDTF">2021-12-25T09:33:40Z</dcterms:modified>
</cp:coreProperties>
</file>