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" saveSubsetFonts="1" autoCompressPictures="0">
  <p:sldMasterIdLst>
    <p:sldMasterId id="2147483686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63" r:id="rId16"/>
    <p:sldId id="272" r:id="rId17"/>
    <p:sldId id="264" r:id="rId18"/>
    <p:sldId id="265" r:id="rId19"/>
    <p:sldId id="275" r:id="rId20"/>
    <p:sldId id="273" r:id="rId21"/>
    <p:sldId id="274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/>
    <p:restoredTop sz="92760" autoAdjust="0"/>
  </p:normalViewPr>
  <p:slideViewPr>
    <p:cSldViewPr snapToGrid="0" snapToObjects="1">
      <p:cViewPr varScale="1">
        <p:scale>
          <a:sx n="74" d="100"/>
          <a:sy n="74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F4DAF-82AB-024D-83C6-A87B3818F39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76703-07C7-2045-9D05-0A35807A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37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76703-07C7-2045-9D05-0A35807ACF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4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32B6-ABC8-0249-AEEB-5F4EFB0E4B64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7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DACE-35EE-A34E-BDB2-1FEA7252727F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0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EC49-3B2B-CA45-97F9-ADA184D9B376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8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0B6D-F2C4-A146-ACA6-062977BFF125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6A70-7073-C348-B507-68DB836C0EBC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A5A8-3FAB-9C4E-9012-E5B9D81ED8CD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180E-0D6D-0248-9F3C-322D7B68480E}" type="datetime1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E13C-EFC3-0048-AD3D-44EF61924E16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0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9FD2-55A7-274C-88DB-362FC96AA8FE}" type="datetime1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3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C4C5-5464-4E4F-A47B-8C344197577F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3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A199-6C80-3A4D-AB22-A16E6387F9F4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7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D6092DC2-7738-494B-BB05-E9C108967596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3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981ED-EE70-E54D-BB4A-EC816ADE7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58732" y="4479194"/>
            <a:ext cx="8763574" cy="2226076"/>
          </a:xfrm>
        </p:spPr>
        <p:txBody>
          <a:bodyPr anchor="ctr">
            <a:noAutofit/>
          </a:bodyPr>
          <a:lstStyle/>
          <a:p>
            <a:r>
              <a:rPr lang="en-US" sz="4400" dirty="0"/>
              <a:t>Extended ER Project</a:t>
            </a:r>
            <a:br>
              <a:rPr lang="en-US" sz="4400" dirty="0"/>
            </a:br>
            <a:r>
              <a:rPr lang="en-US" sz="4400" dirty="0"/>
              <a:t>Educational Institute</a:t>
            </a:r>
            <a:br>
              <a:rPr lang="en-US" sz="4400" dirty="0"/>
            </a:br>
            <a:r>
              <a:rPr lang="en-US" sz="3200" dirty="0"/>
              <a:t>MIS 631 WS</a:t>
            </a:r>
            <a:br>
              <a:rPr lang="en-US" sz="3200" dirty="0"/>
            </a:br>
            <a:r>
              <a:rPr lang="en-US" sz="3200" dirty="0"/>
              <a:t>Prof. Joseph Morabito</a:t>
            </a:r>
            <a:br>
              <a:rPr lang="en-US" sz="4400" dirty="0"/>
            </a:br>
            <a:r>
              <a:rPr lang="en-US" sz="4400" dirty="0"/>
              <a:t> </a:t>
            </a:r>
          </a:p>
        </p:txBody>
      </p: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318E2CA5-6E2C-BA44-A6B4-2B5963322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47148" y="4223254"/>
            <a:ext cx="2272987" cy="2228758"/>
          </a:xfrm>
        </p:spPr>
        <p:txBody>
          <a:bodyPr anchor="ctr">
            <a:normAutofit fontScale="77500" lnSpcReduction="20000"/>
          </a:bodyPr>
          <a:lstStyle/>
          <a:p>
            <a:pPr algn="r"/>
            <a:r>
              <a:rPr lang="en-US" sz="2200" u="sng" dirty="0"/>
              <a:t>Group 4</a:t>
            </a:r>
          </a:p>
          <a:p>
            <a:pPr algn="r"/>
            <a:r>
              <a:rPr lang="en-US" sz="2200" dirty="0"/>
              <a:t>Rohan </a:t>
            </a:r>
            <a:r>
              <a:rPr lang="en-US" sz="2200" dirty="0" err="1"/>
              <a:t>Puthran</a:t>
            </a:r>
            <a:endParaRPr lang="en-US" sz="2200" dirty="0"/>
          </a:p>
          <a:p>
            <a:pPr algn="r"/>
            <a:r>
              <a:rPr lang="en-US" sz="2200" dirty="0"/>
              <a:t>Monish </a:t>
            </a:r>
            <a:r>
              <a:rPr lang="en-US" sz="2200" dirty="0" err="1"/>
              <a:t>Bangera</a:t>
            </a:r>
            <a:endParaRPr lang="en-US" sz="2200" dirty="0"/>
          </a:p>
          <a:p>
            <a:pPr algn="r"/>
            <a:r>
              <a:rPr lang="en-US" sz="2200" dirty="0"/>
              <a:t>Mihir Kadam</a:t>
            </a:r>
          </a:p>
          <a:p>
            <a:pPr algn="r"/>
            <a:r>
              <a:rPr lang="en-US" sz="2200" dirty="0" err="1"/>
              <a:t>Aashi</a:t>
            </a:r>
            <a:r>
              <a:rPr lang="en-US" sz="2200" dirty="0"/>
              <a:t> Jain</a:t>
            </a:r>
          </a:p>
          <a:p>
            <a:pPr algn="r"/>
            <a:r>
              <a:rPr lang="en-US" sz="2200" dirty="0"/>
              <a:t>Mayank Vyas</a:t>
            </a:r>
          </a:p>
        </p:txBody>
      </p:sp>
      <p:pic>
        <p:nvPicPr>
          <p:cNvPr id="4" name="Picture 3" descr="Paint in motion from the bottom of the view">
            <a:extLst>
              <a:ext uri="{FF2B5EF4-FFF2-40B4-BE49-F238E27FC236}">
                <a16:creationId xmlns:a16="http://schemas.microsoft.com/office/drawing/2014/main" id="{74C5C9FA-C2FB-459F-A2D9-2E750C824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119" r="-2" b="7972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25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43EA8-FC5C-7B4B-8EDF-207DCB72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7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7C75-328B-F649-814F-555A9735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3594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Information Model (Hotel Management)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CEECFB6-5826-3046-9CC4-78A4A374E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703" y="642552"/>
            <a:ext cx="9700594" cy="60795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2C105-1049-B04A-924C-0DADD788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3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7C75-328B-F649-814F-555A9735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583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Data Model (Hotel Management)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37C8B23-661E-224B-9A7F-FF9C4DFB2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125" y="688849"/>
            <a:ext cx="7957750" cy="61691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936D-AD61-004F-AE2C-C926EDAB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8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7C75-328B-F649-814F-555A9735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621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Entity Relationship Model (Management/MBA)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554196F-0E6B-1D48-9E7F-25683E200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876" y="811436"/>
            <a:ext cx="9060248" cy="60465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70BE6-F0C2-E545-A48C-242A317E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6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7C75-328B-F649-814F-555A9735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2713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Information Model (Management/MBA)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BA1F94C-AD7D-A841-8453-4F95E3885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083" y="648342"/>
            <a:ext cx="7947834" cy="61233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0DAB9-4E5A-8F4A-BC15-72AD153E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7C75-328B-F649-814F-555A9735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9783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Data Model (Management/MBA)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A6C786B4-60C7-7D4D-8965-D16761705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752" y="722606"/>
            <a:ext cx="8360496" cy="61353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AF121E7-AB8F-9146-839D-FF75A230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2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18B9-FA78-064B-B8E6-EEACC087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E0CB-C702-B149-BA85-33B9F2542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>
                <a:latin typeface="Arial" panose="020B0604020202020204" pitchFamily="34" charset="0"/>
              </a:rPr>
              <a:t>Contracts define and communicate rules of behaviour.</a:t>
            </a:r>
          </a:p>
          <a:p>
            <a:endParaRPr lang="en-IN" sz="1600" dirty="0">
              <a:latin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</a:rPr>
              <a:t>Contracts exist at all levels in systems analysis, design, and implementation; in fact, contracts exist at all levels in an organization and in society–We use contracts all the time – e.g., to purchase real estate.</a:t>
            </a:r>
          </a:p>
          <a:p>
            <a:endParaRPr lang="en-IN" sz="1600" dirty="0">
              <a:latin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</a:rPr>
              <a:t>Though properties of contracts may differ based on their intended uses, contracts have some properties in common: The essential property is that a contract explicitly and declaratively defines a behaviour (or in info systems, we say an operation).</a:t>
            </a:r>
          </a:p>
          <a:p>
            <a:pPr marL="0" indent="0">
              <a:buNone/>
            </a:pPr>
            <a:endParaRPr lang="en-IN" sz="1600" dirty="0">
              <a:latin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</a:rPr>
              <a:t>A contract should describe–What the operation must achieve and under what circumstances (semantics) and its signature (parameters).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39261-50D5-7A4D-8064-B1EB4F4F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5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409A-F663-C04C-97E1-416EEFF87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Specifications of Employee on-boarding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1E761-11AC-A646-91BB-CADEA568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7" y="1690688"/>
            <a:ext cx="8197581" cy="5067031"/>
          </a:xfrm>
        </p:spPr>
        <p:txBody>
          <a:bodyPr>
            <a:normAutofit fontScale="2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0" dirty="0"/>
              <a:t>I</a:t>
            </a:r>
            <a:r>
              <a:rPr lang="en-US" sz="6000" b="1" dirty="0"/>
              <a:t>NVARIENT</a:t>
            </a:r>
          </a:p>
          <a:p>
            <a:r>
              <a:rPr lang="en-US" sz="6000" dirty="0"/>
              <a:t>An employee belongs to at most one department</a:t>
            </a:r>
          </a:p>
          <a:p>
            <a:r>
              <a:rPr lang="en-US" sz="6000" dirty="0"/>
              <a:t>A department consists of zero to many employee</a:t>
            </a:r>
          </a:p>
          <a:p>
            <a:endParaRPr lang="en-US" sz="6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0" b="1" dirty="0"/>
              <a:t>PRECONDITION</a:t>
            </a:r>
          </a:p>
          <a:p>
            <a:r>
              <a:rPr lang="en-US" sz="6000" dirty="0"/>
              <a:t>The department and employee exists</a:t>
            </a:r>
          </a:p>
          <a:p>
            <a:pPr marL="0" indent="0">
              <a:buNone/>
            </a:pPr>
            <a:r>
              <a:rPr lang="en-US" sz="60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0" b="1" dirty="0"/>
              <a:t>POSTCONDITION</a:t>
            </a:r>
          </a:p>
          <a:p>
            <a:r>
              <a:rPr lang="en-US" sz="6000" dirty="0"/>
              <a:t>The employee belongs to the department.</a:t>
            </a:r>
          </a:p>
          <a:p>
            <a:r>
              <a:rPr lang="en-US" sz="6000" dirty="0"/>
              <a:t>The department has all the old employees and the additional new employee. (increment employee count by one)</a:t>
            </a:r>
          </a:p>
          <a:p>
            <a:pPr marL="285750" indent="-285750">
              <a:buFontTx/>
              <a:buChar char="-"/>
            </a:pPr>
            <a:endParaRPr lang="en-US" sz="6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0" b="1" dirty="0"/>
              <a:t>TRIGGER</a:t>
            </a:r>
          </a:p>
          <a:p>
            <a:r>
              <a:rPr lang="en-US" sz="6000" dirty="0"/>
              <a:t>The department has approved an employee on-boarding request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1E458-945F-4144-8D5B-5C5CA28F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8EF1028-EFDB-FE4E-848C-CEFCA2D1B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888" y="5156171"/>
            <a:ext cx="2318019" cy="1565304"/>
          </a:xfrm>
          <a:prstGeom prst="rect">
            <a:avLst/>
          </a:prstGeom>
        </p:spPr>
      </p:pic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3B074EDD-590C-FA47-8179-62D6FDE50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844" y="3619047"/>
            <a:ext cx="2880109" cy="1229091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2B46C3B8-16C8-B843-84F5-A59C9CB3F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9914" y="1610116"/>
            <a:ext cx="2699968" cy="170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4362A-58AB-4549-BBB3-6E3B6BEC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 of student on-boarding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DDAF-43E8-AD46-8584-8A2EC7639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980336" cy="5032375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INVARIENT</a:t>
            </a:r>
          </a:p>
          <a:p>
            <a:r>
              <a:rPr lang="en-US" sz="2500" dirty="0"/>
              <a:t>A student belongs to at most one field of specific college studies class.</a:t>
            </a:r>
          </a:p>
          <a:p>
            <a:r>
              <a:rPr lang="en-US" sz="2500" dirty="0"/>
              <a:t>A specific course class consists of zero to n number of students (120 in case of engineering field class)</a:t>
            </a:r>
          </a:p>
          <a:p>
            <a:pPr marL="285750" indent="-285750">
              <a:buFontTx/>
              <a:buChar char="-"/>
            </a:pP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PRECONDITION</a:t>
            </a:r>
          </a:p>
          <a:p>
            <a:r>
              <a:rPr lang="en-US" sz="2500" dirty="0"/>
              <a:t>The  course class and student exists</a:t>
            </a:r>
          </a:p>
          <a:p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POSTCONDITION</a:t>
            </a:r>
          </a:p>
          <a:p>
            <a:r>
              <a:rPr lang="en-US" sz="2500" dirty="0"/>
              <a:t>The student belongs to one class of course</a:t>
            </a:r>
          </a:p>
          <a:p>
            <a:r>
              <a:rPr lang="en-US" sz="2500" dirty="0"/>
              <a:t>The course class has old students and the additional new students for new class of same course.</a:t>
            </a:r>
          </a:p>
          <a:p>
            <a:pPr marL="285750" indent="-285750">
              <a:buFontTx/>
              <a:buChar char="-"/>
            </a:pP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TRIGGER</a:t>
            </a:r>
          </a:p>
          <a:p>
            <a:r>
              <a:rPr lang="en-US" sz="2500" dirty="0"/>
              <a:t>The admission department has approved the student on-boarding request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7C50E-B04F-6D4A-96E9-AFD59AC8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280FA44-A1A4-F44D-A86D-F272EF03F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536" y="2364582"/>
            <a:ext cx="30607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8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69D5-ED18-6D4E-9FD4-C67215B7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Specifications of granting Student Scholarship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44858-195A-0F45-B2E7-C091CC2FD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INVARIENT</a:t>
            </a:r>
            <a:endParaRPr lang="en-US" sz="2500" dirty="0"/>
          </a:p>
          <a:p>
            <a:r>
              <a:rPr lang="en-US" sz="2500" dirty="0"/>
              <a:t>A student belongs to at most one field of engineering studies class.</a:t>
            </a:r>
          </a:p>
          <a:p>
            <a:r>
              <a:rPr lang="en-US" sz="2500" dirty="0"/>
              <a:t>An engineering field class consists of zero to 120 students</a:t>
            </a:r>
          </a:p>
          <a:p>
            <a:pPr marL="285750" indent="-285750">
              <a:buFontTx/>
              <a:buChar char="-"/>
            </a:pP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PRECONDITION</a:t>
            </a:r>
          </a:p>
          <a:p>
            <a:r>
              <a:rPr lang="en-US" sz="2500" dirty="0"/>
              <a:t>The engineering field class and student exists	</a:t>
            </a:r>
          </a:p>
          <a:p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POSTCONDITION</a:t>
            </a:r>
          </a:p>
          <a:p>
            <a:r>
              <a:rPr lang="en-US" sz="2500" dirty="0"/>
              <a:t>The student belongs to one field of engineering</a:t>
            </a:r>
          </a:p>
          <a:p>
            <a:r>
              <a:rPr lang="en-US" sz="2500" dirty="0"/>
              <a:t>The field of engineering has old students and the additional new students.</a:t>
            </a:r>
          </a:p>
          <a:p>
            <a:r>
              <a:rPr lang="en-US" sz="2500" dirty="0"/>
              <a:t>The department has all the old employees and the additional new employee. (increment employee count by one)</a:t>
            </a:r>
          </a:p>
          <a:p>
            <a:pPr marL="285750" indent="-285750">
              <a:buFontTx/>
              <a:buChar char="-"/>
            </a:pP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TRIGGER</a:t>
            </a:r>
          </a:p>
          <a:p>
            <a:r>
              <a:rPr lang="en-US" sz="2500" dirty="0"/>
              <a:t>The admission department has approved the student on-boarding request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0F318-8B50-6849-A0FF-B12DBA58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69D5-ED18-6D4E-9FD4-C67215B7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Specifications for Conducting an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44858-195A-0F45-B2E7-C091CC2FD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7763358" cy="4895851"/>
          </a:xfrm>
        </p:spPr>
        <p:txBody>
          <a:bodyPr>
            <a:normAutofit fontScale="4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500" b="1" dirty="0"/>
              <a:t>INVARIENT</a:t>
            </a:r>
          </a:p>
          <a:p>
            <a:r>
              <a:rPr lang="en-US" sz="3500" dirty="0"/>
              <a:t>The examinations are conducted for all the students at the end of every semester.</a:t>
            </a:r>
          </a:p>
          <a:p>
            <a:r>
              <a:rPr lang="en-US" sz="3500" dirty="0"/>
              <a:t>The examination follows the standardized college format.</a:t>
            </a:r>
          </a:p>
          <a:p>
            <a:pPr marL="0" indent="0">
              <a:buNone/>
            </a:pPr>
            <a:endParaRPr lang="en-US" sz="3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500" b="1" dirty="0"/>
              <a:t>PRECONDITION</a:t>
            </a:r>
          </a:p>
          <a:p>
            <a:r>
              <a:rPr lang="en-US" sz="3500" dirty="0"/>
              <a:t>A student belongs to at most one course of studies class.</a:t>
            </a:r>
          </a:p>
          <a:p>
            <a:r>
              <a:rPr lang="en-US" sz="3500" dirty="0"/>
              <a:t>The syllabus is taught completely to the students and the examination fees is paid.</a:t>
            </a:r>
          </a:p>
          <a:p>
            <a:pPr marL="285750" indent="-285750">
              <a:buFontTx/>
              <a:buChar char="-"/>
            </a:pPr>
            <a:endParaRPr lang="en-US" sz="3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500" b="1" dirty="0"/>
              <a:t>POSTCONDITION</a:t>
            </a:r>
          </a:p>
          <a:p>
            <a:r>
              <a:rPr lang="en-US" sz="3500" dirty="0"/>
              <a:t>The student is allowed to give the examination.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500" b="1" dirty="0"/>
              <a:t>TRIGGER</a:t>
            </a:r>
          </a:p>
          <a:p>
            <a:r>
              <a:rPr lang="en-US" sz="3500" dirty="0"/>
              <a:t>The examination is conducted as scheduled following the guidelines of the college and institution.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31397-3C42-B543-BCC1-3CC4A144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D359BDA-0F35-214D-83DD-B7696A403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770" y="2062121"/>
            <a:ext cx="1621155" cy="1961397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43E6059-22D8-5643-9270-A0D785E96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8042" y="4577515"/>
            <a:ext cx="1630652" cy="1961397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4E6A5AEA-D9F9-3D4D-B932-EE1E63C98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3368" y="2135188"/>
            <a:ext cx="1781697" cy="150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5FF4-933D-744D-BD7E-C05E1A09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BCCA7-00DE-E343-A5D2-6AD82DADB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Project Scope</a:t>
            </a:r>
          </a:p>
          <a:p>
            <a:r>
              <a:rPr lang="en-US" sz="1800" dirty="0"/>
              <a:t>High level Approach and Central Model</a:t>
            </a:r>
          </a:p>
          <a:p>
            <a:r>
              <a:rPr lang="en-US" sz="1800" dirty="0"/>
              <a:t>Entity Relationship Models</a:t>
            </a:r>
          </a:p>
          <a:p>
            <a:r>
              <a:rPr lang="en-US" sz="1800" dirty="0"/>
              <a:t>Information Models</a:t>
            </a:r>
          </a:p>
          <a:p>
            <a:r>
              <a:rPr lang="en-US" sz="1800" dirty="0"/>
              <a:t>Data Models</a:t>
            </a:r>
          </a:p>
          <a:p>
            <a:r>
              <a:rPr lang="en-US" sz="1800" dirty="0"/>
              <a:t>Contracts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4C97F-4B81-E847-9010-1CF193EB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1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69D5-ED18-6D4E-9FD4-C67215B7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Specifications for student to complete under graduation (engineering)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44858-195A-0F45-B2E7-C091CC2FD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/>
              <a:t>INVARIENT</a:t>
            </a:r>
          </a:p>
          <a:p>
            <a:r>
              <a:rPr lang="en-US" sz="1500" dirty="0"/>
              <a:t>The Student belonged to at most one field of engineering studies</a:t>
            </a:r>
          </a:p>
          <a:p>
            <a:r>
              <a:rPr lang="en-US" sz="1500" dirty="0"/>
              <a:t>The Student has qualified the requirements for under graduation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/>
              <a:t>PRECONDITION</a:t>
            </a:r>
          </a:p>
          <a:p>
            <a:r>
              <a:rPr lang="en-US" sz="1500" dirty="0"/>
              <a:t>A student belongs to at most one field of engineering studies class</a:t>
            </a:r>
          </a:p>
          <a:p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/>
              <a:t>POSTCONDITION</a:t>
            </a:r>
          </a:p>
          <a:p>
            <a:r>
              <a:rPr lang="en-US" sz="1500" dirty="0"/>
              <a:t>The student has fulfilled the requirements of the undergraduate engineering studies</a:t>
            </a:r>
          </a:p>
          <a:p>
            <a:r>
              <a:rPr lang="en-US" sz="1500" dirty="0"/>
              <a:t>The student is an alumni of the college/university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/>
              <a:t>TRIGGER</a:t>
            </a:r>
          </a:p>
          <a:p>
            <a:r>
              <a:rPr lang="en-US" sz="1500" dirty="0"/>
              <a:t>The the student is qualified as an undergraduate in the field of engineering.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4EED6-E840-4C4B-9D93-301EFB1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3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69D5-ED18-6D4E-9FD4-C67215B7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Specifications for student on-boarding for “Student’s Committee”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44858-195A-0F45-B2E7-C091CC2FD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3122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INVARIENT</a:t>
            </a:r>
          </a:p>
          <a:p>
            <a:r>
              <a:rPr lang="en-US" sz="1400" dirty="0"/>
              <a:t>A student belongs to at most one course of studies class.</a:t>
            </a:r>
          </a:p>
          <a:p>
            <a:r>
              <a:rPr lang="en-US" sz="1400" dirty="0"/>
              <a:t>A student has a position in the student’s committee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PRECONDITION</a:t>
            </a:r>
          </a:p>
          <a:p>
            <a:r>
              <a:rPr lang="en-US" sz="1400" dirty="0"/>
              <a:t>A student belongs to at most one class of course studies.</a:t>
            </a:r>
          </a:p>
          <a:p>
            <a:r>
              <a:rPr lang="en-US" sz="1400" dirty="0"/>
              <a:t>A student qualifies the requirements for the position of the student’s committee.</a:t>
            </a:r>
          </a:p>
          <a:p>
            <a:pPr marL="0" indent="0">
              <a:buNone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POSTCONDITION</a:t>
            </a:r>
          </a:p>
          <a:p>
            <a:r>
              <a:rPr lang="en-US" sz="1400" dirty="0"/>
              <a:t>A position in the council is held by the student.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TRIGGER</a:t>
            </a:r>
          </a:p>
          <a:p>
            <a:r>
              <a:rPr lang="en-US" sz="1400" dirty="0"/>
              <a:t>The fulfillment of the requirement qualifies the student to take the position in the council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435E6-0783-C24D-B220-1ED9A369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7E64E4F-E24F-BB4C-B93D-74A5CE401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139" y="4977118"/>
            <a:ext cx="2541380" cy="1561794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88A77A0-8BCC-1044-BB52-1AC148796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938" y="1386408"/>
            <a:ext cx="2914745" cy="1361282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D8D684AB-CE39-BB46-84E6-7F47A69CD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457" y="3167919"/>
            <a:ext cx="2914745" cy="147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0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DD858-B0B3-F947-9819-92E848DE6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70" y="24039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 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7110C-4B46-4648-96A5-C40656E3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8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F14E-2E84-A440-ACBB-86CB8BD2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C3FF-5B3D-8942-8478-6087F126C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6836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The project mainly focuses on how the data is handled in any educational institution.</a:t>
            </a:r>
          </a:p>
          <a:p>
            <a:endParaRPr lang="en-US" sz="1800" dirty="0"/>
          </a:p>
          <a:p>
            <a:r>
              <a:rPr lang="en-US" sz="1800" dirty="0"/>
              <a:t>The educational institution comprises of there main buildings and college of studies (phases1,2&amp;3) .</a:t>
            </a:r>
          </a:p>
          <a:p>
            <a:endParaRPr lang="en-US" sz="1800" dirty="0"/>
          </a:p>
          <a:p>
            <a:r>
              <a:rPr lang="en-US" sz="1800" dirty="0"/>
              <a:t>Each Building is dedicated for one college of study i.e., Engineering, Hotel Management and Management &amp; MBA.</a:t>
            </a:r>
          </a:p>
          <a:p>
            <a:endParaRPr lang="en-US" sz="1800" dirty="0"/>
          </a:p>
          <a:p>
            <a:r>
              <a:rPr lang="en-US" sz="1800" dirty="0"/>
              <a:t>Every college has its own way of operation, organizational architecture and data structure.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BE546-DEAE-7046-8FA4-2099C6AD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4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2EAF-8EF7-3243-A600-121C3E31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High level Approach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4B15AF8-DA4F-4F4C-B1C8-8D99409A058C}"/>
              </a:ext>
            </a:extLst>
          </p:cNvPr>
          <p:cNvSpPr/>
          <p:nvPr/>
        </p:nvSpPr>
        <p:spPr>
          <a:xfrm>
            <a:off x="5239265" y="1505333"/>
            <a:ext cx="1606378" cy="84245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Educational Institute / University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B744BF2-B142-BD40-A191-E1596295CB7D}"/>
              </a:ext>
            </a:extLst>
          </p:cNvPr>
          <p:cNvSpPr/>
          <p:nvPr/>
        </p:nvSpPr>
        <p:spPr>
          <a:xfrm>
            <a:off x="2048134" y="3163331"/>
            <a:ext cx="1606378" cy="6570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Engineering (Phase1)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FA879D9-922B-DE46-B961-F84A4287147B}"/>
              </a:ext>
            </a:extLst>
          </p:cNvPr>
          <p:cNvSpPr/>
          <p:nvPr/>
        </p:nvSpPr>
        <p:spPr>
          <a:xfrm>
            <a:off x="5239265" y="3164294"/>
            <a:ext cx="1606378" cy="6570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Hotel Management (Phase2)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5DBF892-07F8-EF42-92C1-C8E8F1053233}"/>
              </a:ext>
            </a:extLst>
          </p:cNvPr>
          <p:cNvSpPr/>
          <p:nvPr/>
        </p:nvSpPr>
        <p:spPr>
          <a:xfrm>
            <a:off x="8408772" y="3164294"/>
            <a:ext cx="1606378" cy="6570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Management/ MBA</a:t>
            </a:r>
          </a:p>
          <a:p>
            <a:pPr algn="ctr"/>
            <a:r>
              <a:rPr lang="en-US" sz="1400" dirty="0"/>
              <a:t>(Phase3)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ECAC1F-038E-2941-BD65-83CD5D097898}"/>
              </a:ext>
            </a:extLst>
          </p:cNvPr>
          <p:cNvSpPr txBox="1"/>
          <p:nvPr/>
        </p:nvSpPr>
        <p:spPr>
          <a:xfrm>
            <a:off x="2189207" y="3821390"/>
            <a:ext cx="17876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Departments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Student Committee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ABC324-D06D-634B-937A-78842C9FFA8E}"/>
              </a:ext>
            </a:extLst>
          </p:cNvPr>
          <p:cNvSpPr txBox="1"/>
          <p:nvPr/>
        </p:nvSpPr>
        <p:spPr>
          <a:xfrm>
            <a:off x="5324876" y="3883175"/>
            <a:ext cx="1787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Other Facilities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Student Committee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F7943-A929-7F4F-A913-A26171FE8BA0}"/>
              </a:ext>
            </a:extLst>
          </p:cNvPr>
          <p:cNvSpPr txBox="1"/>
          <p:nvPr/>
        </p:nvSpPr>
        <p:spPr>
          <a:xfrm>
            <a:off x="8536135" y="3883174"/>
            <a:ext cx="1787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Student Committee</a:t>
            </a:r>
          </a:p>
        </p:txBody>
      </p:sp>
      <p:sp>
        <p:nvSpPr>
          <p:cNvPr id="13" name="Delay 12">
            <a:extLst>
              <a:ext uri="{FF2B5EF4-FFF2-40B4-BE49-F238E27FC236}">
                <a16:creationId xmlns:a16="http://schemas.microsoft.com/office/drawing/2014/main" id="{C893E66B-2C8B-424B-A4E7-E999B3404DC2}"/>
              </a:ext>
            </a:extLst>
          </p:cNvPr>
          <p:cNvSpPr/>
          <p:nvPr/>
        </p:nvSpPr>
        <p:spPr>
          <a:xfrm rot="16200000">
            <a:off x="5912707" y="2548392"/>
            <a:ext cx="259492" cy="249323"/>
          </a:xfrm>
          <a:prstGeom prst="flowChartDelay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76D0B7E9-BDD8-9848-B530-71410B3FB79B}"/>
              </a:ext>
            </a:extLst>
          </p:cNvPr>
          <p:cNvCxnSpPr>
            <a:cxnSpLocks/>
            <a:stCxn id="13" idx="1"/>
            <a:endCxn id="5" idx="0"/>
          </p:cNvCxnSpPr>
          <p:nvPr/>
        </p:nvCxnSpPr>
        <p:spPr>
          <a:xfrm rot="5400000">
            <a:off x="4266624" y="1387500"/>
            <a:ext cx="360531" cy="3191131"/>
          </a:xfrm>
          <a:prstGeom prst="bentConnector3">
            <a:avLst>
              <a:gd name="adj1" fmla="val 397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6BDD066-7E68-EF4B-ABDE-E0718389E853}"/>
              </a:ext>
            </a:extLst>
          </p:cNvPr>
          <p:cNvCxnSpPr>
            <a:cxnSpLocks/>
            <a:stCxn id="13" idx="1"/>
            <a:endCxn id="7" idx="0"/>
          </p:cNvCxnSpPr>
          <p:nvPr/>
        </p:nvCxnSpPr>
        <p:spPr>
          <a:xfrm rot="16200000" flipH="1">
            <a:off x="7446460" y="1398793"/>
            <a:ext cx="361494" cy="3169507"/>
          </a:xfrm>
          <a:prstGeom prst="bentConnector3">
            <a:avLst>
              <a:gd name="adj1" fmla="val 397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9776DC-710F-964D-9183-1CDE6267D29C}"/>
              </a:ext>
            </a:extLst>
          </p:cNvPr>
          <p:cNvCxnSpPr>
            <a:cxnSpLocks/>
            <a:stCxn id="13" idx="1"/>
            <a:endCxn id="6" idx="0"/>
          </p:cNvCxnSpPr>
          <p:nvPr/>
        </p:nvCxnSpPr>
        <p:spPr>
          <a:xfrm>
            <a:off x="6042454" y="2802800"/>
            <a:ext cx="0" cy="361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550786-D0CF-5047-8482-916A74341FE3}"/>
              </a:ext>
            </a:extLst>
          </p:cNvPr>
          <p:cNvCxnSpPr>
            <a:cxnSpLocks/>
            <a:stCxn id="4" idx="2"/>
            <a:endCxn id="13" idx="3"/>
          </p:cNvCxnSpPr>
          <p:nvPr/>
        </p:nvCxnSpPr>
        <p:spPr>
          <a:xfrm>
            <a:off x="6042454" y="2347784"/>
            <a:ext cx="0" cy="195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13F541B-3CC0-224F-A475-CAB7E508A043}"/>
              </a:ext>
            </a:extLst>
          </p:cNvPr>
          <p:cNvCxnSpPr>
            <a:cxnSpLocks/>
          </p:cNvCxnSpPr>
          <p:nvPr/>
        </p:nvCxnSpPr>
        <p:spPr>
          <a:xfrm flipH="1">
            <a:off x="5954862" y="2396118"/>
            <a:ext cx="178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AD4CC2C-C9C9-9C44-9E08-C6D76F359DA9}"/>
              </a:ext>
            </a:extLst>
          </p:cNvPr>
          <p:cNvCxnSpPr>
            <a:cxnSpLocks/>
          </p:cNvCxnSpPr>
          <p:nvPr/>
        </p:nvCxnSpPr>
        <p:spPr>
          <a:xfrm flipH="1">
            <a:off x="2771518" y="3074644"/>
            <a:ext cx="178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0D763F-B955-434A-A54E-F8D8761ADCA4}"/>
              </a:ext>
            </a:extLst>
          </p:cNvPr>
          <p:cNvCxnSpPr>
            <a:cxnSpLocks/>
          </p:cNvCxnSpPr>
          <p:nvPr/>
        </p:nvCxnSpPr>
        <p:spPr>
          <a:xfrm flipH="1">
            <a:off x="9122374" y="3073196"/>
            <a:ext cx="178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DF1A75-384A-3642-8F17-F4C0F3B9026C}"/>
              </a:ext>
            </a:extLst>
          </p:cNvPr>
          <p:cNvCxnSpPr>
            <a:cxnSpLocks/>
          </p:cNvCxnSpPr>
          <p:nvPr/>
        </p:nvCxnSpPr>
        <p:spPr>
          <a:xfrm flipH="1">
            <a:off x="5963156" y="3064959"/>
            <a:ext cx="178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6AE16AE1-A532-DF4F-94AF-1D8A8310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9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74CD-AE82-514E-BFB1-1F62DA4D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7807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Central Model of the Educational Institution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51B1423-2CAD-BF41-BF61-DCB5FE05F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62" y="821319"/>
            <a:ext cx="11927875" cy="564790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1D0EE-13DA-A84F-AC11-E19132CD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9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7C75-328B-F649-814F-555A9735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162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Entity Relationship Model (Engineering)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4801F-C701-9D43-AAD2-7D7AFA64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/>
          </a:p>
        </p:txBody>
      </p:sp>
      <p:pic>
        <p:nvPicPr>
          <p:cNvPr id="19" name="Content Placeholder 18" descr="Diagram&#10;&#10;Description automatically generated">
            <a:extLst>
              <a:ext uri="{FF2B5EF4-FFF2-40B4-BE49-F238E27FC236}">
                <a16:creationId xmlns:a16="http://schemas.microsoft.com/office/drawing/2014/main" id="{B47DD81E-586F-4987-9F90-FDBEA0E99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27879"/>
            <a:ext cx="11861321" cy="6193596"/>
          </a:xfrm>
        </p:spPr>
      </p:pic>
    </p:spTree>
    <p:extLst>
      <p:ext uri="{BB962C8B-B14F-4D97-AF65-F5344CB8AC3E}">
        <p14:creationId xmlns:p14="http://schemas.microsoft.com/office/powerpoint/2010/main" val="343475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7C75-328B-F649-814F-555A9735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63657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Information Model (Engineering)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30935-89A3-8D4F-BBE1-F35B8A34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/>
          </a:p>
        </p:txBody>
      </p:sp>
      <p:pic>
        <p:nvPicPr>
          <p:cNvPr id="8" name="Content Placeholder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3B4D9C8B-6180-40CD-AD67-2447121BE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485029"/>
            <a:ext cx="11449436" cy="6519187"/>
          </a:xfrm>
        </p:spPr>
      </p:pic>
    </p:spTree>
    <p:extLst>
      <p:ext uri="{BB962C8B-B14F-4D97-AF65-F5344CB8AC3E}">
        <p14:creationId xmlns:p14="http://schemas.microsoft.com/office/powerpoint/2010/main" val="255620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7C75-328B-F649-814F-555A9735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40356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Data Model (Engineering)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E083A-48C9-4F46-B7DB-39620E82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21A1D8FE-1BCC-4438-A538-4972F2886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68960"/>
            <a:ext cx="11308080" cy="6289040"/>
          </a:xfrm>
        </p:spPr>
      </p:pic>
    </p:spTree>
    <p:extLst>
      <p:ext uri="{BB962C8B-B14F-4D97-AF65-F5344CB8AC3E}">
        <p14:creationId xmlns:p14="http://schemas.microsoft.com/office/powerpoint/2010/main" val="131784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7C75-328B-F649-814F-555A9735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3594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Entity Relationship Model (Hotel Management)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59BE28E-972A-8D46-AA95-B32F7C5E5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043" y="698238"/>
            <a:ext cx="8155913" cy="60497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7761F-A792-B943-B170-2E2ABB34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6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xploreVTI">
  <a:themeElements>
    <a:clrScheme name="AnalogousFromLightSeedLeftStep">
      <a:dk1>
        <a:srgbClr val="000000"/>
      </a:dk1>
      <a:lt1>
        <a:srgbClr val="FFFFFF"/>
      </a:lt1>
      <a:dk2>
        <a:srgbClr val="312441"/>
      </a:dk2>
      <a:lt2>
        <a:srgbClr val="E2E8E6"/>
      </a:lt2>
      <a:accent1>
        <a:srgbClr val="EE6E96"/>
      </a:accent1>
      <a:accent2>
        <a:srgbClr val="EB4EC0"/>
      </a:accent2>
      <a:accent3>
        <a:srgbClr val="DC6EEE"/>
      </a:accent3>
      <a:accent4>
        <a:srgbClr val="924EEB"/>
      </a:accent4>
      <a:accent5>
        <a:srgbClr val="716EEE"/>
      </a:accent5>
      <a:accent6>
        <a:srgbClr val="4E8CEB"/>
      </a:accent6>
      <a:hlink>
        <a:srgbClr val="568F7D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854</Words>
  <Application>Microsoft Office PowerPoint</Application>
  <PresentationFormat>Widescreen</PresentationFormat>
  <Paragraphs>168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Avenir Next LT Pro</vt:lpstr>
      <vt:lpstr>AvenirNext LT Pro Medium</vt:lpstr>
      <vt:lpstr>Calibri</vt:lpstr>
      <vt:lpstr>Sagona Book</vt:lpstr>
      <vt:lpstr>ExploreVTI</vt:lpstr>
      <vt:lpstr>Extended ER Project Educational Institute MIS 631 WS Prof. Joseph Morabito  </vt:lpstr>
      <vt:lpstr>Table of Content</vt:lpstr>
      <vt:lpstr>Project Scope</vt:lpstr>
      <vt:lpstr>High level Approach</vt:lpstr>
      <vt:lpstr>Central Model of the Educational Institution</vt:lpstr>
      <vt:lpstr>Entity Relationship Model (Engineering)</vt:lpstr>
      <vt:lpstr>Information Model (Engineering)</vt:lpstr>
      <vt:lpstr>Data Model (Engineering)</vt:lpstr>
      <vt:lpstr>Entity Relationship Model (Hotel Management)</vt:lpstr>
      <vt:lpstr>Information Model (Hotel Management)</vt:lpstr>
      <vt:lpstr>Data Model (Hotel Management)</vt:lpstr>
      <vt:lpstr>Entity Relationship Model (Management/MBA)</vt:lpstr>
      <vt:lpstr>Information Model (Management/MBA)</vt:lpstr>
      <vt:lpstr>Data Model (Management/MBA)</vt:lpstr>
      <vt:lpstr>Contracts</vt:lpstr>
      <vt:lpstr>Specifications of Employee on-boarding</vt:lpstr>
      <vt:lpstr>Specifications of student on-boarding</vt:lpstr>
      <vt:lpstr>Specifications of granting Student Scholarship</vt:lpstr>
      <vt:lpstr>Specifications for Conducting an Exam</vt:lpstr>
      <vt:lpstr>Specifications for student to complete under graduation (engineering)</vt:lpstr>
      <vt:lpstr>Specifications for student on-boarding for “Student’s Committee”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 Vyas</dc:creator>
  <cp:lastModifiedBy>Monish Bangera</cp:lastModifiedBy>
  <cp:revision>30</cp:revision>
  <dcterms:created xsi:type="dcterms:W3CDTF">2021-05-02T16:31:31Z</dcterms:created>
  <dcterms:modified xsi:type="dcterms:W3CDTF">2021-06-08T16:56:53Z</dcterms:modified>
</cp:coreProperties>
</file>