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8" r:id="rId5"/>
    <p:sldId id="269" r:id="rId6"/>
    <p:sldId id="270" r:id="rId7"/>
    <p:sldId id="271" r:id="rId8"/>
    <p:sldId id="262" r:id="rId9"/>
    <p:sldId id="263" r:id="rId10"/>
    <p:sldId id="264" r:id="rId11"/>
    <p:sldId id="266" r:id="rId12"/>
    <p:sldId id="267" r:id="rId13"/>
    <p:sldId id="268" r:id="rId14"/>
    <p:sldId id="272" r:id="rId15"/>
    <p:sldId id="273" r:id="rId16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84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2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2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0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8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4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4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0497B9-1650-49C0-9DC3-19077151AC1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3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884195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9" y="103938"/>
            <a:ext cx="100233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b="0" i="0" u="none" strike="noStrike" dirty="0">
                <a:effectLst/>
                <a:latin typeface="Roboto" panose="02000000000000000000" pitchFamily="2" charset="0"/>
              </a:rPr>
              <a:t>Reverse prompt generator - Take image as input and model should output best prompt to get similar image</a:t>
            </a:r>
            <a:endParaRPr lang="en-US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4232" y="91712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5768" y="1233065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</a:t>
            </a:r>
            <a:r>
              <a:rPr lang="en-IN" sz="1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23GAI32</a:t>
            </a:r>
            <a:endParaRPr lang="en-IN" sz="12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SRM Institute of Technology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4232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2263" lvl="1" indent="-228600">
              <a:buFont typeface="+mj-lt"/>
              <a:buAutoNum type="arabicPeriod"/>
            </a:pPr>
            <a:r>
              <a:rPr lang="en-US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 prompt produced by the model is relevant to the image provided</a:t>
            </a:r>
          </a:p>
          <a:p>
            <a:pPr marL="322263" lvl="1" indent="-228600">
              <a:buFont typeface="+mj-lt"/>
              <a:buAutoNum type="arabicPeriod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 prompt being generated is under 3 seconds</a:t>
            </a:r>
          </a:p>
          <a:p>
            <a:pPr marL="322263" lvl="1" indent="-228600">
              <a:buFont typeface="+mj-lt"/>
              <a:buAutoNum type="arabicPeriod"/>
            </a:pP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All steps have been completed </a:t>
            </a:r>
          </a:p>
          <a:p>
            <a:pPr marL="342900" indent="-342900">
              <a:buFont typeface="+mj-lt"/>
              <a:buAutoNum type="arabicPeriod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2263" lvl="1" indent="-228600">
              <a:buFont typeface="+mj-lt"/>
              <a:buAutoNum type="arabicPeriod"/>
            </a:pPr>
            <a:endParaRPr lang="en-US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22263" lvl="1" indent="-228600">
              <a:buFont typeface="+mj-lt"/>
              <a:buAutoNum type="arabicPeriod"/>
            </a:pPr>
            <a:endParaRPr lang="en-US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22263" lvl="1" indent="-228600">
              <a:buFont typeface="+mj-lt"/>
              <a:buAutoNum type="arabicPeriod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Increased the accuracy of Fast mode</a:t>
            </a:r>
          </a:p>
          <a:p>
            <a:pPr marL="322263" lvl="1" indent="-228600">
              <a:buFont typeface="+mj-lt"/>
              <a:buAutoNum type="arabicPeriod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Model can  produces prompt relevant to the image</a:t>
            </a:r>
          </a:p>
          <a:p>
            <a:pPr marL="322263" lvl="1" indent="-228600">
              <a:buFont typeface="+mj-lt"/>
              <a:buAutoNum type="arabicPeriod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Caption Model name-”Blip-large”</a:t>
            </a:r>
          </a:p>
          <a:p>
            <a:pPr marL="322263" lvl="1" indent="-228600">
              <a:buFont typeface="+mj-lt"/>
              <a:buAutoNum type="arabicPeriod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Clip Model name-” ViT-L-14/openai"</a:t>
            </a:r>
          </a:p>
          <a:p>
            <a:pPr marL="322263" lvl="1" indent="-228600">
              <a:buFont typeface="+mj-lt"/>
              <a:buAutoNum type="arabicPeriod"/>
            </a:pP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There is presence of ROT(Redundant, Obsolete and Trivial) data which decreases the accuracy to 75%</a:t>
            </a: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</a:t>
            </a:r>
            <a:r>
              <a:rPr lang="en-IN">
                <a:latin typeface="SamsungOne 600C" panose="020B0706030303020204" pitchFamily="34" charset="0"/>
                <a:ea typeface="SamsungOne 600C" panose="020B0706030303020204" pitchFamily="34" charset="0"/>
              </a:rPr>
              <a:t>: 06/05/2024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BF1C3-EFCE-4684-BB95-4ED3A9B3EB24}"/>
              </a:ext>
            </a:extLst>
          </p:cNvPr>
          <p:cNvSpPr txBox="1"/>
          <p:nvPr/>
        </p:nvSpPr>
        <p:spPr>
          <a:xfrm>
            <a:off x="470517" y="346229"/>
            <a:ext cx="11123720" cy="494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Clip Model Name- </a:t>
            </a:r>
            <a:r>
              <a:rPr lang="nl-NL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ViT-L-14/openai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Type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was also developed to test the ability of models to generalize to arbitrary image classification tasks in a zero-shot manner.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Transformer architecture as an image encoder and uses a masked self-attention Transformer as a text encoder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image encoder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2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a typeface="Calibri" panose="020F0502020204030204" pitchFamily="34" charset="0"/>
                <a:cs typeface="Times New Roman" panose="02020603050405020304" pitchFamily="18" charset="0"/>
              </a:rPr>
              <a:t>Dataset : </a:t>
            </a:r>
            <a:r>
              <a:rPr lang="en-IN" sz="20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DiffusionDB</a:t>
            </a:r>
            <a:endParaRPr lang="en-IN" sz="20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DiffusionDB</a:t>
            </a:r>
            <a:r>
              <a:rPr lang="en-GB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is the first large-scale text-to-image prompt dataset. It contains 14 million images generated by Stable Diffusion using prompts and hyperparameters specified by real users.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Supported Tasks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unprecedented scale and diversity of this human-actuated dataset provide exciting research opportunities in understanding the interplay between prompts and generative models, detecting deepfakes, and designing human-AI interaction tools to help users more easily use these models.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7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.jpeg">
            <a:extLst>
              <a:ext uri="{FF2B5EF4-FFF2-40B4-BE49-F238E27FC236}">
                <a16:creationId xmlns:a16="http://schemas.microsoft.com/office/drawing/2014/main" id="{CEED4BE9-CBB7-FE4E-89BC-5131DE5B7B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514" y="744310"/>
            <a:ext cx="2037715" cy="2038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F2A30B-55CA-7F98-99F1-81536CD69629}"/>
              </a:ext>
            </a:extLst>
          </p:cNvPr>
          <p:cNvSpPr txBox="1"/>
          <p:nvPr/>
        </p:nvSpPr>
        <p:spPr>
          <a:xfrm>
            <a:off x="522514" y="3154799"/>
            <a:ext cx="6102220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945" marR="64135" algn="ctr">
              <a:lnSpc>
                <a:spcPct val="107000"/>
              </a:lnSpc>
              <a:spcBef>
                <a:spcPts val="81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PROMPT FOR THE INPUT IMAGE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a man taking a selfie with his cell phone, a picture, by Emma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Andijewska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shutterstock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smiling fashion model,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sophisticated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well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rounded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face,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budapest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tiktok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video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5F679-BB92-E507-30D2-D4F33A5A2BB1}"/>
              </a:ext>
            </a:extLst>
          </p:cNvPr>
          <p:cNvSpPr txBox="1"/>
          <p:nvPr/>
        </p:nvSpPr>
        <p:spPr>
          <a:xfrm>
            <a:off x="457200" y="298387"/>
            <a:ext cx="1632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spcBef>
                <a:spcPts val="280"/>
              </a:spcBef>
              <a:spcAft>
                <a:spcPts val="0"/>
              </a:spcAft>
              <a:buSzPts val="1000"/>
              <a:tabLst>
                <a:tab pos="3230880" algn="l"/>
              </a:tabLst>
            </a:pPr>
            <a:r>
              <a:rPr lang="en-US" sz="1800" b="1" u="sng" kern="0" spc="-1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INPUT IMAGE </a:t>
            </a:r>
            <a:r>
              <a:rPr lang="en-US" sz="1800" b="0" u="none" strike="noStrike" kern="0" spc="-1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1800" b="1" u="sng" kern="0" spc="-10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7.jpeg">
            <a:extLst>
              <a:ext uri="{FF2B5EF4-FFF2-40B4-BE49-F238E27FC236}">
                <a16:creationId xmlns:a16="http://schemas.microsoft.com/office/drawing/2014/main" id="{718AE343-C77E-8C19-E4CC-45A329A449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3743" y="2467086"/>
            <a:ext cx="2614930" cy="26142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55F498-9081-4D77-9B0A-07801C2E2D86}"/>
              </a:ext>
            </a:extLst>
          </p:cNvPr>
          <p:cNvSpPr txBox="1"/>
          <p:nvPr/>
        </p:nvSpPr>
        <p:spPr>
          <a:xfrm>
            <a:off x="7503742" y="2097754"/>
            <a:ext cx="261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7945" marR="65405" algn="ctr">
              <a:spcBef>
                <a:spcPts val="800"/>
              </a:spcBef>
            </a:pPr>
            <a:r>
              <a:rPr lang="en-US" b="1" u="sng" kern="0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PROMPT</a:t>
            </a:r>
            <a:r>
              <a:rPr lang="en-US" sz="1800" b="1" u="sng" kern="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 CHECK</a:t>
            </a:r>
            <a:r>
              <a:rPr lang="en-US" sz="18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IN" sz="1800" b="1" u="sng" kern="0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6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4334A-9CF5-488E-F2B9-B39B9779D0B7}"/>
              </a:ext>
            </a:extLst>
          </p:cNvPr>
          <p:cNvSpPr/>
          <p:nvPr/>
        </p:nvSpPr>
        <p:spPr>
          <a:xfrm>
            <a:off x="3740671" y="2505670"/>
            <a:ext cx="4076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001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75496-734B-3273-C677-CB86E547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865"/>
            <a:ext cx="12192000" cy="4458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8B88A-8981-8380-A6F6-CD4248C9EAD1}"/>
              </a:ext>
            </a:extLst>
          </p:cNvPr>
          <p:cNvSpPr txBox="1"/>
          <p:nvPr/>
        </p:nvSpPr>
        <p:spPr>
          <a:xfrm>
            <a:off x="5246914" y="515129"/>
            <a:ext cx="169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FRONT-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86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F79018-5625-B38A-A369-C3AC8DD6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53" y="1"/>
            <a:ext cx="12205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6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952806-9EB3-92A8-0D52-731933059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2451" cy="5142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5A948-A954-B698-95E2-A05D952EF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14" y="0"/>
            <a:ext cx="5573086" cy="5142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556388-EACE-3507-24FD-DA1E2E83B6E6}"/>
              </a:ext>
            </a:extLst>
          </p:cNvPr>
          <p:cNvSpPr txBox="1"/>
          <p:nvPr/>
        </p:nvSpPr>
        <p:spPr>
          <a:xfrm>
            <a:off x="3590488" y="5478011"/>
            <a:ext cx="438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prompt being generated into image using Stable Diffusion 2.1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69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D453-478C-4E27-B5E4-AFBBC784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KPI’s Achieved until Now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AAE7-B56D-4C01-A6BF-BDF537EA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The prompt should be relevant to the image</a:t>
            </a:r>
          </a:p>
          <a:p>
            <a:r>
              <a:rPr lang="en-US" b="1" i="1" dirty="0"/>
              <a:t>The inference time should be less than 5 seconds</a:t>
            </a:r>
          </a:p>
          <a:p>
            <a:r>
              <a:rPr lang="en-IN" dirty="0"/>
              <a:t>ALL of our initial KPI’s have been achieved</a:t>
            </a:r>
          </a:p>
        </p:txBody>
      </p:sp>
    </p:spTree>
    <p:extLst>
      <p:ext uri="{BB962C8B-B14F-4D97-AF65-F5344CB8AC3E}">
        <p14:creationId xmlns:p14="http://schemas.microsoft.com/office/powerpoint/2010/main" val="243648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FEA9-5CD7-441F-9703-D19171E0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 and  how  the  team solved it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ED39-9E86-4E3D-9474-6BD1708A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The previous model that was being used wasn’t able to produce the images at lower than 5 seconds inference time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We pivoted to a new model BLIP large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We finetuned the Fast mode to give more accurate prompts in the lowest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275291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9232-B8B6-46C2-9095-F6689531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 TILL  NOW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8D3B-8A0F-4B4E-A679-CEC470A7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model gives us relevant prompt for the image</a:t>
            </a:r>
          </a:p>
          <a:p>
            <a:r>
              <a:rPr lang="en-US" dirty="0"/>
              <a:t>The average inference time is 1.5secs~3.5secs.</a:t>
            </a:r>
          </a:p>
          <a:p>
            <a:r>
              <a:rPr lang="en-US" dirty="0"/>
              <a:t>The Accuracy is around 75-85%(after fine tuning and around ~70% before)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00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D80C-9F4D-43F3-B66D-FF267EB8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OF OUR MODEL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7A6-9CC1-4C87-8AF7-E1AE52775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Generate accurate image descriptions for setting scenes or characters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Provide precise image descriptions for language learning and comprehension exercises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Create exact image prompts to maintain brand consistency in visual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Use detailed image descriptions to inspire artwork or design elements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Ensure consistency in visual themes with accurate image prompts for posts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Can also be used in medical field while checking the x-ray , scans , </a:t>
            </a:r>
            <a:r>
              <a:rPr lang="en-US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etc</a:t>
            </a:r>
            <a:r>
              <a:rPr lang="en-US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….</a:t>
            </a:r>
            <a:endParaRPr lang="en-IN" sz="20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3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13F4-2685-44AE-BAAA-4DD18AB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84584"/>
          </a:xfrm>
        </p:spPr>
        <p:txBody>
          <a:bodyPr/>
          <a:lstStyle/>
          <a:p>
            <a:r>
              <a:rPr lang="en-US" dirty="0"/>
              <a:t>Model 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3BA8-507E-4468-90C3-F914F975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92411"/>
            <a:ext cx="9603275" cy="3548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Caption Model Name- </a:t>
            </a:r>
            <a:r>
              <a:rPr lang="en-IN" sz="1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BLIP LARGE</a:t>
            </a:r>
            <a:r>
              <a:rPr lang="en-IN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Bootstrapping Language-Image Pre-training for Unified Vision-Language Understanding and Generation)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Pretrained on COCO dataset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Usage-You can use this model for conditional</a:t>
            </a:r>
          </a:p>
          <a:p>
            <a:pPr marL="457200" lvl="1" indent="0">
              <a:buNone/>
            </a:pPr>
            <a:r>
              <a:rPr lang="en-GB" sz="1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              and un-conditional image captioning</a:t>
            </a:r>
            <a:endParaRPr lang="en-IN" sz="16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68FCFB-CE4B-53B1-8E27-6E08C96A1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440" y="2228557"/>
            <a:ext cx="5073504" cy="35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518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4954</TotalTime>
  <Words>538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Gill Sans MT</vt:lpstr>
      <vt:lpstr>Roboto</vt:lpstr>
      <vt:lpstr>SamsungOne 600C</vt:lpstr>
      <vt:lpstr>Symbol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KPI’s Achieved until Now</vt:lpstr>
      <vt:lpstr>Technical challenges  and  how  the  team solved it </vt:lpstr>
      <vt:lpstr>RESULTS  TILL  NOW </vt:lpstr>
      <vt:lpstr>USE CASE OF OUR MODEL </vt:lpstr>
      <vt:lpstr>Model info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AMAN VERMA (RA2211003011757)</cp:lastModifiedBy>
  <cp:revision>65</cp:revision>
  <cp:lastPrinted>2019-06-27T12:08:24Z</cp:lastPrinted>
  <dcterms:created xsi:type="dcterms:W3CDTF">2019-04-12T08:37:01Z</dcterms:created>
  <dcterms:modified xsi:type="dcterms:W3CDTF">2024-06-24T06:49:34Z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