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4" r:id="rId4"/>
    <p:sldId id="265" r:id="rId5"/>
    <p:sldId id="257" r:id="rId6"/>
    <p:sldId id="258" r:id="rId7"/>
    <p:sldId id="269" r:id="rId8"/>
    <p:sldId id="259" r:id="rId9"/>
    <p:sldId id="260" r:id="rId10"/>
    <p:sldId id="267" r:id="rId11"/>
    <p:sldId id="273" r:id="rId12"/>
    <p:sldId id="270" r:id="rId13"/>
    <p:sldId id="271" r:id="rId14"/>
    <p:sldId id="272" r:id="rId15"/>
    <p:sldId id="268" r:id="rId16"/>
    <p:sldId id="26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08533" y="1442720"/>
            <a:ext cx="5279390"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356730" y="1442720"/>
            <a:ext cx="5325745" cy="4530725"/>
          </a:xfrm>
          <a:prstGeom prst="rect">
            <a:avLst/>
          </a:prstGeom>
        </p:spPr>
        <p:txBody>
          <a:bodyPr wrap="square" lIns="0" tIns="0" rIns="0" bIns="0">
            <a:spAutoFit/>
          </a:bodyPr>
          <a:lstStyle>
            <a:lvl1pPr>
              <a:defRPr sz="1800" b="0" i="0">
                <a:solidFill>
                  <a:srgbClr val="333333"/>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6376421"/>
            <a:ext cx="12189714" cy="479285"/>
          </a:xfrm>
          <a:prstGeom prst="rect">
            <a:avLst/>
          </a:prstGeom>
        </p:spPr>
      </p:pic>
      <p:sp>
        <p:nvSpPr>
          <p:cNvPr id="17" name="bg object 17"/>
          <p:cNvSpPr/>
          <p:nvPr/>
        </p:nvSpPr>
        <p:spPr>
          <a:xfrm>
            <a:off x="0" y="6354762"/>
            <a:ext cx="12192000" cy="503555"/>
          </a:xfrm>
          <a:custGeom>
            <a:avLst/>
            <a:gdLst/>
            <a:ahLst/>
            <a:cxnLst/>
            <a:rect l="l" t="t" r="r" b="b"/>
            <a:pathLst>
              <a:path w="12192000" h="503554">
                <a:moveTo>
                  <a:pt x="12192000" y="0"/>
                </a:moveTo>
                <a:lnTo>
                  <a:pt x="0" y="0"/>
                </a:lnTo>
                <a:lnTo>
                  <a:pt x="0" y="503237"/>
                </a:lnTo>
                <a:lnTo>
                  <a:pt x="12192000" y="503237"/>
                </a:lnTo>
                <a:lnTo>
                  <a:pt x="12192000" y="0"/>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a:xfrm>
            <a:off x="2209545" y="269494"/>
            <a:ext cx="7244715" cy="822527"/>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175628" y="1275969"/>
            <a:ext cx="5799455" cy="3608070"/>
          </a:xfrm>
          <a:prstGeom prst="rect">
            <a:avLst/>
          </a:prstGeom>
        </p:spPr>
        <p:txBody>
          <a:bodyPr wrap="square" lIns="0" tIns="0" rIns="0" bIns="0">
            <a:spAutoFit/>
          </a:bodyPr>
          <a:lstStyle>
            <a:lvl1pPr>
              <a:defRPr sz="18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a:xfrm>
            <a:off x="5226177" y="6464680"/>
            <a:ext cx="2047240" cy="178434"/>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@SIH</a:t>
            </a:r>
            <a:r>
              <a:rPr spc="-20" dirty="0"/>
              <a:t> </a:t>
            </a:r>
            <a:r>
              <a:rPr dirty="0"/>
              <a:t>Idea</a:t>
            </a:r>
            <a:r>
              <a:rPr spc="-30" dirty="0"/>
              <a:t> </a:t>
            </a:r>
            <a:r>
              <a:rPr dirty="0"/>
              <a:t>submission-</a:t>
            </a:r>
            <a:r>
              <a:rPr spc="-40" dirty="0"/>
              <a:t> </a:t>
            </a:r>
            <a:r>
              <a:rPr spc="-10" dirty="0"/>
              <a:t>Template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11/13/2024</a:t>
            </a:fld>
            <a:endParaRPr lang="en-US"/>
          </a:p>
        </p:txBody>
      </p:sp>
      <p:sp>
        <p:nvSpPr>
          <p:cNvPr id="6" name="Holder 6"/>
          <p:cNvSpPr>
            <a:spLocks noGrp="1"/>
          </p:cNvSpPr>
          <p:nvPr>
            <p:ph type="sldNum" sz="quarter" idx="7"/>
          </p:nvPr>
        </p:nvSpPr>
        <p:spPr>
          <a:xfrm>
            <a:off x="11375770" y="6464680"/>
            <a:ext cx="166370" cy="178434"/>
          </a:xfrm>
          <a:prstGeom prst="rect">
            <a:avLst/>
          </a:prstGeom>
        </p:spPr>
        <p:txBody>
          <a:bodyPr wrap="square" lIns="0" tIns="0" rIns="0" bIns="0">
            <a:spAutoFit/>
          </a:bodyPr>
          <a:lstStyle>
            <a:lvl1pPr>
              <a:defRPr sz="1200" b="1" i="0">
                <a:solidFill>
                  <a:schemeClr val="bg1"/>
                </a:solidFill>
                <a:latin typeface="Calibri"/>
                <a:cs typeface="Calibri"/>
              </a:defRPr>
            </a:lvl1pPr>
          </a:lstStyle>
          <a:p>
            <a:pPr marL="38100">
              <a:lnSpc>
                <a:spcPts val="1240"/>
              </a:lnSpc>
            </a:pPr>
            <a:fld id="{81D60167-4931-47E6-BA6A-407CBD079E47}" type="slidenum">
              <a:rPr spc="-50" dirty="0"/>
              <a:pPr marL="38100">
                <a:lnSpc>
                  <a:spcPts val="1240"/>
                </a:lnSpc>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jpeg"/><Relationship Id="rId3" Type="http://schemas.openxmlformats.org/officeDocument/2006/relationships/image" Target="../media/image22.jpeg"/><Relationship Id="rId7" Type="http://schemas.openxmlformats.org/officeDocument/2006/relationships/image" Target="../media/image26.jpeg"/><Relationship Id="rId12" Type="http://schemas.openxmlformats.org/officeDocument/2006/relationships/image" Target="../media/image31.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jpeg"/><Relationship Id="rId5" Type="http://schemas.openxmlformats.org/officeDocument/2006/relationships/image" Target="../media/image24.png"/><Relationship Id="rId15" Type="http://schemas.openxmlformats.org/officeDocument/2006/relationships/image" Target="../media/image3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914400" y="2362200"/>
            <a:ext cx="4953000" cy="1367041"/>
          </a:xfrm>
          <a:prstGeom prst="rect">
            <a:avLst/>
          </a:prstGeom>
        </p:spPr>
        <p:txBody>
          <a:bodyPr vert="horz" wrap="square" lIns="0" tIns="12700" rIns="0" bIns="0" rtlCol="0">
            <a:spAutoFit/>
          </a:bodyPr>
          <a:lstStyle/>
          <a:p>
            <a:pPr marL="299085" indent="-286385">
              <a:lnSpc>
                <a:spcPct val="100000"/>
              </a:lnSpc>
              <a:spcBef>
                <a:spcPts val="100"/>
              </a:spcBef>
              <a:buFont typeface="Wingdings" pitchFamily="2" charset="2"/>
              <a:buChar char="Ø"/>
              <a:tabLst>
                <a:tab pos="299085" algn="l"/>
              </a:tabLst>
            </a:pPr>
            <a:r>
              <a:rPr sz="2200" b="1" dirty="0">
                <a:latin typeface="Times New Roman"/>
                <a:cs typeface="Times New Roman"/>
              </a:rPr>
              <a:t>Theme-</a:t>
            </a:r>
            <a:r>
              <a:rPr sz="2200" b="1" spc="405" dirty="0">
                <a:latin typeface="Times New Roman"/>
                <a:cs typeface="Times New Roman"/>
              </a:rPr>
              <a:t> </a:t>
            </a:r>
            <a:r>
              <a:rPr sz="2200" dirty="0">
                <a:latin typeface="Times New Roman"/>
                <a:cs typeface="Times New Roman"/>
              </a:rPr>
              <a:t>Comprehensive</a:t>
            </a:r>
            <a:r>
              <a:rPr sz="2200" spc="405" dirty="0">
                <a:latin typeface="Times New Roman"/>
                <a:cs typeface="Times New Roman"/>
              </a:rPr>
              <a:t> </a:t>
            </a:r>
            <a:r>
              <a:rPr sz="2200" dirty="0">
                <a:latin typeface="Times New Roman"/>
                <a:cs typeface="Times New Roman"/>
              </a:rPr>
              <a:t>Women’s</a:t>
            </a:r>
            <a:r>
              <a:rPr lang="en-IN" sz="2200" spc="400" dirty="0">
                <a:latin typeface="Times New Roman"/>
                <a:cs typeface="Times New Roman"/>
              </a:rPr>
              <a:t> </a:t>
            </a:r>
            <a:r>
              <a:rPr sz="2200" dirty="0">
                <a:latin typeface="Times New Roman"/>
                <a:cs typeface="Times New Roman"/>
              </a:rPr>
              <a:t>Safety</a:t>
            </a:r>
            <a:r>
              <a:rPr sz="2200" spc="420" dirty="0">
                <a:latin typeface="Times New Roman"/>
                <a:cs typeface="Times New Roman"/>
              </a:rPr>
              <a:t> </a:t>
            </a:r>
            <a:r>
              <a:rPr sz="2200" dirty="0">
                <a:latin typeface="Times New Roman"/>
                <a:cs typeface="Times New Roman"/>
              </a:rPr>
              <a:t>with</a:t>
            </a:r>
            <a:r>
              <a:rPr sz="2200" spc="405" dirty="0">
                <a:latin typeface="Times New Roman"/>
                <a:cs typeface="Times New Roman"/>
              </a:rPr>
              <a:t> </a:t>
            </a:r>
            <a:r>
              <a:rPr sz="2200" dirty="0">
                <a:latin typeface="Times New Roman"/>
                <a:cs typeface="Times New Roman"/>
              </a:rPr>
              <a:t>IoT</a:t>
            </a:r>
            <a:r>
              <a:rPr sz="2200" spc="365" dirty="0">
                <a:latin typeface="Times New Roman"/>
                <a:cs typeface="Times New Roman"/>
              </a:rPr>
              <a:t> </a:t>
            </a:r>
            <a:r>
              <a:rPr sz="2200" spc="-20" dirty="0">
                <a:latin typeface="Times New Roman"/>
                <a:cs typeface="Times New Roman"/>
              </a:rPr>
              <a:t>Kits</a:t>
            </a:r>
            <a:r>
              <a:rPr lang="en-IN" sz="2200" spc="-20" dirty="0">
                <a:latin typeface="Times New Roman"/>
                <a:cs typeface="Times New Roman"/>
              </a:rPr>
              <a:t> </a:t>
            </a:r>
            <a:r>
              <a:rPr sz="2200" dirty="0">
                <a:latin typeface="Times New Roman"/>
                <a:cs typeface="Times New Roman"/>
              </a:rPr>
              <a:t>and</a:t>
            </a:r>
            <a:r>
              <a:rPr sz="2200" spc="-35" dirty="0">
                <a:latin typeface="Times New Roman"/>
                <a:cs typeface="Times New Roman"/>
              </a:rPr>
              <a:t> </a:t>
            </a:r>
            <a:r>
              <a:rPr sz="2200" dirty="0">
                <a:latin typeface="Times New Roman"/>
                <a:cs typeface="Times New Roman"/>
              </a:rPr>
              <a:t>Smart</a:t>
            </a:r>
            <a:r>
              <a:rPr sz="2200" spc="-25" dirty="0">
                <a:latin typeface="Times New Roman"/>
                <a:cs typeface="Times New Roman"/>
              </a:rPr>
              <a:t> </a:t>
            </a:r>
            <a:r>
              <a:rPr sz="2200" dirty="0">
                <a:latin typeface="Times New Roman"/>
                <a:cs typeface="Times New Roman"/>
              </a:rPr>
              <a:t>Cameras</a:t>
            </a:r>
            <a:r>
              <a:rPr sz="2200" spc="-10" dirty="0">
                <a:latin typeface="Times New Roman"/>
                <a:cs typeface="Times New Roman"/>
              </a:rPr>
              <a:t>.</a:t>
            </a:r>
            <a:endParaRPr sz="2200" dirty="0">
              <a:latin typeface="Times New Roman"/>
              <a:cs typeface="Times New Roman"/>
            </a:endParaRPr>
          </a:p>
          <a:p>
            <a:pPr marL="299085" indent="-286385">
              <a:lnSpc>
                <a:spcPct val="100000"/>
              </a:lnSpc>
              <a:buFont typeface="Wingdings" pitchFamily="2" charset="2"/>
              <a:buChar char="Ø"/>
              <a:tabLst>
                <a:tab pos="299085" algn="l"/>
              </a:tabLst>
            </a:pPr>
            <a:r>
              <a:rPr sz="2200" b="1" dirty="0">
                <a:latin typeface="Times New Roman"/>
                <a:cs typeface="Times New Roman"/>
              </a:rPr>
              <a:t>PS</a:t>
            </a:r>
            <a:r>
              <a:rPr sz="2200" b="1" spc="-45" dirty="0">
                <a:latin typeface="Times New Roman"/>
                <a:cs typeface="Times New Roman"/>
              </a:rPr>
              <a:t> </a:t>
            </a:r>
            <a:r>
              <a:rPr sz="2200" b="1" dirty="0">
                <a:latin typeface="Times New Roman"/>
                <a:cs typeface="Times New Roman"/>
              </a:rPr>
              <a:t>Category-</a:t>
            </a:r>
            <a:r>
              <a:rPr sz="2200" b="1" spc="-35" dirty="0">
                <a:latin typeface="Times New Roman"/>
                <a:cs typeface="Times New Roman"/>
              </a:rPr>
              <a:t> </a:t>
            </a:r>
            <a:r>
              <a:rPr sz="2200" spc="-10" dirty="0">
                <a:latin typeface="Times New Roman"/>
                <a:cs typeface="Times New Roman"/>
              </a:rPr>
              <a:t>Software.</a:t>
            </a:r>
            <a:endParaRPr sz="2200" dirty="0">
              <a:latin typeface="Times New Roman"/>
              <a:cs typeface="Times New Roman"/>
            </a:endParaRPr>
          </a:p>
        </p:txBody>
      </p:sp>
      <p:sp>
        <p:nvSpPr>
          <p:cNvPr id="13" name="Title 12"/>
          <p:cNvSpPr>
            <a:spLocks noGrp="1"/>
          </p:cNvSpPr>
          <p:nvPr>
            <p:ph type="title"/>
          </p:nvPr>
        </p:nvSpPr>
        <p:spPr>
          <a:xfrm>
            <a:off x="2209545" y="269494"/>
            <a:ext cx="7244715" cy="984885"/>
          </a:xfrm>
        </p:spPr>
        <p:txBody>
          <a:bodyPr/>
          <a:lstStyle/>
          <a:p>
            <a:r>
              <a:rPr lang="en-IN" dirty="0"/>
              <a:t>             Women Safety Analysis </a:t>
            </a:r>
            <a:br>
              <a:rPr lang="en-IN" dirty="0"/>
            </a:br>
            <a:r>
              <a:rPr lang="en-IN" dirty="0"/>
              <a:t>Protecting Women from Safety Threats</a:t>
            </a:r>
          </a:p>
        </p:txBody>
      </p:sp>
      <p:sp>
        <p:nvSpPr>
          <p:cNvPr id="14" name="Rectangle 13"/>
          <p:cNvSpPr/>
          <p:nvPr/>
        </p:nvSpPr>
        <p:spPr>
          <a:xfrm>
            <a:off x="460375" y="5105400"/>
            <a:ext cx="4953000" cy="1107996"/>
          </a:xfrm>
          <a:prstGeom prst="rect">
            <a:avLst/>
          </a:prstGeom>
        </p:spPr>
        <p:txBody>
          <a:bodyPr wrap="square">
            <a:spAutoFit/>
          </a:bodyPr>
          <a:lstStyle/>
          <a:p>
            <a:r>
              <a:rPr lang="en-IN" sz="2200" b="1" spc="-10" dirty="0">
                <a:latin typeface="Times New Roman"/>
                <a:cs typeface="Times New Roman"/>
              </a:rPr>
              <a:t>MONISH KUMAR T K[192210666]</a:t>
            </a:r>
            <a:br>
              <a:rPr lang="en-IN" sz="2200" b="1" spc="-10" dirty="0">
                <a:latin typeface="Times New Roman"/>
                <a:cs typeface="Times New Roman"/>
              </a:rPr>
            </a:br>
            <a:r>
              <a:rPr lang="en-IN" sz="2200" b="1" spc="-10" dirty="0">
                <a:latin typeface="Times New Roman"/>
                <a:cs typeface="Times New Roman"/>
              </a:rPr>
              <a:t>NITHIN KUMAR S [192211234]</a:t>
            </a:r>
          </a:p>
          <a:p>
            <a:r>
              <a:rPr lang="en-IN" sz="2200" b="1" spc="-10" dirty="0">
                <a:latin typeface="Times New Roman"/>
                <a:cs typeface="Times New Roman"/>
              </a:rPr>
              <a:t>SHRI PRABHU T [192210673]</a:t>
            </a:r>
            <a:endParaRPr lang="en-IN" sz="2200" b="1" dirty="0"/>
          </a:p>
        </p:txBody>
      </p:sp>
      <p:sp>
        <p:nvSpPr>
          <p:cNvPr id="1028" name="AutoShape 4" descr="C:\Users\Dell\Downloads\DALL%C2%B7E 2024-09-18 22.49.44 - A modern and creative representation of women's safety. The image shows a strong and empowered woman in an urban environment, standing confidently wi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C:\Users\Dell\Downloads\DALL%C2%B7E 2024-09-18 22.49.44 - A modern and creative representation of women's safety. The image shows a strong and empowered woman in an urban environment, standing confidently wi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C:\Users\Dell\Downloads\DALL%C2%B7E 2024-09-18 22.49.44 - A modern and creative representation of women's safety. The image shows a strong and empowered woman in an urban environment, standing confidently wi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C:\Users\Dell\Downloads\DALL%C2%B7E 2024-09-18 22.49.44 - A modern and creative representation of women's safety. The image shows a strong and empowered woman in an urban environment, standing confidently wi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C:\Users\Dell\Downloads\DALL%C2%B7E 2024-09-18 22.49.44 - A modern and creative representation of women's safety. The image shows a strong and empowered woman in an urban environment, standing confidently wi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8" name="AutoShape 14" descr="A modern and creative representation of women's safety. The image shows a strong and empowered woman in an urban environment, standing confidently with a protective shield of light around her. Behind her, abstract symbols of technology like digital codes and wireless signals represent modern safety measures like mobile apps and surveillance. The background is a cityscape at dusk, with soft, glowing lights. The colors are vibrant, with shades of blue, purple, and gold to signify both security and empowerment. The overall mood is one of resilience, protection, and hop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0" name="AutoShape 16" descr="A modern and creative representation of women's safety. The image shows a strong and empowered woman in an urban environment, standing confidently with a protective shield of light around her. Behind her, abstract symbols of technology like digital codes and wireless signals represent modern safety measures like mobile apps and surveillance. The background is a cityscape at dusk, with soft, glowing lights. The colors are vibrant, with shades of blue, purple, and gold to signify both security and empowerment. The overall mood is one of resilience, protection, and hop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2" name="AutoShape 18" descr="A modern and creative representation of women's safety. The image shows a strong and empowered woman in an urban environment, standing confidently with a protective shield of light around her. Behind her, abstract symbols of technology like digital codes and wireless signals represent modern safety measures like mobile apps and surveillance. The background is a cityscape at dusk, with soft, glowing lights. The colors are vibrant, with shades of blue, purple, and gold to signify both security and empowerment. The overall mood is one of resilience, protection, and hop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TextBox 1">
            <a:extLst>
              <a:ext uri="{FF2B5EF4-FFF2-40B4-BE49-F238E27FC236}">
                <a16:creationId xmlns:a16="http://schemas.microsoft.com/office/drawing/2014/main" id="{6DF585E5-1258-EF3B-4473-CB5AD48DA8D9}"/>
              </a:ext>
            </a:extLst>
          </p:cNvPr>
          <p:cNvSpPr txBox="1"/>
          <p:nvPr/>
        </p:nvSpPr>
        <p:spPr>
          <a:xfrm>
            <a:off x="6934200" y="5029200"/>
            <a:ext cx="4419600" cy="1446550"/>
          </a:xfrm>
          <a:prstGeom prst="rect">
            <a:avLst/>
          </a:prstGeom>
          <a:noFill/>
        </p:spPr>
        <p:txBody>
          <a:bodyPr wrap="square" rtlCol="0">
            <a:spAutoFit/>
          </a:bodyPr>
          <a:lstStyle/>
          <a:p>
            <a:r>
              <a:rPr lang="en-IN" sz="2200" b="1" dirty="0" err="1">
                <a:latin typeface="Times New Roman" panose="02020603050405020304" pitchFamily="18" charset="0"/>
                <a:cs typeface="Times New Roman" panose="02020603050405020304" pitchFamily="18" charset="0"/>
              </a:rPr>
              <a:t>Dr.Jayasakthi</a:t>
            </a:r>
            <a:r>
              <a:rPr lang="en-IN" sz="2200" b="1" dirty="0">
                <a:latin typeface="Times New Roman" panose="02020603050405020304" pitchFamily="18" charset="0"/>
                <a:cs typeface="Times New Roman" panose="02020603050405020304" pitchFamily="18" charset="0"/>
              </a:rPr>
              <a:t> Velmurugan</a:t>
            </a:r>
          </a:p>
          <a:p>
            <a:r>
              <a:rPr lang="en-IN" sz="2200" b="1" dirty="0">
                <a:latin typeface="Times New Roman" panose="02020603050405020304" pitchFamily="18" charset="0"/>
                <a:cs typeface="Times New Roman" panose="02020603050405020304" pitchFamily="18" charset="0"/>
              </a:rPr>
              <a:t>CSA4309</a:t>
            </a:r>
          </a:p>
          <a:p>
            <a:r>
              <a:rPr lang="en-IN" sz="2200" b="1" dirty="0">
                <a:latin typeface="Times New Roman" panose="02020603050405020304" pitchFamily="18" charset="0"/>
                <a:cs typeface="Times New Roman" panose="02020603050405020304" pitchFamily="18" charset="0"/>
              </a:rPr>
              <a:t>Internet programming for Web services</a:t>
            </a:r>
          </a:p>
        </p:txBody>
      </p:sp>
      <p:pic>
        <p:nvPicPr>
          <p:cNvPr id="3" name="Picture 2">
            <a:extLst>
              <a:ext uri="{FF2B5EF4-FFF2-40B4-BE49-F238E27FC236}">
                <a16:creationId xmlns:a16="http://schemas.microsoft.com/office/drawing/2014/main" id="{68B133C8-6B74-5553-1B56-97C560F68C40}"/>
              </a:ext>
            </a:extLst>
          </p:cNvPr>
          <p:cNvPicPr>
            <a:picLocks noChangeAspect="1"/>
          </p:cNvPicPr>
          <p:nvPr/>
        </p:nvPicPr>
        <p:blipFill>
          <a:blip r:embed="rId2"/>
          <a:stretch>
            <a:fillRect/>
          </a:stretch>
        </p:blipFill>
        <p:spPr>
          <a:xfrm>
            <a:off x="6629400" y="1828800"/>
            <a:ext cx="4724400" cy="2875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2BF-1488-A14B-D6DA-BA187946EC33}"/>
              </a:ext>
            </a:extLst>
          </p:cNvPr>
          <p:cNvSpPr>
            <a:spLocks noGrp="1"/>
          </p:cNvSpPr>
          <p:nvPr>
            <p:ph type="title"/>
          </p:nvPr>
        </p:nvSpPr>
        <p:spPr>
          <a:xfrm>
            <a:off x="2209545" y="269494"/>
            <a:ext cx="7244715" cy="492443"/>
          </a:xfrm>
        </p:spPr>
        <p:txBody>
          <a:bodyPr/>
          <a:lstStyle/>
          <a:p>
            <a:pPr algn="ctr"/>
            <a:r>
              <a:rPr lang="en-IN" dirty="0"/>
              <a:t>RESULTS</a:t>
            </a:r>
          </a:p>
        </p:txBody>
      </p:sp>
      <p:sp>
        <p:nvSpPr>
          <p:cNvPr id="3" name="Text Placeholder 2">
            <a:extLst>
              <a:ext uri="{FF2B5EF4-FFF2-40B4-BE49-F238E27FC236}">
                <a16:creationId xmlns:a16="http://schemas.microsoft.com/office/drawing/2014/main" id="{C47903B7-AAE6-0543-78F3-BFE544B803B4}"/>
              </a:ext>
            </a:extLst>
          </p:cNvPr>
          <p:cNvSpPr>
            <a:spLocks noGrp="1"/>
          </p:cNvSpPr>
          <p:nvPr>
            <p:ph type="body" idx="1"/>
          </p:nvPr>
        </p:nvSpPr>
        <p:spPr>
          <a:xfrm>
            <a:off x="304800" y="1275968"/>
            <a:ext cx="11670283" cy="2000548"/>
          </a:xfrm>
        </p:spPr>
        <p:txBody>
          <a:bodyPr/>
          <a:lstStyle/>
          <a:p>
            <a:pPr algn="just"/>
            <a:r>
              <a:rPr lang="en-US" sz="2600" dirty="0">
                <a:solidFill>
                  <a:schemeClr val="tx1">
                    <a:lumMod val="95000"/>
                    <a:lumOff val="5000"/>
                  </a:schemeClr>
                </a:solidFill>
              </a:rPr>
              <a:t>The proposed women safety app successfully enhances emergency response efficiency and user safety by implementing automated, multi-contact alerts. In testing, the SOS feature reliably initiated both a call and live location sharing to all designated contacts, significantly reducing response time and ensuring family or guardians are promptly informed.</a:t>
            </a:r>
            <a:endParaRPr lang="en-IN" sz="2600" dirty="0">
              <a:solidFill>
                <a:schemeClr val="tx1">
                  <a:lumMod val="95000"/>
                  <a:lumOff val="5000"/>
                </a:schemeClr>
              </a:solidFill>
            </a:endParaRPr>
          </a:p>
        </p:txBody>
      </p:sp>
      <p:pic>
        <p:nvPicPr>
          <p:cNvPr id="4" name="Picture 3">
            <a:extLst>
              <a:ext uri="{FF2B5EF4-FFF2-40B4-BE49-F238E27FC236}">
                <a16:creationId xmlns:a16="http://schemas.microsoft.com/office/drawing/2014/main" id="{02B9ADEB-4CBC-F981-0738-95EA62B0D88B}"/>
              </a:ext>
            </a:extLst>
          </p:cNvPr>
          <p:cNvPicPr>
            <a:picLocks noChangeAspect="1"/>
          </p:cNvPicPr>
          <p:nvPr/>
        </p:nvPicPr>
        <p:blipFill>
          <a:blip r:embed="rId2"/>
          <a:stretch>
            <a:fillRect/>
          </a:stretch>
        </p:blipFill>
        <p:spPr>
          <a:xfrm>
            <a:off x="2362200" y="3276516"/>
            <a:ext cx="6553200" cy="3200484"/>
          </a:xfrm>
          <a:prstGeom prst="rect">
            <a:avLst/>
          </a:prstGeom>
        </p:spPr>
      </p:pic>
    </p:spTree>
    <p:extLst>
      <p:ext uri="{BB962C8B-B14F-4D97-AF65-F5344CB8AC3E}">
        <p14:creationId xmlns:p14="http://schemas.microsoft.com/office/powerpoint/2010/main" val="306991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C83C54-91B0-1951-9328-8FEEE0650767}"/>
              </a:ext>
            </a:extLst>
          </p:cNvPr>
          <p:cNvPicPr>
            <a:picLocks noChangeAspect="1"/>
          </p:cNvPicPr>
          <p:nvPr/>
        </p:nvPicPr>
        <p:blipFill>
          <a:blip r:embed="rId2"/>
          <a:stretch>
            <a:fillRect/>
          </a:stretch>
        </p:blipFill>
        <p:spPr>
          <a:xfrm>
            <a:off x="0" y="566737"/>
            <a:ext cx="12192000" cy="5724525"/>
          </a:xfrm>
          <a:prstGeom prst="rect">
            <a:avLst/>
          </a:prstGeom>
        </p:spPr>
      </p:pic>
      <p:sp>
        <p:nvSpPr>
          <p:cNvPr id="3" name="Text Placeholder 2">
            <a:extLst>
              <a:ext uri="{FF2B5EF4-FFF2-40B4-BE49-F238E27FC236}">
                <a16:creationId xmlns:a16="http://schemas.microsoft.com/office/drawing/2014/main" id="{E038E259-29BE-09A1-2068-604D741CBFDB}"/>
              </a:ext>
            </a:extLst>
          </p:cNvPr>
          <p:cNvSpPr>
            <a:spLocks noGrp="1"/>
          </p:cNvSpPr>
          <p:nvPr>
            <p:ph type="body" idx="1"/>
          </p:nvPr>
        </p:nvSpPr>
        <p:spPr>
          <a:xfrm>
            <a:off x="228600" y="152400"/>
            <a:ext cx="11746483" cy="6172200"/>
          </a:xfrm>
        </p:spPr>
        <p:txBody>
          <a:bodyPr/>
          <a:lstStyle/>
          <a:p>
            <a:endParaRPr lang="en-IN" dirty="0"/>
          </a:p>
        </p:txBody>
      </p:sp>
    </p:spTree>
    <p:extLst>
      <p:ext uri="{BB962C8B-B14F-4D97-AF65-F5344CB8AC3E}">
        <p14:creationId xmlns:p14="http://schemas.microsoft.com/office/powerpoint/2010/main" val="401366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829A-6671-8DCD-0C41-D8721B028C7F}"/>
              </a:ext>
            </a:extLst>
          </p:cNvPr>
          <p:cNvSpPr>
            <a:spLocks noGrp="1"/>
          </p:cNvSpPr>
          <p:nvPr>
            <p:ph type="title"/>
          </p:nvPr>
        </p:nvSpPr>
        <p:spPr>
          <a:xfrm flipV="1">
            <a:off x="2209545" y="1"/>
            <a:ext cx="7244715" cy="269494"/>
          </a:xfrm>
        </p:spPr>
        <p:txBody>
          <a:bodyPr/>
          <a:lstStyle/>
          <a:p>
            <a:endParaRPr lang="en-IN" dirty="0"/>
          </a:p>
        </p:txBody>
      </p:sp>
      <p:pic>
        <p:nvPicPr>
          <p:cNvPr id="4" name="Picture 3">
            <a:extLst>
              <a:ext uri="{FF2B5EF4-FFF2-40B4-BE49-F238E27FC236}">
                <a16:creationId xmlns:a16="http://schemas.microsoft.com/office/drawing/2014/main" id="{8B99D74B-9C7D-071C-3F86-C0194EE9480A}"/>
              </a:ext>
            </a:extLst>
          </p:cNvPr>
          <p:cNvPicPr>
            <a:picLocks noChangeAspect="1"/>
          </p:cNvPicPr>
          <p:nvPr/>
        </p:nvPicPr>
        <p:blipFill>
          <a:blip r:embed="rId2"/>
          <a:stretch>
            <a:fillRect/>
          </a:stretch>
        </p:blipFill>
        <p:spPr>
          <a:xfrm>
            <a:off x="685800" y="576262"/>
            <a:ext cx="5715000" cy="5705475"/>
          </a:xfrm>
          <a:prstGeom prst="rect">
            <a:avLst/>
          </a:prstGeom>
        </p:spPr>
      </p:pic>
      <p:pic>
        <p:nvPicPr>
          <p:cNvPr id="5" name="Picture 4">
            <a:extLst>
              <a:ext uri="{FF2B5EF4-FFF2-40B4-BE49-F238E27FC236}">
                <a16:creationId xmlns:a16="http://schemas.microsoft.com/office/drawing/2014/main" id="{1D69DC30-BB27-BC1A-B74A-F5EAEB562C38}"/>
              </a:ext>
            </a:extLst>
          </p:cNvPr>
          <p:cNvPicPr>
            <a:picLocks noChangeAspect="1"/>
          </p:cNvPicPr>
          <p:nvPr/>
        </p:nvPicPr>
        <p:blipFill>
          <a:blip r:embed="rId3"/>
          <a:stretch>
            <a:fillRect/>
          </a:stretch>
        </p:blipFill>
        <p:spPr>
          <a:xfrm>
            <a:off x="6629400" y="571500"/>
            <a:ext cx="5562600" cy="5715000"/>
          </a:xfrm>
          <a:prstGeom prst="rect">
            <a:avLst/>
          </a:prstGeom>
        </p:spPr>
      </p:pic>
      <p:sp>
        <p:nvSpPr>
          <p:cNvPr id="3" name="Text Placeholder 2">
            <a:extLst>
              <a:ext uri="{FF2B5EF4-FFF2-40B4-BE49-F238E27FC236}">
                <a16:creationId xmlns:a16="http://schemas.microsoft.com/office/drawing/2014/main" id="{ED606E3F-C8CD-1A13-4836-928DA18BCE0B}"/>
              </a:ext>
            </a:extLst>
          </p:cNvPr>
          <p:cNvSpPr>
            <a:spLocks noGrp="1"/>
          </p:cNvSpPr>
          <p:nvPr>
            <p:ph type="body" idx="1"/>
          </p:nvPr>
        </p:nvSpPr>
        <p:spPr>
          <a:xfrm>
            <a:off x="0" y="152400"/>
            <a:ext cx="11975083" cy="6248400"/>
          </a:xfrm>
        </p:spPr>
        <p:txBody>
          <a:bodyPr/>
          <a:lstStyle/>
          <a:p>
            <a:endParaRPr lang="en-IN" dirty="0"/>
          </a:p>
        </p:txBody>
      </p:sp>
    </p:spTree>
    <p:extLst>
      <p:ext uri="{BB962C8B-B14F-4D97-AF65-F5344CB8AC3E}">
        <p14:creationId xmlns:p14="http://schemas.microsoft.com/office/powerpoint/2010/main" val="214526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F4665-9A41-A0FC-43B3-E9044076D849}"/>
              </a:ext>
            </a:extLst>
          </p:cNvPr>
          <p:cNvPicPr>
            <a:picLocks noChangeAspect="1"/>
          </p:cNvPicPr>
          <p:nvPr/>
        </p:nvPicPr>
        <p:blipFill>
          <a:blip r:embed="rId2"/>
          <a:stretch>
            <a:fillRect/>
          </a:stretch>
        </p:blipFill>
        <p:spPr>
          <a:xfrm>
            <a:off x="0" y="571500"/>
            <a:ext cx="12192000" cy="5715000"/>
          </a:xfrm>
          <a:prstGeom prst="rect">
            <a:avLst/>
          </a:prstGeom>
        </p:spPr>
      </p:pic>
      <p:sp>
        <p:nvSpPr>
          <p:cNvPr id="3" name="Text Placeholder 2">
            <a:extLst>
              <a:ext uri="{FF2B5EF4-FFF2-40B4-BE49-F238E27FC236}">
                <a16:creationId xmlns:a16="http://schemas.microsoft.com/office/drawing/2014/main" id="{D56A0FBC-08BB-3676-A479-9D323682A56D}"/>
              </a:ext>
            </a:extLst>
          </p:cNvPr>
          <p:cNvSpPr>
            <a:spLocks noGrp="1"/>
          </p:cNvSpPr>
          <p:nvPr>
            <p:ph type="body" idx="1"/>
          </p:nvPr>
        </p:nvSpPr>
        <p:spPr>
          <a:xfrm>
            <a:off x="152400" y="76200"/>
            <a:ext cx="11822683" cy="6477000"/>
          </a:xfrm>
        </p:spPr>
        <p:txBody>
          <a:bodyPr/>
          <a:lstStyle/>
          <a:p>
            <a:endParaRPr lang="en-IN" dirty="0"/>
          </a:p>
        </p:txBody>
      </p:sp>
    </p:spTree>
    <p:extLst>
      <p:ext uri="{BB962C8B-B14F-4D97-AF65-F5344CB8AC3E}">
        <p14:creationId xmlns:p14="http://schemas.microsoft.com/office/powerpoint/2010/main" val="326683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1B46D-C7BF-BA2E-D519-94DD5D3C39FB}"/>
              </a:ext>
            </a:extLst>
          </p:cNvPr>
          <p:cNvPicPr>
            <a:picLocks noChangeAspect="1"/>
          </p:cNvPicPr>
          <p:nvPr/>
        </p:nvPicPr>
        <p:blipFill>
          <a:blip r:embed="rId2"/>
          <a:stretch>
            <a:fillRect/>
          </a:stretch>
        </p:blipFill>
        <p:spPr>
          <a:xfrm>
            <a:off x="609600" y="576262"/>
            <a:ext cx="11582400" cy="5705475"/>
          </a:xfrm>
          <a:prstGeom prst="rect">
            <a:avLst/>
          </a:prstGeom>
        </p:spPr>
      </p:pic>
      <p:sp>
        <p:nvSpPr>
          <p:cNvPr id="4" name="AutoShape 2">
            <a:extLst>
              <a:ext uri="{FF2B5EF4-FFF2-40B4-BE49-F238E27FC236}">
                <a16:creationId xmlns:a16="http://schemas.microsoft.com/office/drawing/2014/main" id="{0D2A2808-2FB2-FB18-FC2D-36BCE28FCC09}"/>
              </a:ext>
            </a:extLst>
          </p:cNvPr>
          <p:cNvSpPr>
            <a:spLocks noGrp="1" noChangeAspect="1" noChangeArrowheads="1"/>
          </p:cNvSpPr>
          <p:nvPr>
            <p:ph type="body" idx="1"/>
          </p:nvPr>
        </p:nvSpPr>
        <p:spPr bwMode="auto">
          <a:xfrm>
            <a:off x="152400" y="152400"/>
            <a:ext cx="11822113" cy="632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232262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0B77-40BE-9EA5-28A3-B45FAA58B559}"/>
              </a:ext>
            </a:extLst>
          </p:cNvPr>
          <p:cNvSpPr>
            <a:spLocks noGrp="1"/>
          </p:cNvSpPr>
          <p:nvPr>
            <p:ph type="title"/>
          </p:nvPr>
        </p:nvSpPr>
        <p:spPr>
          <a:xfrm>
            <a:off x="2209545" y="269494"/>
            <a:ext cx="7244715" cy="492443"/>
          </a:xfrm>
        </p:spPr>
        <p:txBody>
          <a:bodyPr/>
          <a:lstStyle/>
          <a:p>
            <a:pPr algn="ctr"/>
            <a:r>
              <a:rPr lang="en-IN" dirty="0"/>
              <a:t>CONCLUSION</a:t>
            </a:r>
          </a:p>
        </p:txBody>
      </p:sp>
      <p:sp>
        <p:nvSpPr>
          <p:cNvPr id="3" name="Text Placeholder 2">
            <a:extLst>
              <a:ext uri="{FF2B5EF4-FFF2-40B4-BE49-F238E27FC236}">
                <a16:creationId xmlns:a16="http://schemas.microsoft.com/office/drawing/2014/main" id="{527BADB2-E71E-413C-4056-C4880461963A}"/>
              </a:ext>
            </a:extLst>
          </p:cNvPr>
          <p:cNvSpPr>
            <a:spLocks noGrp="1"/>
          </p:cNvSpPr>
          <p:nvPr>
            <p:ph type="body" idx="1"/>
          </p:nvPr>
        </p:nvSpPr>
        <p:spPr>
          <a:xfrm>
            <a:off x="152400" y="1275969"/>
            <a:ext cx="11822683" cy="2215991"/>
          </a:xfrm>
        </p:spPr>
        <p:txBody>
          <a:bodyPr/>
          <a:lstStyle/>
          <a:p>
            <a:pPr algn="just"/>
            <a:r>
              <a:rPr lang="en-US" sz="2400" dirty="0"/>
              <a:t>This women safety app demonstrates an effective improvement over existing systems by offering an automated, multi-contact SOS feature that promptly notifies trusted contacts with minimal user input. This approach enhances user safety by enabling faster assistance and provides peace of mind for both users and their families. Moving forward, further refinements such as offline functionality and integration with local emergency services could make the app even more robust and widely applicable.</a:t>
            </a:r>
            <a:endParaRPr lang="en-IN" sz="2400" dirty="0"/>
          </a:p>
        </p:txBody>
      </p:sp>
      <p:pic>
        <p:nvPicPr>
          <p:cNvPr id="4" name="Picture 3">
            <a:extLst>
              <a:ext uri="{FF2B5EF4-FFF2-40B4-BE49-F238E27FC236}">
                <a16:creationId xmlns:a16="http://schemas.microsoft.com/office/drawing/2014/main" id="{3DE1D730-BC02-C6DC-9266-9B919DD23F95}"/>
              </a:ext>
            </a:extLst>
          </p:cNvPr>
          <p:cNvPicPr>
            <a:picLocks noChangeAspect="1"/>
          </p:cNvPicPr>
          <p:nvPr/>
        </p:nvPicPr>
        <p:blipFill>
          <a:blip r:embed="rId2"/>
          <a:stretch>
            <a:fillRect/>
          </a:stretch>
        </p:blipFill>
        <p:spPr>
          <a:xfrm>
            <a:off x="2895600" y="3733800"/>
            <a:ext cx="6558660" cy="2854706"/>
          </a:xfrm>
          <a:prstGeom prst="rect">
            <a:avLst/>
          </a:prstGeom>
        </p:spPr>
      </p:pic>
    </p:spTree>
    <p:extLst>
      <p:ext uri="{BB962C8B-B14F-4D97-AF65-F5344CB8AC3E}">
        <p14:creationId xmlns:p14="http://schemas.microsoft.com/office/powerpoint/2010/main" val="323651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2905" y="430529"/>
            <a:ext cx="6948805" cy="574040"/>
          </a:xfrm>
          <a:prstGeom prst="rect">
            <a:avLst/>
          </a:prstGeom>
        </p:spPr>
        <p:txBody>
          <a:bodyPr vert="horz" wrap="square" lIns="0" tIns="12700" rIns="0" bIns="0" rtlCol="0">
            <a:spAutoFit/>
          </a:bodyPr>
          <a:lstStyle/>
          <a:p>
            <a:pPr marL="12700">
              <a:lnSpc>
                <a:spcPct val="100000"/>
              </a:lnSpc>
              <a:spcBef>
                <a:spcPts val="100"/>
              </a:spcBef>
              <a:tabLst>
                <a:tab pos="2755265" algn="l"/>
              </a:tabLst>
            </a:pPr>
            <a:r>
              <a:rPr sz="3600" spc="-10" dirty="0"/>
              <a:t>RESEARCH</a:t>
            </a:r>
            <a:r>
              <a:rPr sz="3600" dirty="0"/>
              <a:t>	AND</a:t>
            </a:r>
            <a:r>
              <a:rPr sz="3600" spc="-10" dirty="0"/>
              <a:t> REFERENCES</a:t>
            </a:r>
            <a:endParaRPr sz="3600"/>
          </a:p>
        </p:txBody>
      </p:sp>
      <p:sp>
        <p:nvSpPr>
          <p:cNvPr id="4" name="object 4"/>
          <p:cNvSpPr txBox="1"/>
          <p:nvPr/>
        </p:nvSpPr>
        <p:spPr>
          <a:xfrm>
            <a:off x="4447794" y="2540000"/>
            <a:ext cx="920115" cy="299720"/>
          </a:xfrm>
          <a:prstGeom prst="rect">
            <a:avLst/>
          </a:prstGeom>
        </p:spPr>
        <p:txBody>
          <a:bodyPr vert="horz" wrap="square" lIns="0" tIns="12700" rIns="0" bIns="0" rtlCol="0">
            <a:spAutoFit/>
          </a:bodyPr>
          <a:lstStyle/>
          <a:p>
            <a:pPr marL="12700">
              <a:lnSpc>
                <a:spcPct val="100000"/>
              </a:lnSpc>
              <a:spcBef>
                <a:spcPts val="100"/>
              </a:spcBef>
              <a:tabLst>
                <a:tab pos="678180" algn="l"/>
              </a:tabLst>
            </a:pPr>
            <a:r>
              <a:rPr sz="1800" spc="-10" dirty="0">
                <a:latin typeface="Times New Roman"/>
                <a:cs typeface="Times New Roman"/>
              </a:rPr>
              <a:t>date:</a:t>
            </a:r>
            <a:r>
              <a:rPr sz="1800" dirty="0">
                <a:latin typeface="Times New Roman"/>
                <a:cs typeface="Times New Roman"/>
              </a:rPr>
              <a:t>	</a:t>
            </a:r>
            <a:r>
              <a:rPr sz="1800" spc="-25" dirty="0">
                <a:latin typeface="Times New Roman"/>
                <a:cs typeface="Times New Roman"/>
              </a:rPr>
              <a:t>30</a:t>
            </a:r>
            <a:endParaRPr sz="1800">
              <a:latin typeface="Times New Roman"/>
              <a:cs typeface="Times New Roman"/>
            </a:endParaRPr>
          </a:p>
        </p:txBody>
      </p:sp>
      <p:sp>
        <p:nvSpPr>
          <p:cNvPr id="5" name="object 5"/>
          <p:cNvSpPr txBox="1"/>
          <p:nvPr/>
        </p:nvSpPr>
        <p:spPr>
          <a:xfrm>
            <a:off x="408533" y="1442720"/>
            <a:ext cx="5279390" cy="3625608"/>
          </a:xfrm>
          <a:prstGeom prst="rect">
            <a:avLst/>
          </a:prstGeom>
        </p:spPr>
        <p:txBody>
          <a:bodyPr vert="horz" wrap="square" lIns="0" tIns="12700" rIns="0" bIns="0" rtlCol="0">
            <a:spAutoFit/>
          </a:bodyPr>
          <a:lstStyle/>
          <a:p>
            <a:pPr marL="12700" marR="324485" indent="284480" algn="just">
              <a:lnSpc>
                <a:spcPct val="100000"/>
              </a:lnSpc>
              <a:spcBef>
                <a:spcPts val="100"/>
              </a:spcBef>
              <a:buFont typeface="Times New Roman"/>
              <a:buAutoNum type="arabicPeriod"/>
              <a:tabLst>
                <a:tab pos="297180" algn="l"/>
              </a:tabLst>
            </a:pPr>
            <a:r>
              <a:rPr sz="1800" b="1" dirty="0">
                <a:latin typeface="Times New Roman"/>
                <a:cs typeface="Times New Roman"/>
              </a:rPr>
              <a:t>The</a:t>
            </a:r>
            <a:r>
              <a:rPr sz="1800" b="1" spc="400" dirty="0">
                <a:latin typeface="Times New Roman"/>
                <a:cs typeface="Times New Roman"/>
              </a:rPr>
              <a:t> </a:t>
            </a:r>
            <a:r>
              <a:rPr sz="1800" b="1" dirty="0">
                <a:latin typeface="Times New Roman"/>
                <a:cs typeface="Times New Roman"/>
              </a:rPr>
              <a:t>sustainability</a:t>
            </a:r>
            <a:r>
              <a:rPr sz="1800" b="1" spc="400" dirty="0">
                <a:latin typeface="Times New Roman"/>
                <a:cs typeface="Times New Roman"/>
              </a:rPr>
              <a:t> </a:t>
            </a:r>
            <a:r>
              <a:rPr sz="1800" b="1" dirty="0">
                <a:latin typeface="Times New Roman"/>
                <a:cs typeface="Times New Roman"/>
              </a:rPr>
              <a:t>opportunity</a:t>
            </a:r>
            <a:r>
              <a:rPr sz="1800" b="1" spc="409" dirty="0">
                <a:latin typeface="Times New Roman"/>
                <a:cs typeface="Times New Roman"/>
              </a:rPr>
              <a:t> </a:t>
            </a:r>
            <a:r>
              <a:rPr sz="1800" b="1" dirty="0">
                <a:latin typeface="Times New Roman"/>
                <a:cs typeface="Times New Roman"/>
              </a:rPr>
              <a:t>study</a:t>
            </a:r>
            <a:r>
              <a:rPr sz="1800" b="1" spc="415" dirty="0">
                <a:latin typeface="Times New Roman"/>
                <a:cs typeface="Times New Roman"/>
              </a:rPr>
              <a:t> </a:t>
            </a:r>
            <a:r>
              <a:rPr sz="1800" b="1" dirty="0">
                <a:latin typeface="Times New Roman"/>
                <a:cs typeface="Times New Roman"/>
              </a:rPr>
              <a:t>(SOS)</a:t>
            </a:r>
            <a:r>
              <a:rPr sz="1800" b="1" spc="400" dirty="0">
                <a:latin typeface="Times New Roman"/>
                <a:cs typeface="Times New Roman"/>
              </a:rPr>
              <a:t> </a:t>
            </a:r>
            <a:r>
              <a:rPr sz="1800" spc="-50" dirty="0">
                <a:latin typeface="Times New Roman"/>
                <a:cs typeface="Times New Roman"/>
              </a:rPr>
              <a:t>– </a:t>
            </a:r>
            <a:r>
              <a:rPr sz="1800" dirty="0">
                <a:latin typeface="Times New Roman"/>
                <a:cs typeface="Times New Roman"/>
              </a:rPr>
              <a:t>diagnosing</a:t>
            </a:r>
            <a:r>
              <a:rPr sz="1800" spc="305" dirty="0">
                <a:latin typeface="Times New Roman"/>
                <a:cs typeface="Times New Roman"/>
              </a:rPr>
              <a:t> </a:t>
            </a:r>
            <a:r>
              <a:rPr sz="1800" dirty="0">
                <a:latin typeface="Times New Roman"/>
                <a:cs typeface="Times New Roman"/>
              </a:rPr>
              <a:t>by</a:t>
            </a:r>
            <a:r>
              <a:rPr sz="1800" spc="320" dirty="0">
                <a:latin typeface="Times New Roman"/>
                <a:cs typeface="Times New Roman"/>
              </a:rPr>
              <a:t> </a:t>
            </a:r>
            <a:r>
              <a:rPr sz="1800" dirty="0">
                <a:latin typeface="Times New Roman"/>
                <a:cs typeface="Times New Roman"/>
              </a:rPr>
              <a:t>operationalizing</a:t>
            </a:r>
            <a:r>
              <a:rPr sz="1800" spc="300" dirty="0">
                <a:latin typeface="Times New Roman"/>
                <a:cs typeface="Times New Roman"/>
              </a:rPr>
              <a:t> </a:t>
            </a:r>
            <a:r>
              <a:rPr sz="1800" dirty="0">
                <a:latin typeface="Times New Roman"/>
                <a:cs typeface="Times New Roman"/>
              </a:rPr>
              <a:t>and</a:t>
            </a:r>
            <a:r>
              <a:rPr sz="1800" spc="325" dirty="0">
                <a:latin typeface="Times New Roman"/>
                <a:cs typeface="Times New Roman"/>
              </a:rPr>
              <a:t> </a:t>
            </a:r>
            <a:r>
              <a:rPr sz="1800" dirty="0">
                <a:latin typeface="Times New Roman"/>
                <a:cs typeface="Times New Roman"/>
              </a:rPr>
              <a:t>sensemaking</a:t>
            </a:r>
            <a:r>
              <a:rPr sz="1800" spc="320" dirty="0">
                <a:latin typeface="Times New Roman"/>
                <a:cs typeface="Times New Roman"/>
              </a:rPr>
              <a:t> </a:t>
            </a:r>
            <a:r>
              <a:rPr sz="1800" spc="-25" dirty="0">
                <a:latin typeface="Times New Roman"/>
                <a:cs typeface="Times New Roman"/>
              </a:rPr>
              <a:t>of </a:t>
            </a:r>
            <a:r>
              <a:rPr sz="1800" dirty="0">
                <a:latin typeface="Times New Roman"/>
                <a:cs typeface="Times New Roman"/>
              </a:rPr>
              <a:t>sustainability</a:t>
            </a:r>
            <a:r>
              <a:rPr sz="1800" spc="-50" dirty="0">
                <a:latin typeface="Times New Roman"/>
                <a:cs typeface="Times New Roman"/>
              </a:rPr>
              <a:t> </a:t>
            </a:r>
            <a:r>
              <a:rPr sz="1800" dirty="0">
                <a:latin typeface="Times New Roman"/>
                <a:cs typeface="Times New Roman"/>
              </a:rPr>
              <a:t>using</a:t>
            </a:r>
            <a:r>
              <a:rPr sz="1800" spc="-60" dirty="0">
                <a:latin typeface="Times New Roman"/>
                <a:cs typeface="Times New Roman"/>
              </a:rPr>
              <a:t> </a:t>
            </a:r>
            <a:r>
              <a:rPr sz="1800" spc="-20" dirty="0">
                <a:latin typeface="Times New Roman"/>
                <a:cs typeface="Times New Roman"/>
              </a:rPr>
              <a:t>Total</a:t>
            </a:r>
            <a:r>
              <a:rPr sz="1800" spc="-45" dirty="0">
                <a:latin typeface="Times New Roman"/>
                <a:cs typeface="Times New Roman"/>
              </a:rPr>
              <a:t> </a:t>
            </a:r>
            <a:r>
              <a:rPr sz="1800" dirty="0">
                <a:latin typeface="Times New Roman"/>
                <a:cs typeface="Times New Roman"/>
              </a:rPr>
              <a:t>Quality</a:t>
            </a:r>
            <a:r>
              <a:rPr sz="1800" spc="-30" dirty="0">
                <a:latin typeface="Times New Roman"/>
                <a:cs typeface="Times New Roman"/>
              </a:rPr>
              <a:t> </a:t>
            </a:r>
            <a:r>
              <a:rPr sz="1800" spc="-10" dirty="0">
                <a:latin typeface="Times New Roman"/>
                <a:cs typeface="Times New Roman"/>
              </a:rPr>
              <a:t>Management</a:t>
            </a:r>
            <a:endParaRPr sz="1800" dirty="0">
              <a:latin typeface="Times New Roman"/>
              <a:cs typeface="Times New Roman"/>
            </a:endParaRPr>
          </a:p>
          <a:p>
            <a:pPr marL="12700" marR="5080" indent="241935" algn="just">
              <a:lnSpc>
                <a:spcPct val="100600"/>
              </a:lnSpc>
              <a:spcBef>
                <a:spcPts val="5"/>
              </a:spcBef>
              <a:tabLst>
                <a:tab pos="254635" algn="l"/>
              </a:tabLst>
            </a:pPr>
            <a:endParaRPr lang="en-IN" dirty="0">
              <a:latin typeface="Times New Roman"/>
              <a:cs typeface="Times New Roman"/>
            </a:endParaRPr>
          </a:p>
          <a:p>
            <a:pPr marL="12700" marR="5080" indent="241935" algn="just">
              <a:lnSpc>
                <a:spcPct val="100600"/>
              </a:lnSpc>
              <a:spcBef>
                <a:spcPts val="5"/>
              </a:spcBef>
              <a:tabLst>
                <a:tab pos="254635" algn="l"/>
              </a:tabLst>
            </a:pPr>
            <a:endParaRPr lang="en-IN" sz="1800" b="1" dirty="0">
              <a:latin typeface="Times New Roman"/>
              <a:cs typeface="Times New Roman"/>
            </a:endParaRPr>
          </a:p>
          <a:p>
            <a:pPr marL="12700" marR="5080" indent="241935" algn="just">
              <a:lnSpc>
                <a:spcPct val="100600"/>
              </a:lnSpc>
              <a:spcBef>
                <a:spcPts val="5"/>
              </a:spcBef>
              <a:tabLst>
                <a:tab pos="254635" algn="l"/>
              </a:tabLst>
            </a:pPr>
            <a:endParaRPr lang="en-IN" b="1" dirty="0">
              <a:latin typeface="Times New Roman"/>
              <a:cs typeface="Times New Roman"/>
            </a:endParaRPr>
          </a:p>
          <a:p>
            <a:pPr marL="12700" marR="5080" indent="241935" algn="just">
              <a:lnSpc>
                <a:spcPct val="100600"/>
              </a:lnSpc>
              <a:spcBef>
                <a:spcPts val="5"/>
              </a:spcBef>
              <a:tabLst>
                <a:tab pos="254635" algn="l"/>
              </a:tabLst>
            </a:pPr>
            <a:endParaRPr lang="en-IN" b="1" dirty="0">
              <a:latin typeface="Times New Roman"/>
              <a:cs typeface="Times New Roman"/>
            </a:endParaRPr>
          </a:p>
          <a:p>
            <a:pPr marL="12700" marR="5080" indent="241935" algn="just">
              <a:lnSpc>
                <a:spcPct val="100600"/>
              </a:lnSpc>
              <a:spcBef>
                <a:spcPts val="5"/>
              </a:spcBef>
              <a:tabLst>
                <a:tab pos="254635" algn="l"/>
              </a:tabLst>
            </a:pPr>
            <a:endParaRPr lang="en-IN" b="1" dirty="0">
              <a:latin typeface="Times New Roman"/>
              <a:cs typeface="Times New Roman"/>
            </a:endParaRPr>
          </a:p>
          <a:p>
            <a:pPr marL="12700" marR="5080" indent="241935" algn="just">
              <a:lnSpc>
                <a:spcPct val="100600"/>
              </a:lnSpc>
              <a:spcBef>
                <a:spcPts val="5"/>
              </a:spcBef>
              <a:tabLst>
                <a:tab pos="254635" algn="l"/>
              </a:tabLst>
            </a:pPr>
            <a:r>
              <a:rPr lang="en-IN" sz="1800" b="1" dirty="0">
                <a:latin typeface="Times New Roman"/>
                <a:cs typeface="Times New Roman"/>
              </a:rPr>
              <a:t>2.</a:t>
            </a:r>
            <a:r>
              <a:rPr sz="1800" b="1" dirty="0">
                <a:latin typeface="Times New Roman"/>
                <a:cs typeface="Times New Roman"/>
              </a:rPr>
              <a:t>SOS</a:t>
            </a:r>
            <a:r>
              <a:rPr sz="1800" b="1" spc="75" dirty="0">
                <a:latin typeface="Times New Roman"/>
                <a:cs typeface="Times New Roman"/>
              </a:rPr>
              <a:t> </a:t>
            </a:r>
            <a:r>
              <a:rPr sz="1800" b="1" dirty="0">
                <a:latin typeface="Times New Roman"/>
                <a:cs typeface="Times New Roman"/>
              </a:rPr>
              <a:t>Android</a:t>
            </a:r>
            <a:r>
              <a:rPr sz="1800" b="1" spc="65" dirty="0">
                <a:latin typeface="Times New Roman"/>
                <a:cs typeface="Times New Roman"/>
              </a:rPr>
              <a:t> </a:t>
            </a:r>
            <a:r>
              <a:rPr sz="1800" b="1" dirty="0">
                <a:latin typeface="Times New Roman"/>
                <a:cs typeface="Times New Roman"/>
              </a:rPr>
              <a:t>Application</a:t>
            </a:r>
            <a:r>
              <a:rPr sz="1800" dirty="0">
                <a:latin typeface="Times New Roman"/>
                <a:cs typeface="Times New Roman"/>
              </a:rPr>
              <a:t>-</a:t>
            </a:r>
            <a:r>
              <a:rPr sz="1800" spc="70" dirty="0">
                <a:latin typeface="Times New Roman"/>
                <a:cs typeface="Times New Roman"/>
              </a:rPr>
              <a:t> </a:t>
            </a:r>
            <a:r>
              <a:rPr sz="1800" dirty="0">
                <a:latin typeface="Times New Roman"/>
                <a:cs typeface="Times New Roman"/>
              </a:rPr>
              <a:t>is</a:t>
            </a:r>
            <a:r>
              <a:rPr sz="1800" spc="75" dirty="0">
                <a:latin typeface="Times New Roman"/>
                <a:cs typeface="Times New Roman"/>
              </a:rPr>
              <a:t> </a:t>
            </a:r>
            <a:r>
              <a:rPr sz="1800" dirty="0">
                <a:latin typeface="Times New Roman"/>
                <a:cs typeface="Times New Roman"/>
              </a:rPr>
              <a:t>a</a:t>
            </a:r>
            <a:r>
              <a:rPr sz="1800" spc="90" dirty="0">
                <a:latin typeface="Times New Roman"/>
                <a:cs typeface="Times New Roman"/>
              </a:rPr>
              <a:t> </a:t>
            </a:r>
            <a:r>
              <a:rPr sz="1800" dirty="0">
                <a:latin typeface="Times New Roman"/>
                <a:cs typeface="Times New Roman"/>
              </a:rPr>
              <a:t>Google</a:t>
            </a:r>
            <a:r>
              <a:rPr sz="1800" spc="90" dirty="0">
                <a:latin typeface="Times New Roman"/>
                <a:cs typeface="Times New Roman"/>
              </a:rPr>
              <a:t> </a:t>
            </a:r>
            <a:r>
              <a:rPr sz="1800" dirty="0">
                <a:latin typeface="Times New Roman"/>
                <a:cs typeface="Times New Roman"/>
              </a:rPr>
              <a:t>–</a:t>
            </a:r>
            <a:r>
              <a:rPr sz="1800" spc="70" dirty="0">
                <a:latin typeface="Times New Roman"/>
                <a:cs typeface="Times New Roman"/>
              </a:rPr>
              <a:t> </a:t>
            </a:r>
            <a:r>
              <a:rPr sz="1800" dirty="0">
                <a:latin typeface="Times New Roman"/>
                <a:cs typeface="Times New Roman"/>
              </a:rPr>
              <a:t>Map</a:t>
            </a:r>
            <a:r>
              <a:rPr sz="1800" spc="80" dirty="0">
                <a:latin typeface="Times New Roman"/>
                <a:cs typeface="Times New Roman"/>
              </a:rPr>
              <a:t> </a:t>
            </a:r>
            <a:r>
              <a:rPr sz="1800" spc="-10" dirty="0">
                <a:latin typeface="Times New Roman"/>
                <a:cs typeface="Times New Roman"/>
              </a:rPr>
              <a:t>based </a:t>
            </a:r>
            <a:r>
              <a:rPr sz="1800" dirty="0">
                <a:latin typeface="Times New Roman"/>
                <a:cs typeface="Times New Roman"/>
              </a:rPr>
              <a:t>online</a:t>
            </a:r>
            <a:r>
              <a:rPr sz="1800" spc="120" dirty="0">
                <a:latin typeface="Times New Roman"/>
                <a:cs typeface="Times New Roman"/>
              </a:rPr>
              <a:t>  </a:t>
            </a:r>
            <a:r>
              <a:rPr sz="1800" dirty="0">
                <a:latin typeface="Times New Roman"/>
                <a:cs typeface="Times New Roman"/>
              </a:rPr>
              <a:t>emergency</a:t>
            </a:r>
            <a:r>
              <a:rPr sz="1800" spc="120" dirty="0">
                <a:latin typeface="Times New Roman"/>
                <a:cs typeface="Times New Roman"/>
              </a:rPr>
              <a:t>  </a:t>
            </a:r>
            <a:r>
              <a:rPr sz="1800" dirty="0">
                <a:latin typeface="Times New Roman"/>
                <a:cs typeface="Times New Roman"/>
              </a:rPr>
              <a:t>application</a:t>
            </a:r>
            <a:r>
              <a:rPr sz="1800" spc="114" dirty="0">
                <a:latin typeface="Times New Roman"/>
                <a:cs typeface="Times New Roman"/>
              </a:rPr>
              <a:t>  </a:t>
            </a:r>
            <a:r>
              <a:rPr sz="1800" dirty="0">
                <a:latin typeface="Times New Roman"/>
                <a:cs typeface="Times New Roman"/>
              </a:rPr>
              <a:t>useful</a:t>
            </a:r>
            <a:r>
              <a:rPr sz="1800" spc="130" dirty="0">
                <a:latin typeface="Times New Roman"/>
                <a:cs typeface="Times New Roman"/>
              </a:rPr>
              <a:t>  </a:t>
            </a:r>
            <a:r>
              <a:rPr sz="1800" dirty="0">
                <a:latin typeface="Times New Roman"/>
                <a:cs typeface="Times New Roman"/>
              </a:rPr>
              <a:t>for</a:t>
            </a:r>
            <a:r>
              <a:rPr sz="1800" spc="114" dirty="0">
                <a:latin typeface="Times New Roman"/>
                <a:cs typeface="Times New Roman"/>
              </a:rPr>
              <a:t>  </a:t>
            </a:r>
            <a:r>
              <a:rPr sz="1800" dirty="0">
                <a:latin typeface="Times New Roman"/>
                <a:cs typeface="Times New Roman"/>
              </a:rPr>
              <a:t>finding</a:t>
            </a:r>
            <a:r>
              <a:rPr sz="1800" spc="125" dirty="0">
                <a:latin typeface="Times New Roman"/>
                <a:cs typeface="Times New Roman"/>
              </a:rPr>
              <a:t>  </a:t>
            </a:r>
            <a:r>
              <a:rPr sz="1800" spc="-25" dirty="0">
                <a:latin typeface="Times New Roman"/>
                <a:cs typeface="Times New Roman"/>
              </a:rPr>
              <a:t>the </a:t>
            </a:r>
            <a:r>
              <a:rPr sz="1800" dirty="0">
                <a:latin typeface="Times New Roman"/>
                <a:cs typeface="Times New Roman"/>
              </a:rPr>
              <a:t>specified</a:t>
            </a:r>
            <a:r>
              <a:rPr sz="1800" spc="450" dirty="0">
                <a:latin typeface="Times New Roman"/>
                <a:cs typeface="Times New Roman"/>
              </a:rPr>
              <a:t> </a:t>
            </a:r>
            <a:r>
              <a:rPr sz="1800" dirty="0">
                <a:latin typeface="Times New Roman"/>
                <a:cs typeface="Times New Roman"/>
              </a:rPr>
              <a:t>emergency</a:t>
            </a:r>
            <a:r>
              <a:rPr sz="1800" spc="465" dirty="0">
                <a:latin typeface="Times New Roman"/>
                <a:cs typeface="Times New Roman"/>
              </a:rPr>
              <a:t> </a:t>
            </a:r>
            <a:r>
              <a:rPr sz="1800" dirty="0">
                <a:latin typeface="Times New Roman"/>
                <a:cs typeface="Times New Roman"/>
              </a:rPr>
              <a:t>stations</a:t>
            </a:r>
            <a:r>
              <a:rPr sz="1800" spc="450" dirty="0">
                <a:latin typeface="Times New Roman"/>
                <a:cs typeface="Times New Roman"/>
              </a:rPr>
              <a:t> </a:t>
            </a:r>
            <a:r>
              <a:rPr sz="1800" dirty="0">
                <a:latin typeface="Times New Roman"/>
                <a:cs typeface="Times New Roman"/>
              </a:rPr>
              <a:t>like</a:t>
            </a:r>
            <a:r>
              <a:rPr sz="1800" spc="459" dirty="0">
                <a:latin typeface="Times New Roman"/>
                <a:cs typeface="Times New Roman"/>
              </a:rPr>
              <a:t> </a:t>
            </a:r>
            <a:r>
              <a:rPr sz="1800" dirty="0">
                <a:latin typeface="Times New Roman"/>
                <a:cs typeface="Times New Roman"/>
              </a:rPr>
              <a:t>Police,</a:t>
            </a:r>
            <a:r>
              <a:rPr sz="1800" spc="465" dirty="0">
                <a:latin typeface="Times New Roman"/>
                <a:cs typeface="Times New Roman"/>
              </a:rPr>
              <a:t> </a:t>
            </a:r>
            <a:r>
              <a:rPr sz="1800" dirty="0">
                <a:latin typeface="Times New Roman"/>
                <a:cs typeface="Times New Roman"/>
              </a:rPr>
              <a:t>Fire</a:t>
            </a:r>
            <a:r>
              <a:rPr sz="1800" spc="450" dirty="0">
                <a:latin typeface="Times New Roman"/>
                <a:cs typeface="Times New Roman"/>
              </a:rPr>
              <a:t> </a:t>
            </a:r>
            <a:r>
              <a:rPr sz="1800" spc="-10" dirty="0">
                <a:latin typeface="Times New Roman"/>
                <a:cs typeface="Times New Roman"/>
              </a:rPr>
              <a:t>station, </a:t>
            </a:r>
            <a:r>
              <a:rPr sz="1800" dirty="0">
                <a:latin typeface="Times New Roman"/>
                <a:cs typeface="Times New Roman"/>
              </a:rPr>
              <a:t>Cab</a:t>
            </a:r>
            <a:r>
              <a:rPr sz="1800" spc="-25" dirty="0">
                <a:latin typeface="Times New Roman"/>
                <a:cs typeface="Times New Roman"/>
              </a:rPr>
              <a:t> </a:t>
            </a:r>
            <a:r>
              <a:rPr sz="1800" dirty="0">
                <a:latin typeface="Times New Roman"/>
                <a:cs typeface="Times New Roman"/>
              </a:rPr>
              <a:t>service</a:t>
            </a:r>
            <a:r>
              <a:rPr sz="1800" spc="-15" dirty="0">
                <a:latin typeface="Times New Roman"/>
                <a:cs typeface="Times New Roman"/>
              </a:rPr>
              <a:t> </a:t>
            </a:r>
            <a:r>
              <a:rPr sz="1800" dirty="0">
                <a:latin typeface="Times New Roman"/>
                <a:cs typeface="Times New Roman"/>
              </a:rPr>
              <a:t>numbers,</a:t>
            </a:r>
            <a:r>
              <a:rPr sz="1800" spc="-30"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dirty="0">
                <a:latin typeface="Times New Roman"/>
                <a:cs typeface="Times New Roman"/>
              </a:rPr>
              <a:t>Hospitals,</a:t>
            </a:r>
            <a:r>
              <a:rPr sz="1800" spc="-35" dirty="0">
                <a:latin typeface="Times New Roman"/>
                <a:cs typeface="Times New Roman"/>
              </a:rPr>
              <a:t> </a:t>
            </a:r>
            <a:r>
              <a:rPr sz="1800" dirty="0">
                <a:latin typeface="Times New Roman"/>
                <a:cs typeface="Times New Roman"/>
              </a:rPr>
              <a:t>likely</a:t>
            </a:r>
            <a:r>
              <a:rPr sz="1800" spc="-25" dirty="0">
                <a:latin typeface="Times New Roman"/>
                <a:cs typeface="Times New Roman"/>
              </a:rPr>
              <a:t> </a:t>
            </a:r>
            <a:r>
              <a:rPr sz="1800" dirty="0">
                <a:latin typeface="Times New Roman"/>
                <a:cs typeface="Times New Roman"/>
              </a:rPr>
              <a:t>to</a:t>
            </a:r>
            <a:r>
              <a:rPr sz="1800" spc="-25" dirty="0">
                <a:latin typeface="Times New Roman"/>
                <a:cs typeface="Times New Roman"/>
              </a:rPr>
              <a:t> </a:t>
            </a:r>
            <a:r>
              <a:rPr sz="1800" dirty="0">
                <a:latin typeface="Times New Roman"/>
                <a:cs typeface="Times New Roman"/>
              </a:rPr>
              <a:t>be</a:t>
            </a:r>
            <a:r>
              <a:rPr sz="1800" spc="-40" dirty="0">
                <a:latin typeface="Times New Roman"/>
                <a:cs typeface="Times New Roman"/>
              </a:rPr>
              <a:t> </a:t>
            </a:r>
            <a:r>
              <a:rPr sz="1800" dirty="0">
                <a:latin typeface="Times New Roman"/>
                <a:cs typeface="Times New Roman"/>
              </a:rPr>
              <a:t>found</a:t>
            </a:r>
            <a:r>
              <a:rPr sz="1800" spc="-25" dirty="0">
                <a:latin typeface="Times New Roman"/>
                <a:cs typeface="Times New Roman"/>
              </a:rPr>
              <a:t> in </a:t>
            </a:r>
            <a:r>
              <a:rPr sz="1800" dirty="0">
                <a:latin typeface="Times New Roman"/>
                <a:cs typeface="Times New Roman"/>
              </a:rPr>
              <a:t>a</a:t>
            </a:r>
            <a:r>
              <a:rPr sz="1800" spc="-25" dirty="0">
                <a:latin typeface="Times New Roman"/>
                <a:cs typeface="Times New Roman"/>
              </a:rPr>
              <a:t> </a:t>
            </a:r>
            <a:r>
              <a:rPr sz="1800" dirty="0">
                <a:latin typeface="Times New Roman"/>
                <a:cs typeface="Times New Roman"/>
              </a:rPr>
              <a:t>given</a:t>
            </a:r>
            <a:r>
              <a:rPr sz="1800" spc="-25" dirty="0">
                <a:latin typeface="Times New Roman"/>
                <a:cs typeface="Times New Roman"/>
              </a:rPr>
              <a:t> </a:t>
            </a:r>
            <a:r>
              <a:rPr sz="1800" dirty="0">
                <a:latin typeface="Times New Roman"/>
                <a:cs typeface="Times New Roman"/>
              </a:rPr>
              <a:t>circular</a:t>
            </a:r>
            <a:r>
              <a:rPr sz="1800" spc="-35" dirty="0">
                <a:latin typeface="Times New Roman"/>
                <a:cs typeface="Times New Roman"/>
              </a:rPr>
              <a:t> </a:t>
            </a:r>
            <a:r>
              <a:rPr sz="1800" spc="-20" dirty="0">
                <a:latin typeface="Times New Roman"/>
                <a:cs typeface="Times New Roman"/>
              </a:rPr>
              <a:t>area</a:t>
            </a:r>
            <a:endParaRPr sz="1800" dirty="0">
              <a:latin typeface="Times New Roman"/>
              <a:cs typeface="Times New Roman"/>
            </a:endParaRPr>
          </a:p>
        </p:txBody>
      </p:sp>
      <p:sp>
        <p:nvSpPr>
          <p:cNvPr id="6" name="object 6"/>
          <p:cNvSpPr txBox="1">
            <a:spLocks noGrp="1"/>
          </p:cNvSpPr>
          <p:nvPr>
            <p:ph sz="half" idx="3"/>
          </p:nvPr>
        </p:nvSpPr>
        <p:spPr>
          <a:xfrm>
            <a:off x="6356730" y="1442720"/>
            <a:ext cx="5325745" cy="3895938"/>
          </a:xfrm>
          <a:prstGeom prst="rect">
            <a:avLst/>
          </a:prstGeom>
        </p:spPr>
        <p:txBody>
          <a:bodyPr vert="horz" wrap="square" lIns="0" tIns="12700" rIns="0" bIns="0" rtlCol="0">
            <a:spAutoFit/>
          </a:bodyPr>
          <a:lstStyle/>
          <a:p>
            <a:pPr marL="48260" marR="36830" indent="245110" algn="just">
              <a:lnSpc>
                <a:spcPct val="100000"/>
              </a:lnSpc>
              <a:spcBef>
                <a:spcPts val="100"/>
              </a:spcBef>
              <a:buFont typeface="Times New Roman"/>
              <a:buAutoNum type="arabicPeriod" startAt="3"/>
              <a:tabLst>
                <a:tab pos="293370" algn="l"/>
              </a:tabLst>
            </a:pPr>
            <a:r>
              <a:rPr b="1" dirty="0">
                <a:latin typeface="Times New Roman"/>
                <a:cs typeface="Times New Roman"/>
              </a:rPr>
              <a:t>Securing</a:t>
            </a:r>
            <a:r>
              <a:rPr b="1" spc="65" dirty="0">
                <a:latin typeface="Times New Roman"/>
                <a:cs typeface="Times New Roman"/>
              </a:rPr>
              <a:t> </a:t>
            </a:r>
            <a:r>
              <a:rPr b="1" spc="-10" dirty="0">
                <a:latin typeface="Times New Roman"/>
                <a:cs typeface="Times New Roman"/>
              </a:rPr>
              <a:t>Camera-</a:t>
            </a:r>
            <a:r>
              <a:rPr b="1" dirty="0">
                <a:latin typeface="Times New Roman"/>
                <a:cs typeface="Times New Roman"/>
              </a:rPr>
              <a:t>Based</a:t>
            </a:r>
            <a:r>
              <a:rPr b="1" spc="80" dirty="0">
                <a:latin typeface="Times New Roman"/>
                <a:cs typeface="Times New Roman"/>
              </a:rPr>
              <a:t> </a:t>
            </a:r>
            <a:r>
              <a:rPr b="1" dirty="0">
                <a:latin typeface="Times New Roman"/>
                <a:cs typeface="Times New Roman"/>
              </a:rPr>
              <a:t>Active</a:t>
            </a:r>
            <a:r>
              <a:rPr b="1" spc="95" dirty="0">
                <a:latin typeface="Times New Roman"/>
                <a:cs typeface="Times New Roman"/>
              </a:rPr>
              <a:t> </a:t>
            </a:r>
            <a:r>
              <a:rPr b="1" dirty="0">
                <a:latin typeface="Times New Roman"/>
                <a:cs typeface="Times New Roman"/>
              </a:rPr>
              <a:t>Driver</a:t>
            </a:r>
            <a:r>
              <a:rPr b="1" spc="65" dirty="0">
                <a:latin typeface="Times New Roman"/>
                <a:cs typeface="Times New Roman"/>
              </a:rPr>
              <a:t> </a:t>
            </a:r>
            <a:r>
              <a:rPr b="1" spc="-10" dirty="0">
                <a:latin typeface="Times New Roman"/>
                <a:cs typeface="Times New Roman"/>
              </a:rPr>
              <a:t>Monitoring </a:t>
            </a:r>
            <a:r>
              <a:rPr b="1" dirty="0">
                <a:latin typeface="Times New Roman"/>
                <a:cs typeface="Times New Roman"/>
              </a:rPr>
              <a:t>System</a:t>
            </a:r>
            <a:r>
              <a:rPr b="1" spc="114" dirty="0">
                <a:latin typeface="Times New Roman"/>
                <a:cs typeface="Times New Roman"/>
              </a:rPr>
              <a:t>  </a:t>
            </a:r>
            <a:r>
              <a:rPr b="1" dirty="0">
                <a:latin typeface="Times New Roman"/>
                <a:cs typeface="Times New Roman"/>
              </a:rPr>
              <a:t>from</a:t>
            </a:r>
            <a:r>
              <a:rPr b="1" spc="105" dirty="0">
                <a:latin typeface="Times New Roman"/>
                <a:cs typeface="Times New Roman"/>
              </a:rPr>
              <a:t>  </a:t>
            </a:r>
            <a:r>
              <a:rPr b="1" dirty="0">
                <a:latin typeface="Times New Roman"/>
                <a:cs typeface="Times New Roman"/>
              </a:rPr>
              <a:t>Video</a:t>
            </a:r>
            <a:r>
              <a:rPr b="1" spc="114" dirty="0">
                <a:latin typeface="Times New Roman"/>
                <a:cs typeface="Times New Roman"/>
              </a:rPr>
              <a:t>  </a:t>
            </a:r>
            <a:r>
              <a:rPr b="1" dirty="0">
                <a:latin typeface="Times New Roman"/>
                <a:cs typeface="Times New Roman"/>
              </a:rPr>
              <a:t>Forgery</a:t>
            </a:r>
            <a:r>
              <a:rPr b="1" spc="120" dirty="0">
                <a:latin typeface="Times New Roman"/>
                <a:cs typeface="Times New Roman"/>
              </a:rPr>
              <a:t>  </a:t>
            </a:r>
            <a:r>
              <a:rPr b="1" dirty="0">
                <a:latin typeface="Times New Roman"/>
                <a:cs typeface="Times New Roman"/>
              </a:rPr>
              <a:t>Attacks</a:t>
            </a:r>
            <a:r>
              <a:rPr b="1" spc="114" dirty="0">
                <a:latin typeface="Times New Roman"/>
                <a:cs typeface="Times New Roman"/>
              </a:rPr>
              <a:t>  </a:t>
            </a:r>
            <a:r>
              <a:rPr b="1" dirty="0">
                <a:latin typeface="Times New Roman"/>
                <a:cs typeface="Times New Roman"/>
              </a:rPr>
              <a:t>Using</a:t>
            </a:r>
            <a:r>
              <a:rPr b="1" spc="114" dirty="0">
                <a:latin typeface="Times New Roman"/>
                <a:cs typeface="Times New Roman"/>
              </a:rPr>
              <a:t>  </a:t>
            </a:r>
            <a:r>
              <a:rPr b="1" spc="-20" dirty="0">
                <a:latin typeface="Times New Roman"/>
                <a:cs typeface="Times New Roman"/>
              </a:rPr>
              <a:t>Deep </a:t>
            </a:r>
            <a:r>
              <a:rPr b="1" dirty="0">
                <a:latin typeface="Times New Roman"/>
                <a:cs typeface="Times New Roman"/>
              </a:rPr>
              <a:t>Learning:</a:t>
            </a:r>
            <a:r>
              <a:rPr b="1" spc="220" dirty="0">
                <a:latin typeface="Times New Roman"/>
                <a:cs typeface="Times New Roman"/>
              </a:rPr>
              <a:t>  </a:t>
            </a:r>
            <a:r>
              <a:rPr dirty="0"/>
              <a:t>This</a:t>
            </a:r>
            <a:r>
              <a:rPr spc="220" dirty="0"/>
              <a:t>  </a:t>
            </a:r>
            <a:r>
              <a:rPr dirty="0"/>
              <a:t>study</a:t>
            </a:r>
            <a:r>
              <a:rPr spc="235" dirty="0"/>
              <a:t>  </a:t>
            </a:r>
            <a:r>
              <a:rPr dirty="0"/>
              <a:t>secures</a:t>
            </a:r>
            <a:r>
              <a:rPr spc="220" dirty="0"/>
              <a:t>  </a:t>
            </a:r>
            <a:r>
              <a:rPr spc="-10" dirty="0"/>
              <a:t>camera-</a:t>
            </a:r>
            <a:r>
              <a:rPr dirty="0"/>
              <a:t>based</a:t>
            </a:r>
            <a:r>
              <a:rPr spc="220" dirty="0"/>
              <a:t>  </a:t>
            </a:r>
            <a:r>
              <a:rPr spc="-10" dirty="0"/>
              <a:t>driver </a:t>
            </a:r>
            <a:r>
              <a:rPr dirty="0"/>
              <a:t>monitoring</a:t>
            </a:r>
            <a:r>
              <a:rPr spc="475" dirty="0"/>
              <a:t> </a:t>
            </a:r>
            <a:r>
              <a:rPr dirty="0"/>
              <a:t>systems</a:t>
            </a:r>
            <a:r>
              <a:rPr spc="465" dirty="0"/>
              <a:t> </a:t>
            </a:r>
            <a:r>
              <a:rPr dirty="0"/>
              <a:t>from</a:t>
            </a:r>
            <a:r>
              <a:rPr spc="465" dirty="0"/>
              <a:t> </a:t>
            </a:r>
            <a:r>
              <a:rPr dirty="0"/>
              <a:t>video</a:t>
            </a:r>
            <a:r>
              <a:rPr spc="470" dirty="0"/>
              <a:t> </a:t>
            </a:r>
            <a:r>
              <a:rPr dirty="0"/>
              <a:t>forgery</a:t>
            </a:r>
            <a:r>
              <a:rPr spc="484" dirty="0"/>
              <a:t> </a:t>
            </a:r>
            <a:r>
              <a:rPr dirty="0"/>
              <a:t>attacks</a:t>
            </a:r>
            <a:r>
              <a:rPr spc="470" dirty="0"/>
              <a:t> </a:t>
            </a:r>
            <a:r>
              <a:rPr spc="-10" dirty="0"/>
              <a:t>using </a:t>
            </a:r>
            <a:r>
              <a:rPr dirty="0"/>
              <a:t>deep</a:t>
            </a:r>
            <a:r>
              <a:rPr spc="-45" dirty="0"/>
              <a:t> </a:t>
            </a:r>
            <a:r>
              <a:rPr dirty="0"/>
              <a:t>learning</a:t>
            </a:r>
            <a:r>
              <a:rPr spc="-50" dirty="0"/>
              <a:t> </a:t>
            </a:r>
            <a:r>
              <a:rPr dirty="0"/>
              <a:t>techniques</a:t>
            </a:r>
            <a:r>
              <a:rPr spc="-55" dirty="0"/>
              <a:t> </a:t>
            </a:r>
            <a:r>
              <a:rPr dirty="0"/>
              <a:t>for</a:t>
            </a:r>
            <a:r>
              <a:rPr spc="-35" dirty="0"/>
              <a:t> </a:t>
            </a:r>
            <a:r>
              <a:rPr dirty="0"/>
              <a:t>enhanced</a:t>
            </a:r>
            <a:r>
              <a:rPr spc="-50" dirty="0"/>
              <a:t> </a:t>
            </a:r>
            <a:r>
              <a:rPr spc="-10" dirty="0"/>
              <a:t>safety.</a:t>
            </a:r>
          </a:p>
          <a:p>
            <a:pPr>
              <a:lnSpc>
                <a:spcPct val="100000"/>
              </a:lnSpc>
            </a:pPr>
            <a:endParaRPr dirty="0"/>
          </a:p>
          <a:p>
            <a:pPr>
              <a:lnSpc>
                <a:spcPct val="100000"/>
              </a:lnSpc>
              <a:spcBef>
                <a:spcPts val="1090"/>
              </a:spcBef>
            </a:pPr>
            <a:endParaRPr lang="en-IN" dirty="0"/>
          </a:p>
          <a:p>
            <a:pPr>
              <a:lnSpc>
                <a:spcPct val="100000"/>
              </a:lnSpc>
              <a:spcBef>
                <a:spcPts val="1090"/>
              </a:spcBef>
            </a:pPr>
            <a:endParaRPr dirty="0"/>
          </a:p>
          <a:p>
            <a:pPr marL="12700" marR="5080" indent="228600">
              <a:lnSpc>
                <a:spcPct val="100000"/>
              </a:lnSpc>
              <a:buFont typeface="Times New Roman"/>
              <a:buAutoNum type="arabicPeriod" startAt="4"/>
              <a:tabLst>
                <a:tab pos="241300" algn="l"/>
              </a:tabLst>
            </a:pPr>
            <a:r>
              <a:rPr b="1" dirty="0">
                <a:solidFill>
                  <a:srgbClr val="111111"/>
                </a:solidFill>
                <a:latin typeface="Times New Roman"/>
                <a:cs typeface="Times New Roman"/>
              </a:rPr>
              <a:t>Smart</a:t>
            </a:r>
            <a:r>
              <a:rPr b="1" spc="-40" dirty="0">
                <a:solidFill>
                  <a:srgbClr val="111111"/>
                </a:solidFill>
                <a:latin typeface="Times New Roman"/>
                <a:cs typeface="Times New Roman"/>
              </a:rPr>
              <a:t> </a:t>
            </a:r>
            <a:r>
              <a:rPr b="1" dirty="0">
                <a:solidFill>
                  <a:srgbClr val="111111"/>
                </a:solidFill>
                <a:latin typeface="Times New Roman"/>
                <a:cs typeface="Times New Roman"/>
              </a:rPr>
              <a:t>surveillance</a:t>
            </a:r>
            <a:r>
              <a:rPr b="1" spc="-35" dirty="0">
                <a:solidFill>
                  <a:srgbClr val="111111"/>
                </a:solidFill>
                <a:latin typeface="Times New Roman"/>
                <a:cs typeface="Times New Roman"/>
              </a:rPr>
              <a:t> </a:t>
            </a:r>
            <a:r>
              <a:rPr b="1" dirty="0">
                <a:solidFill>
                  <a:srgbClr val="111111"/>
                </a:solidFill>
                <a:latin typeface="Times New Roman"/>
                <a:cs typeface="Times New Roman"/>
              </a:rPr>
              <a:t>system</a:t>
            </a:r>
            <a:r>
              <a:rPr b="1" spc="-35" dirty="0">
                <a:solidFill>
                  <a:srgbClr val="111111"/>
                </a:solidFill>
                <a:latin typeface="Times New Roman"/>
                <a:cs typeface="Times New Roman"/>
              </a:rPr>
              <a:t> </a:t>
            </a:r>
            <a:r>
              <a:rPr b="1" dirty="0">
                <a:solidFill>
                  <a:srgbClr val="111111"/>
                </a:solidFill>
                <a:latin typeface="Times New Roman"/>
                <a:cs typeface="Times New Roman"/>
              </a:rPr>
              <a:t>for</a:t>
            </a:r>
            <a:r>
              <a:rPr b="1" spc="-70" dirty="0">
                <a:solidFill>
                  <a:srgbClr val="111111"/>
                </a:solidFill>
                <a:latin typeface="Times New Roman"/>
                <a:cs typeface="Times New Roman"/>
              </a:rPr>
              <a:t> </a:t>
            </a:r>
            <a:r>
              <a:rPr b="1" spc="-20" dirty="0">
                <a:solidFill>
                  <a:srgbClr val="111111"/>
                </a:solidFill>
                <a:latin typeface="Times New Roman"/>
                <a:cs typeface="Times New Roman"/>
              </a:rPr>
              <a:t>real-</a:t>
            </a:r>
            <a:r>
              <a:rPr b="1" dirty="0">
                <a:solidFill>
                  <a:srgbClr val="111111"/>
                </a:solidFill>
                <a:latin typeface="Times New Roman"/>
                <a:cs typeface="Times New Roman"/>
              </a:rPr>
              <a:t>time</a:t>
            </a:r>
            <a:r>
              <a:rPr b="1" spc="-50" dirty="0">
                <a:solidFill>
                  <a:srgbClr val="111111"/>
                </a:solidFill>
                <a:latin typeface="Times New Roman"/>
                <a:cs typeface="Times New Roman"/>
              </a:rPr>
              <a:t> </a:t>
            </a:r>
            <a:r>
              <a:rPr b="1" spc="-10" dirty="0">
                <a:solidFill>
                  <a:srgbClr val="111111"/>
                </a:solidFill>
                <a:latin typeface="Times New Roman"/>
                <a:cs typeface="Times New Roman"/>
              </a:rPr>
              <a:t>multi- </a:t>
            </a:r>
            <a:r>
              <a:rPr b="1" dirty="0">
                <a:solidFill>
                  <a:srgbClr val="111111"/>
                </a:solidFill>
                <a:latin typeface="Times New Roman"/>
                <a:cs typeface="Times New Roman"/>
              </a:rPr>
              <a:t>person</a:t>
            </a:r>
            <a:r>
              <a:rPr b="1" spc="-30" dirty="0">
                <a:solidFill>
                  <a:srgbClr val="111111"/>
                </a:solidFill>
                <a:latin typeface="Times New Roman"/>
                <a:cs typeface="Times New Roman"/>
              </a:rPr>
              <a:t> </a:t>
            </a:r>
            <a:r>
              <a:rPr b="1" spc="-10" dirty="0">
                <a:solidFill>
                  <a:srgbClr val="111111"/>
                </a:solidFill>
                <a:latin typeface="Times New Roman"/>
                <a:cs typeface="Times New Roman"/>
              </a:rPr>
              <a:t>multi-</a:t>
            </a:r>
            <a:r>
              <a:rPr b="1" dirty="0">
                <a:solidFill>
                  <a:srgbClr val="111111"/>
                </a:solidFill>
                <a:latin typeface="Times New Roman"/>
                <a:cs typeface="Times New Roman"/>
              </a:rPr>
              <a:t>camera</a:t>
            </a:r>
            <a:r>
              <a:rPr b="1" spc="-35" dirty="0">
                <a:solidFill>
                  <a:srgbClr val="111111"/>
                </a:solidFill>
                <a:latin typeface="Times New Roman"/>
                <a:cs typeface="Times New Roman"/>
              </a:rPr>
              <a:t> </a:t>
            </a:r>
            <a:r>
              <a:rPr b="1" dirty="0">
                <a:solidFill>
                  <a:srgbClr val="111111"/>
                </a:solidFill>
                <a:latin typeface="Times New Roman"/>
                <a:cs typeface="Times New Roman"/>
              </a:rPr>
              <a:t>tracking</a:t>
            </a:r>
            <a:r>
              <a:rPr b="1" spc="-25" dirty="0">
                <a:solidFill>
                  <a:srgbClr val="111111"/>
                </a:solidFill>
                <a:latin typeface="Times New Roman"/>
                <a:cs typeface="Times New Roman"/>
              </a:rPr>
              <a:t> </a:t>
            </a:r>
            <a:r>
              <a:rPr b="1" dirty="0">
                <a:solidFill>
                  <a:srgbClr val="111111"/>
                </a:solidFill>
                <a:latin typeface="Times New Roman"/>
                <a:cs typeface="Times New Roman"/>
              </a:rPr>
              <a:t>at</a:t>
            </a:r>
            <a:r>
              <a:rPr b="1" spc="-15" dirty="0">
                <a:solidFill>
                  <a:srgbClr val="111111"/>
                </a:solidFill>
                <a:latin typeface="Times New Roman"/>
                <a:cs typeface="Times New Roman"/>
              </a:rPr>
              <a:t> </a:t>
            </a:r>
            <a:r>
              <a:rPr b="1" dirty="0">
                <a:solidFill>
                  <a:srgbClr val="111111"/>
                </a:solidFill>
                <a:latin typeface="Times New Roman"/>
                <a:cs typeface="Times New Roman"/>
              </a:rPr>
              <a:t>the</a:t>
            </a:r>
            <a:r>
              <a:rPr b="1" spc="-25" dirty="0">
                <a:solidFill>
                  <a:srgbClr val="111111"/>
                </a:solidFill>
                <a:latin typeface="Times New Roman"/>
                <a:cs typeface="Times New Roman"/>
              </a:rPr>
              <a:t> </a:t>
            </a:r>
            <a:r>
              <a:rPr b="1" dirty="0">
                <a:solidFill>
                  <a:srgbClr val="111111"/>
                </a:solidFill>
                <a:latin typeface="Times New Roman"/>
                <a:cs typeface="Times New Roman"/>
              </a:rPr>
              <a:t>edge:</a:t>
            </a:r>
            <a:r>
              <a:rPr b="1" spc="-5" dirty="0">
                <a:solidFill>
                  <a:srgbClr val="111111"/>
                </a:solidFill>
                <a:latin typeface="Times New Roman"/>
                <a:cs typeface="Times New Roman"/>
              </a:rPr>
              <a:t> </a:t>
            </a:r>
            <a:r>
              <a:rPr dirty="0">
                <a:solidFill>
                  <a:srgbClr val="111111"/>
                </a:solidFill>
              </a:rPr>
              <a:t>The</a:t>
            </a:r>
            <a:r>
              <a:rPr spc="-15" dirty="0">
                <a:solidFill>
                  <a:srgbClr val="111111"/>
                </a:solidFill>
              </a:rPr>
              <a:t> </a:t>
            </a:r>
            <a:r>
              <a:rPr spc="-10" dirty="0">
                <a:solidFill>
                  <a:srgbClr val="111111"/>
                </a:solidFill>
              </a:rPr>
              <a:t>smart </a:t>
            </a:r>
            <a:r>
              <a:rPr dirty="0">
                <a:solidFill>
                  <a:srgbClr val="111111"/>
                </a:solidFill>
              </a:rPr>
              <a:t>surveillance</a:t>
            </a:r>
            <a:r>
              <a:rPr spc="-45" dirty="0">
                <a:solidFill>
                  <a:srgbClr val="111111"/>
                </a:solidFill>
              </a:rPr>
              <a:t> </a:t>
            </a:r>
            <a:r>
              <a:rPr dirty="0">
                <a:solidFill>
                  <a:srgbClr val="111111"/>
                </a:solidFill>
              </a:rPr>
              <a:t>system</a:t>
            </a:r>
            <a:r>
              <a:rPr spc="-35" dirty="0">
                <a:solidFill>
                  <a:srgbClr val="111111"/>
                </a:solidFill>
              </a:rPr>
              <a:t> </a:t>
            </a:r>
            <a:r>
              <a:rPr dirty="0">
                <a:solidFill>
                  <a:srgbClr val="111111"/>
                </a:solidFill>
              </a:rPr>
              <a:t>offers</a:t>
            </a:r>
            <a:r>
              <a:rPr spc="-35" dirty="0">
                <a:solidFill>
                  <a:srgbClr val="111111"/>
                </a:solidFill>
              </a:rPr>
              <a:t> </a:t>
            </a:r>
            <a:r>
              <a:rPr spc="-10" dirty="0">
                <a:solidFill>
                  <a:srgbClr val="111111"/>
                </a:solidFill>
              </a:rPr>
              <a:t>real-</a:t>
            </a:r>
            <a:r>
              <a:rPr dirty="0">
                <a:solidFill>
                  <a:srgbClr val="111111"/>
                </a:solidFill>
              </a:rPr>
              <a:t>time</a:t>
            </a:r>
            <a:r>
              <a:rPr spc="-25" dirty="0">
                <a:solidFill>
                  <a:srgbClr val="111111"/>
                </a:solidFill>
              </a:rPr>
              <a:t> </a:t>
            </a:r>
            <a:r>
              <a:rPr spc="-10" dirty="0">
                <a:solidFill>
                  <a:srgbClr val="111111"/>
                </a:solidFill>
              </a:rPr>
              <a:t>multi-</a:t>
            </a:r>
            <a:r>
              <a:rPr dirty="0">
                <a:solidFill>
                  <a:srgbClr val="111111"/>
                </a:solidFill>
              </a:rPr>
              <a:t>person</a:t>
            </a:r>
            <a:r>
              <a:rPr spc="-35" dirty="0">
                <a:solidFill>
                  <a:srgbClr val="111111"/>
                </a:solidFill>
              </a:rPr>
              <a:t> </a:t>
            </a:r>
            <a:r>
              <a:rPr spc="-10" dirty="0">
                <a:solidFill>
                  <a:srgbClr val="111111"/>
                </a:solidFill>
              </a:rPr>
              <a:t>tracking </a:t>
            </a:r>
            <a:r>
              <a:rPr dirty="0">
                <a:solidFill>
                  <a:srgbClr val="111111"/>
                </a:solidFill>
              </a:rPr>
              <a:t>across</a:t>
            </a:r>
            <a:r>
              <a:rPr spc="-40" dirty="0">
                <a:solidFill>
                  <a:srgbClr val="111111"/>
                </a:solidFill>
              </a:rPr>
              <a:t> </a:t>
            </a:r>
            <a:r>
              <a:rPr dirty="0">
                <a:solidFill>
                  <a:srgbClr val="111111"/>
                </a:solidFill>
              </a:rPr>
              <a:t>multiple</a:t>
            </a:r>
            <a:r>
              <a:rPr spc="-25" dirty="0">
                <a:solidFill>
                  <a:srgbClr val="111111"/>
                </a:solidFill>
              </a:rPr>
              <a:t> </a:t>
            </a:r>
            <a:r>
              <a:rPr dirty="0">
                <a:solidFill>
                  <a:srgbClr val="111111"/>
                </a:solidFill>
              </a:rPr>
              <a:t>cameras</a:t>
            </a:r>
            <a:r>
              <a:rPr spc="-40" dirty="0">
                <a:solidFill>
                  <a:srgbClr val="111111"/>
                </a:solidFill>
              </a:rPr>
              <a:t> </a:t>
            </a:r>
            <a:r>
              <a:rPr dirty="0">
                <a:solidFill>
                  <a:srgbClr val="111111"/>
                </a:solidFill>
              </a:rPr>
              <a:t>at</a:t>
            </a:r>
            <a:r>
              <a:rPr spc="-25" dirty="0">
                <a:solidFill>
                  <a:srgbClr val="111111"/>
                </a:solidFill>
              </a:rPr>
              <a:t> </a:t>
            </a:r>
            <a:r>
              <a:rPr dirty="0">
                <a:solidFill>
                  <a:srgbClr val="111111"/>
                </a:solidFill>
              </a:rPr>
              <a:t>the</a:t>
            </a:r>
            <a:r>
              <a:rPr spc="-25" dirty="0">
                <a:solidFill>
                  <a:srgbClr val="111111"/>
                </a:solidFill>
              </a:rPr>
              <a:t> </a:t>
            </a:r>
            <a:r>
              <a:rPr dirty="0">
                <a:solidFill>
                  <a:srgbClr val="111111"/>
                </a:solidFill>
              </a:rPr>
              <a:t>edge,</a:t>
            </a:r>
            <a:r>
              <a:rPr spc="-35" dirty="0">
                <a:solidFill>
                  <a:srgbClr val="111111"/>
                </a:solidFill>
              </a:rPr>
              <a:t> </a:t>
            </a:r>
            <a:r>
              <a:rPr dirty="0">
                <a:solidFill>
                  <a:srgbClr val="111111"/>
                </a:solidFill>
              </a:rPr>
              <a:t>enhancing</a:t>
            </a:r>
            <a:r>
              <a:rPr spc="-45" dirty="0">
                <a:solidFill>
                  <a:srgbClr val="111111"/>
                </a:solidFill>
              </a:rPr>
              <a:t> </a:t>
            </a:r>
            <a:r>
              <a:rPr spc="-10" dirty="0">
                <a:solidFill>
                  <a:srgbClr val="111111"/>
                </a:solidFill>
              </a:rPr>
              <a:t>security efficiency.</a:t>
            </a:r>
          </a:p>
        </p:txBody>
      </p:sp>
      <p:pic>
        <p:nvPicPr>
          <p:cNvPr id="7" name="object 7"/>
          <p:cNvPicPr/>
          <p:nvPr/>
        </p:nvPicPr>
        <p:blipFill>
          <a:blip r:embed="rId2" cstate="print"/>
          <a:stretch>
            <a:fillRect/>
          </a:stretch>
        </p:blipFill>
        <p:spPr>
          <a:xfrm>
            <a:off x="3534942" y="2137854"/>
            <a:ext cx="2057400" cy="1219200"/>
          </a:xfrm>
          <a:prstGeom prst="rect">
            <a:avLst/>
          </a:prstGeom>
        </p:spPr>
      </p:pic>
      <p:pic>
        <p:nvPicPr>
          <p:cNvPr id="8" name="object 8"/>
          <p:cNvPicPr/>
          <p:nvPr/>
        </p:nvPicPr>
        <p:blipFill>
          <a:blip r:embed="rId3" cstate="print"/>
          <a:stretch>
            <a:fillRect/>
          </a:stretch>
        </p:blipFill>
        <p:spPr>
          <a:xfrm>
            <a:off x="9950577" y="2442845"/>
            <a:ext cx="1777619" cy="1777618"/>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pPr marL="38100">
                <a:lnSpc>
                  <a:spcPts val="1240"/>
                </a:lnSpc>
              </a:pPr>
              <a:t>16</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7D18-6B67-3DD7-D9F6-F227328D9A40}"/>
              </a:ext>
            </a:extLst>
          </p:cNvPr>
          <p:cNvSpPr>
            <a:spLocks noGrp="1"/>
          </p:cNvSpPr>
          <p:nvPr>
            <p:ph type="title"/>
          </p:nvPr>
        </p:nvSpPr>
        <p:spPr>
          <a:xfrm>
            <a:off x="2209545" y="269494"/>
            <a:ext cx="7244715" cy="553998"/>
          </a:xfrm>
        </p:spPr>
        <p:txBody>
          <a:bodyPr/>
          <a:lstStyle/>
          <a:p>
            <a:pPr algn="ctr"/>
            <a:r>
              <a:rPr lang="en-IN" sz="3600" dirty="0"/>
              <a:t>INTRODUCTION</a:t>
            </a:r>
          </a:p>
        </p:txBody>
      </p:sp>
      <p:sp>
        <p:nvSpPr>
          <p:cNvPr id="4" name="Rectangle 1">
            <a:extLst>
              <a:ext uri="{FF2B5EF4-FFF2-40B4-BE49-F238E27FC236}">
                <a16:creationId xmlns:a16="http://schemas.microsoft.com/office/drawing/2014/main" id="{13AA87A2-76DF-44F8-00E5-EB4419FF9461}"/>
              </a:ext>
            </a:extLst>
          </p:cNvPr>
          <p:cNvSpPr>
            <a:spLocks noGrp="1" noChangeArrowheads="1"/>
          </p:cNvSpPr>
          <p:nvPr>
            <p:ph type="body" idx="1"/>
          </p:nvPr>
        </p:nvSpPr>
        <p:spPr bwMode="auto">
          <a:xfrm>
            <a:off x="0" y="924462"/>
            <a:ext cx="120396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6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of Analysis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understand and address the safety concerns faced by women across various environments by analyzing data on threats and vulnerabilities.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identify patterns, high-risk areas, and factors contributing to safety threats against women, aiming to</a:t>
            </a:r>
            <a:r>
              <a:rPr lang="en-US" altLang="en-US" sz="2600" dirty="0">
                <a:solidFill>
                  <a:schemeClr val="tx1"/>
                </a:solidFill>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 better safety measures.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crime data, surveys, and location-based information to gather insights into women's safety challenges and unsafe zones.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targeted strategies and recommendations to enhance women's safety and support policy-making for safer environments.</a:t>
            </a:r>
          </a:p>
        </p:txBody>
      </p:sp>
      <p:pic>
        <p:nvPicPr>
          <p:cNvPr id="5" name="Picture 4">
            <a:extLst>
              <a:ext uri="{FF2B5EF4-FFF2-40B4-BE49-F238E27FC236}">
                <a16:creationId xmlns:a16="http://schemas.microsoft.com/office/drawing/2014/main" id="{24AC047A-46DF-E641-2149-911475EB2C19}"/>
              </a:ext>
            </a:extLst>
          </p:cNvPr>
          <p:cNvPicPr>
            <a:picLocks noChangeAspect="1"/>
          </p:cNvPicPr>
          <p:nvPr/>
        </p:nvPicPr>
        <p:blipFill>
          <a:blip r:embed="rId2"/>
          <a:stretch>
            <a:fillRect/>
          </a:stretch>
        </p:blipFill>
        <p:spPr>
          <a:xfrm>
            <a:off x="8610600" y="75779"/>
            <a:ext cx="3048000" cy="1495425"/>
          </a:xfrm>
          <a:prstGeom prst="rect">
            <a:avLst/>
          </a:prstGeom>
        </p:spPr>
      </p:pic>
    </p:spTree>
    <p:extLst>
      <p:ext uri="{BB962C8B-B14F-4D97-AF65-F5344CB8AC3E}">
        <p14:creationId xmlns:p14="http://schemas.microsoft.com/office/powerpoint/2010/main" val="35675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ED74-7A40-30C8-6C17-4B75E0845CEE}"/>
              </a:ext>
            </a:extLst>
          </p:cNvPr>
          <p:cNvSpPr>
            <a:spLocks noGrp="1"/>
          </p:cNvSpPr>
          <p:nvPr>
            <p:ph type="title"/>
          </p:nvPr>
        </p:nvSpPr>
        <p:spPr>
          <a:xfrm>
            <a:off x="2209545" y="269494"/>
            <a:ext cx="7244715" cy="492443"/>
          </a:xfrm>
        </p:spPr>
        <p:txBody>
          <a:bodyPr/>
          <a:lstStyle/>
          <a:p>
            <a:pPr algn="ctr"/>
            <a:r>
              <a:rPr lang="en-IN" dirty="0"/>
              <a:t>OBJECTIVE</a:t>
            </a:r>
          </a:p>
        </p:txBody>
      </p:sp>
      <p:sp>
        <p:nvSpPr>
          <p:cNvPr id="4" name="Rectangle 1">
            <a:extLst>
              <a:ext uri="{FF2B5EF4-FFF2-40B4-BE49-F238E27FC236}">
                <a16:creationId xmlns:a16="http://schemas.microsoft.com/office/drawing/2014/main" id="{5655864C-9418-B698-5816-EA35FF80FF63}"/>
              </a:ext>
            </a:extLst>
          </p:cNvPr>
          <p:cNvSpPr>
            <a:spLocks noGrp="1" noChangeArrowheads="1"/>
          </p:cNvSpPr>
          <p:nvPr>
            <p:ph type="body" idx="1"/>
          </p:nvPr>
        </p:nvSpPr>
        <p:spPr bwMode="auto">
          <a:xfrm>
            <a:off x="228599" y="875140"/>
            <a:ext cx="11790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b="1"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Patterns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Recognize recurring incidents or behaviors that contribute to safety threats.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data trends, such as common times, locations, or types of incidents.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Analyze Contributing Factors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Goal</a:t>
            </a:r>
            <a:r>
              <a:rPr lang="en-US" dirty="0">
                <a:latin typeface="Times New Roman" panose="02020603050405020304" pitchFamily="18" charset="0"/>
                <a:cs typeface="Times New Roman" panose="02020603050405020304" pitchFamily="18" charset="0"/>
              </a:rPr>
              <a:t>: Identify underlying causes or risk factors for safety threats, such as lack of lighting, isolated areas, or cultural attitudes.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Approach</a:t>
            </a:r>
            <a:r>
              <a:rPr lang="en-US" dirty="0">
                <a:latin typeface="Times New Roman" panose="02020603050405020304" pitchFamily="18" charset="0"/>
                <a:cs typeface="Times New Roman" panose="02020603050405020304" pitchFamily="18" charset="0"/>
              </a:rPr>
              <a:t>: Examine both environmental and social factors (e.g., poorly lit streets, lack of public awareness, or inadequate safety policies).</a:t>
            </a:r>
          </a:p>
          <a:p>
            <a:endParaRPr lang="en-US" altLang="en-US"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 High-Risk Areas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Pinpoint specific locations where women face more frequent  safety threats.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crime statistics and location-based data to map high-risk zones.</a:t>
            </a:r>
          </a:p>
        </p:txBody>
      </p:sp>
      <p:pic>
        <p:nvPicPr>
          <p:cNvPr id="7" name="Picture 6">
            <a:extLst>
              <a:ext uri="{FF2B5EF4-FFF2-40B4-BE49-F238E27FC236}">
                <a16:creationId xmlns:a16="http://schemas.microsoft.com/office/drawing/2014/main" id="{6EB5899E-CE4A-7090-0EA5-ECDBA7BE9085}"/>
              </a:ext>
            </a:extLst>
          </p:cNvPr>
          <p:cNvPicPr>
            <a:picLocks noChangeAspect="1"/>
          </p:cNvPicPr>
          <p:nvPr/>
        </p:nvPicPr>
        <p:blipFill>
          <a:blip r:embed="rId2"/>
          <a:stretch>
            <a:fillRect/>
          </a:stretch>
        </p:blipFill>
        <p:spPr>
          <a:xfrm>
            <a:off x="8753476" y="1219200"/>
            <a:ext cx="3209925" cy="2143125"/>
          </a:xfrm>
          <a:prstGeom prst="rect">
            <a:avLst/>
          </a:prstGeom>
        </p:spPr>
      </p:pic>
    </p:spTree>
    <p:extLst>
      <p:ext uri="{BB962C8B-B14F-4D97-AF65-F5344CB8AC3E}">
        <p14:creationId xmlns:p14="http://schemas.microsoft.com/office/powerpoint/2010/main" val="397153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5366-A36F-F189-96B4-0FA594FDBE99}"/>
              </a:ext>
            </a:extLst>
          </p:cNvPr>
          <p:cNvSpPr>
            <a:spLocks noGrp="1"/>
          </p:cNvSpPr>
          <p:nvPr>
            <p:ph type="title"/>
          </p:nvPr>
        </p:nvSpPr>
        <p:spPr>
          <a:xfrm>
            <a:off x="2209545" y="269494"/>
            <a:ext cx="7244715" cy="492443"/>
          </a:xfrm>
        </p:spPr>
        <p:txBody>
          <a:bodyPr/>
          <a:lstStyle/>
          <a:p>
            <a:pPr algn="ctr"/>
            <a:r>
              <a:rPr lang="en-IN" dirty="0"/>
              <a:t>EXISTING SYSTEM</a:t>
            </a:r>
          </a:p>
        </p:txBody>
      </p:sp>
      <p:sp>
        <p:nvSpPr>
          <p:cNvPr id="3" name="Text Placeholder 2">
            <a:extLst>
              <a:ext uri="{FF2B5EF4-FFF2-40B4-BE49-F238E27FC236}">
                <a16:creationId xmlns:a16="http://schemas.microsoft.com/office/drawing/2014/main" id="{2957754C-78C0-7C0B-053F-A4F8B30144E3}"/>
              </a:ext>
            </a:extLst>
          </p:cNvPr>
          <p:cNvSpPr>
            <a:spLocks noGrp="1"/>
          </p:cNvSpPr>
          <p:nvPr>
            <p:ph type="body" idx="1"/>
          </p:nvPr>
        </p:nvSpPr>
        <p:spPr>
          <a:xfrm>
            <a:off x="146558" y="1143000"/>
            <a:ext cx="11898883" cy="5601533"/>
          </a:xfrm>
        </p:spPr>
        <p:txBody>
          <a:bodyPr/>
          <a:lstStyle/>
          <a:p>
            <a:pPr marL="457200" indent="-457200" algn="l">
              <a:buFont typeface="Wingdings" panose="05000000000000000000" pitchFamily="2" charset="2"/>
              <a:buChar char="q"/>
            </a:pPr>
            <a:r>
              <a:rPr lang="en-US" sz="2600" b="1" dirty="0" err="1"/>
              <a:t>System</a:t>
            </a:r>
            <a:r>
              <a:rPr lang="en-US" sz="2600" dirty="0" err="1"/>
              <a:t>:</a:t>
            </a:r>
            <a:r>
              <a:rPr lang="en-US" sz="2600" b="1" dirty="0" err="1"/>
              <a:t>bSafe</a:t>
            </a:r>
            <a:br>
              <a:rPr lang="en-US" sz="2600" dirty="0"/>
            </a:br>
            <a:r>
              <a:rPr lang="en-US" sz="2600" dirty="0" err="1"/>
              <a:t>bSafe</a:t>
            </a:r>
            <a:r>
              <a:rPr lang="en-US" sz="2600" dirty="0"/>
              <a:t> is a popular personal safety app that allows users to share their live location with trusted contacts, trigger an SOS alarm, and record audio or video during emergencies. The app aims to provide real-time assistance and location tracking for users in distress.</a:t>
            </a:r>
          </a:p>
          <a:p>
            <a:pPr algn="just"/>
            <a:endParaRPr lang="en-US" sz="2600" dirty="0"/>
          </a:p>
          <a:p>
            <a:pPr algn="just"/>
            <a:endParaRPr lang="en-US" sz="2600" dirty="0"/>
          </a:p>
          <a:p>
            <a:pPr algn="just"/>
            <a:endParaRPr lang="en-US" sz="2600" dirty="0"/>
          </a:p>
          <a:p>
            <a:pPr marL="285750" indent="-285750" algn="just">
              <a:buFont typeface="Wingdings" panose="05000000000000000000" pitchFamily="2" charset="2"/>
              <a:buChar char="q"/>
            </a:pPr>
            <a:r>
              <a:rPr lang="en-US" sz="2600" b="1" dirty="0"/>
              <a:t>Drawback</a:t>
            </a:r>
            <a:r>
              <a:rPr lang="en-US" sz="2600" dirty="0"/>
              <a:t>: </a:t>
            </a:r>
          </a:p>
          <a:p>
            <a:pPr algn="just"/>
            <a:endParaRPr lang="en-US" sz="2600" dirty="0"/>
          </a:p>
          <a:p>
            <a:pPr algn="just"/>
            <a:r>
              <a:rPr lang="en-US" sz="2600" dirty="0"/>
              <a:t>While effective in many cases, </a:t>
            </a:r>
            <a:r>
              <a:rPr lang="en-US" sz="2600" dirty="0" err="1"/>
              <a:t>bSafe</a:t>
            </a:r>
            <a:r>
              <a:rPr lang="en-US" sz="2600" dirty="0"/>
              <a:t> relies heavily on a stable internet connection and GPS accuracy, which can be unreliable in remote or low-connectivity areas. Additionally, the app requires users to initiate the SOS signal, which might be difficult in sudden or unexpected situations. Battery drains quickly. High subscription costs.</a:t>
            </a:r>
            <a:endParaRPr lang="en-IN" dirty="0"/>
          </a:p>
        </p:txBody>
      </p:sp>
      <p:pic>
        <p:nvPicPr>
          <p:cNvPr id="4" name="Picture 3">
            <a:extLst>
              <a:ext uri="{FF2B5EF4-FFF2-40B4-BE49-F238E27FC236}">
                <a16:creationId xmlns:a16="http://schemas.microsoft.com/office/drawing/2014/main" id="{2CDAC008-F8A2-BC76-3021-5F6D3B19F0D2}"/>
              </a:ext>
            </a:extLst>
          </p:cNvPr>
          <p:cNvPicPr>
            <a:picLocks noChangeAspect="1"/>
          </p:cNvPicPr>
          <p:nvPr/>
        </p:nvPicPr>
        <p:blipFill>
          <a:blip r:embed="rId2"/>
          <a:stretch>
            <a:fillRect/>
          </a:stretch>
        </p:blipFill>
        <p:spPr>
          <a:xfrm>
            <a:off x="7467600" y="2933735"/>
            <a:ext cx="3200400" cy="2019265"/>
          </a:xfrm>
          <a:prstGeom prst="rect">
            <a:avLst/>
          </a:prstGeom>
        </p:spPr>
      </p:pic>
    </p:spTree>
    <p:extLst>
      <p:ext uri="{BB962C8B-B14F-4D97-AF65-F5344CB8AC3E}">
        <p14:creationId xmlns:p14="http://schemas.microsoft.com/office/powerpoint/2010/main" val="31877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545" y="269494"/>
            <a:ext cx="7244715" cy="570873"/>
          </a:xfrm>
          <a:prstGeom prst="rect">
            <a:avLst/>
          </a:prstGeom>
        </p:spPr>
        <p:txBody>
          <a:bodyPr vert="horz" wrap="square" lIns="0" tIns="77672" rIns="0" bIns="0" rtlCol="0">
            <a:spAutoFit/>
          </a:bodyPr>
          <a:lstStyle/>
          <a:p>
            <a:pPr marL="71120" algn="ctr">
              <a:lnSpc>
                <a:spcPct val="100000"/>
              </a:lnSpc>
              <a:spcBef>
                <a:spcPts val="100"/>
              </a:spcBef>
            </a:pPr>
            <a:r>
              <a:rPr lang="en-IN" dirty="0"/>
              <a:t>Proposed System</a:t>
            </a:r>
            <a:endParaRPr dirty="0"/>
          </a:p>
        </p:txBody>
      </p:sp>
      <p:pic>
        <p:nvPicPr>
          <p:cNvPr id="4" name="object 4"/>
          <p:cNvPicPr/>
          <p:nvPr/>
        </p:nvPicPr>
        <p:blipFill>
          <a:blip r:embed="rId2" cstate="print"/>
          <a:stretch>
            <a:fillRect/>
          </a:stretch>
        </p:blipFill>
        <p:spPr>
          <a:xfrm>
            <a:off x="9162274" y="5182752"/>
            <a:ext cx="664986" cy="622688"/>
          </a:xfrm>
          <a:prstGeom prst="rect">
            <a:avLst/>
          </a:prstGeom>
        </p:spPr>
      </p:pic>
      <p:pic>
        <p:nvPicPr>
          <p:cNvPr id="5" name="object 5"/>
          <p:cNvPicPr/>
          <p:nvPr/>
        </p:nvPicPr>
        <p:blipFill>
          <a:blip r:embed="rId3" cstate="print"/>
          <a:stretch>
            <a:fillRect/>
          </a:stretch>
        </p:blipFill>
        <p:spPr>
          <a:xfrm>
            <a:off x="10145014" y="5310508"/>
            <a:ext cx="651379" cy="462378"/>
          </a:xfrm>
          <a:prstGeom prst="rect">
            <a:avLst/>
          </a:prstGeom>
        </p:spPr>
      </p:pic>
      <p:pic>
        <p:nvPicPr>
          <p:cNvPr id="6" name="object 6"/>
          <p:cNvPicPr/>
          <p:nvPr/>
        </p:nvPicPr>
        <p:blipFill>
          <a:blip r:embed="rId4" cstate="print"/>
          <a:stretch>
            <a:fillRect/>
          </a:stretch>
        </p:blipFill>
        <p:spPr>
          <a:xfrm>
            <a:off x="11213334" y="5303458"/>
            <a:ext cx="580016" cy="432710"/>
          </a:xfrm>
          <a:prstGeom prst="rect">
            <a:avLst/>
          </a:prstGeom>
        </p:spPr>
      </p:pic>
      <p:pic>
        <p:nvPicPr>
          <p:cNvPr id="7" name="object 7"/>
          <p:cNvPicPr/>
          <p:nvPr/>
        </p:nvPicPr>
        <p:blipFill>
          <a:blip r:embed="rId5" cstate="print"/>
          <a:stretch>
            <a:fillRect/>
          </a:stretch>
        </p:blipFill>
        <p:spPr>
          <a:xfrm>
            <a:off x="6379220" y="4477205"/>
            <a:ext cx="517821" cy="517821"/>
          </a:xfrm>
          <a:prstGeom prst="rect">
            <a:avLst/>
          </a:prstGeom>
        </p:spPr>
      </p:pic>
      <p:pic>
        <p:nvPicPr>
          <p:cNvPr id="8" name="object 8"/>
          <p:cNvPicPr/>
          <p:nvPr/>
        </p:nvPicPr>
        <p:blipFill>
          <a:blip r:embed="rId6" cstate="print"/>
          <a:stretch>
            <a:fillRect/>
          </a:stretch>
        </p:blipFill>
        <p:spPr>
          <a:xfrm>
            <a:off x="8200263" y="5205844"/>
            <a:ext cx="537324" cy="537324"/>
          </a:xfrm>
          <a:prstGeom prst="rect">
            <a:avLst/>
          </a:prstGeom>
        </p:spPr>
      </p:pic>
      <p:pic>
        <p:nvPicPr>
          <p:cNvPr id="9" name="object 9"/>
          <p:cNvPicPr/>
          <p:nvPr/>
        </p:nvPicPr>
        <p:blipFill>
          <a:blip r:embed="rId7" cstate="print"/>
          <a:stretch>
            <a:fillRect/>
          </a:stretch>
        </p:blipFill>
        <p:spPr>
          <a:xfrm>
            <a:off x="1526185" y="4919881"/>
            <a:ext cx="664970" cy="830066"/>
          </a:xfrm>
          <a:prstGeom prst="rect">
            <a:avLst/>
          </a:prstGeom>
        </p:spPr>
      </p:pic>
      <p:pic>
        <p:nvPicPr>
          <p:cNvPr id="10" name="object 10"/>
          <p:cNvPicPr/>
          <p:nvPr/>
        </p:nvPicPr>
        <p:blipFill>
          <a:blip r:embed="rId8" cstate="print"/>
          <a:stretch>
            <a:fillRect/>
          </a:stretch>
        </p:blipFill>
        <p:spPr>
          <a:xfrm>
            <a:off x="233333" y="4910709"/>
            <a:ext cx="869499" cy="970178"/>
          </a:xfrm>
          <a:prstGeom prst="rect">
            <a:avLst/>
          </a:prstGeom>
        </p:spPr>
      </p:pic>
      <p:pic>
        <p:nvPicPr>
          <p:cNvPr id="11" name="object 11"/>
          <p:cNvPicPr/>
          <p:nvPr/>
        </p:nvPicPr>
        <p:blipFill>
          <a:blip r:embed="rId9" cstate="print"/>
          <a:stretch>
            <a:fillRect/>
          </a:stretch>
        </p:blipFill>
        <p:spPr>
          <a:xfrm>
            <a:off x="2607310" y="4952063"/>
            <a:ext cx="914400" cy="831690"/>
          </a:xfrm>
          <a:prstGeom prst="rect">
            <a:avLst/>
          </a:prstGeom>
        </p:spPr>
      </p:pic>
      <p:grpSp>
        <p:nvGrpSpPr>
          <p:cNvPr id="12" name="object 12"/>
          <p:cNvGrpSpPr/>
          <p:nvPr/>
        </p:nvGrpSpPr>
        <p:grpSpPr>
          <a:xfrm>
            <a:off x="3572157" y="4999609"/>
            <a:ext cx="1640839" cy="1116965"/>
            <a:chOff x="3572157" y="4999609"/>
            <a:chExt cx="1640839" cy="1116965"/>
          </a:xfrm>
        </p:grpSpPr>
        <p:pic>
          <p:nvPicPr>
            <p:cNvPr id="13" name="object 13"/>
            <p:cNvPicPr/>
            <p:nvPr/>
          </p:nvPicPr>
          <p:blipFill>
            <a:blip r:embed="rId10" cstate="print"/>
            <a:stretch>
              <a:fillRect/>
            </a:stretch>
          </p:blipFill>
          <p:spPr>
            <a:xfrm>
              <a:off x="3572157" y="4999609"/>
              <a:ext cx="724605" cy="825499"/>
            </a:xfrm>
            <a:prstGeom prst="rect">
              <a:avLst/>
            </a:prstGeom>
          </p:spPr>
        </p:pic>
        <p:pic>
          <p:nvPicPr>
            <p:cNvPr id="14" name="object 14"/>
            <p:cNvPicPr/>
            <p:nvPr/>
          </p:nvPicPr>
          <p:blipFill>
            <a:blip r:embed="rId11" cstate="print"/>
            <a:stretch>
              <a:fillRect/>
            </a:stretch>
          </p:blipFill>
          <p:spPr>
            <a:xfrm>
              <a:off x="4222368" y="5125847"/>
              <a:ext cx="990600" cy="990599"/>
            </a:xfrm>
            <a:prstGeom prst="rect">
              <a:avLst/>
            </a:prstGeom>
          </p:spPr>
        </p:pic>
      </p:grpSp>
      <p:sp>
        <p:nvSpPr>
          <p:cNvPr id="15" name="object 15"/>
          <p:cNvSpPr txBox="1"/>
          <p:nvPr/>
        </p:nvSpPr>
        <p:spPr>
          <a:xfrm>
            <a:off x="165912" y="5876645"/>
            <a:ext cx="24803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Disability.</a:t>
            </a:r>
            <a:r>
              <a:rPr sz="1800" spc="270" dirty="0">
                <a:latin typeface="Calibri"/>
                <a:cs typeface="Calibri"/>
              </a:rPr>
              <a:t> </a:t>
            </a:r>
            <a:r>
              <a:rPr sz="1800" dirty="0">
                <a:latin typeface="Calibri"/>
                <a:cs typeface="Calibri"/>
              </a:rPr>
              <a:t>School</a:t>
            </a:r>
            <a:r>
              <a:rPr sz="1800" spc="-75" dirty="0">
                <a:latin typeface="Calibri"/>
                <a:cs typeface="Calibri"/>
              </a:rPr>
              <a:t> </a:t>
            </a:r>
            <a:r>
              <a:rPr sz="1800" spc="-10" dirty="0">
                <a:latin typeface="Calibri"/>
                <a:cs typeface="Calibri"/>
              </a:rPr>
              <a:t>Student.</a:t>
            </a:r>
            <a:endParaRPr sz="1800">
              <a:latin typeface="Calibri"/>
              <a:cs typeface="Calibri"/>
            </a:endParaRPr>
          </a:p>
        </p:txBody>
      </p:sp>
      <p:sp>
        <p:nvSpPr>
          <p:cNvPr id="16" name="object 16"/>
          <p:cNvSpPr txBox="1"/>
          <p:nvPr/>
        </p:nvSpPr>
        <p:spPr>
          <a:xfrm>
            <a:off x="2880427" y="5876645"/>
            <a:ext cx="10553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All </a:t>
            </a:r>
            <a:r>
              <a:rPr sz="1800" spc="-10" dirty="0">
                <a:latin typeface="Calibri"/>
                <a:cs typeface="Calibri"/>
              </a:rPr>
              <a:t>genders</a:t>
            </a:r>
            <a:endParaRPr sz="1800">
              <a:latin typeface="Calibri"/>
              <a:cs typeface="Calibri"/>
            </a:endParaRPr>
          </a:p>
        </p:txBody>
      </p:sp>
      <p:sp>
        <p:nvSpPr>
          <p:cNvPr id="17" name="object 17"/>
          <p:cNvSpPr txBox="1"/>
          <p:nvPr/>
        </p:nvSpPr>
        <p:spPr>
          <a:xfrm>
            <a:off x="5266435" y="5232272"/>
            <a:ext cx="268351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10" dirty="0">
                <a:latin typeface="Times New Roman"/>
                <a:cs typeface="Times New Roman"/>
              </a:rPr>
              <a:t>It’s</a:t>
            </a:r>
            <a:r>
              <a:rPr sz="1800" spc="-85" dirty="0">
                <a:latin typeface="Times New Roman"/>
                <a:cs typeface="Times New Roman"/>
              </a:rPr>
              <a:t> </a:t>
            </a:r>
            <a:r>
              <a:rPr sz="1800" dirty="0">
                <a:latin typeface="Times New Roman"/>
                <a:cs typeface="Times New Roman"/>
              </a:rPr>
              <a:t>affordable</a:t>
            </a:r>
            <a:r>
              <a:rPr sz="1800" spc="-70" dirty="0">
                <a:latin typeface="Times New Roman"/>
                <a:cs typeface="Times New Roman"/>
              </a:rPr>
              <a:t> </a:t>
            </a:r>
            <a:r>
              <a:rPr sz="1800" dirty="0">
                <a:latin typeface="Times New Roman"/>
                <a:cs typeface="Times New Roman"/>
              </a:rPr>
              <a:t>and</a:t>
            </a:r>
            <a:r>
              <a:rPr sz="1800" spc="-70" dirty="0">
                <a:latin typeface="Times New Roman"/>
                <a:cs typeface="Times New Roman"/>
              </a:rPr>
              <a:t> </a:t>
            </a:r>
            <a:r>
              <a:rPr sz="1800" spc="-10" dirty="0">
                <a:latin typeface="Times New Roman"/>
                <a:cs typeface="Times New Roman"/>
              </a:rPr>
              <a:t>accessible </a:t>
            </a:r>
            <a:r>
              <a:rPr sz="1800" dirty="0">
                <a:latin typeface="Times New Roman"/>
                <a:cs typeface="Times New Roman"/>
              </a:rPr>
              <a:t>for</a:t>
            </a:r>
            <a:r>
              <a:rPr sz="1800" spc="-25" dirty="0">
                <a:latin typeface="Times New Roman"/>
                <a:cs typeface="Times New Roman"/>
              </a:rPr>
              <a:t> </a:t>
            </a:r>
            <a:r>
              <a:rPr sz="1800" dirty="0">
                <a:latin typeface="Times New Roman"/>
                <a:cs typeface="Times New Roman"/>
              </a:rPr>
              <a:t>everyone,</a:t>
            </a:r>
            <a:r>
              <a:rPr sz="1800" spc="-55" dirty="0">
                <a:latin typeface="Times New Roman"/>
                <a:cs typeface="Times New Roman"/>
              </a:rPr>
              <a:t> </a:t>
            </a:r>
            <a:r>
              <a:rPr sz="1800" dirty="0">
                <a:latin typeface="Times New Roman"/>
                <a:cs typeface="Times New Roman"/>
              </a:rPr>
              <a:t>making</a:t>
            </a:r>
            <a:r>
              <a:rPr sz="1800" spc="-25" dirty="0">
                <a:latin typeface="Times New Roman"/>
                <a:cs typeface="Times New Roman"/>
              </a:rPr>
              <a:t> </a:t>
            </a:r>
            <a:r>
              <a:rPr sz="1800" dirty="0">
                <a:latin typeface="Times New Roman"/>
                <a:cs typeface="Times New Roman"/>
              </a:rPr>
              <a:t>it</a:t>
            </a:r>
            <a:r>
              <a:rPr sz="1800" spc="-20" dirty="0">
                <a:latin typeface="Times New Roman"/>
                <a:cs typeface="Times New Roman"/>
              </a:rPr>
              <a:t> ideal </a:t>
            </a:r>
            <a:r>
              <a:rPr sz="1800" dirty="0">
                <a:latin typeface="Times New Roman"/>
                <a:cs typeface="Times New Roman"/>
              </a:rPr>
              <a:t>for</a:t>
            </a:r>
            <a:r>
              <a:rPr sz="1800" spc="-20" dirty="0">
                <a:latin typeface="Times New Roman"/>
                <a:cs typeface="Times New Roman"/>
              </a:rPr>
              <a:t> </a:t>
            </a:r>
            <a:r>
              <a:rPr sz="1800" spc="-10" dirty="0">
                <a:latin typeface="Times New Roman"/>
                <a:cs typeface="Times New Roman"/>
              </a:rPr>
              <a:t>emergencies.</a:t>
            </a:r>
            <a:endParaRPr sz="1800">
              <a:latin typeface="Times New Roman"/>
              <a:cs typeface="Times New Roman"/>
            </a:endParaRPr>
          </a:p>
        </p:txBody>
      </p:sp>
      <p:pic>
        <p:nvPicPr>
          <p:cNvPr id="18" name="object 18"/>
          <p:cNvPicPr/>
          <p:nvPr/>
        </p:nvPicPr>
        <p:blipFill>
          <a:blip r:embed="rId12" cstate="print"/>
          <a:stretch>
            <a:fillRect/>
          </a:stretch>
        </p:blipFill>
        <p:spPr>
          <a:xfrm>
            <a:off x="87199" y="1230502"/>
            <a:ext cx="5856200" cy="3431540"/>
          </a:xfrm>
          <a:prstGeom prst="rect">
            <a:avLst/>
          </a:prstGeom>
        </p:spPr>
      </p:pic>
      <p:sp>
        <p:nvSpPr>
          <p:cNvPr id="19" name="object 19"/>
          <p:cNvSpPr txBox="1"/>
          <p:nvPr/>
        </p:nvSpPr>
        <p:spPr>
          <a:xfrm>
            <a:off x="8125206" y="5771489"/>
            <a:ext cx="2768600" cy="574675"/>
          </a:xfrm>
          <a:prstGeom prst="rect">
            <a:avLst/>
          </a:prstGeom>
        </p:spPr>
        <p:txBody>
          <a:bodyPr vert="horz" wrap="square" lIns="0" tIns="12700" rIns="0" bIns="0" rtlCol="0">
            <a:spAutoFit/>
          </a:bodyPr>
          <a:lstStyle/>
          <a:p>
            <a:pPr marL="12700">
              <a:lnSpc>
                <a:spcPct val="100000"/>
              </a:lnSpc>
              <a:spcBef>
                <a:spcPts val="100"/>
              </a:spcBef>
              <a:tabLst>
                <a:tab pos="1169035" algn="l"/>
                <a:tab pos="1901189" algn="l"/>
              </a:tabLst>
            </a:pPr>
            <a:r>
              <a:rPr sz="1800" spc="-10" dirty="0">
                <a:latin typeface="Calibri"/>
                <a:cs typeface="Calibri"/>
              </a:rPr>
              <a:t>Location</a:t>
            </a:r>
            <a:r>
              <a:rPr sz="1800" dirty="0">
                <a:latin typeface="Calibri"/>
                <a:cs typeface="Calibri"/>
              </a:rPr>
              <a:t>	</a:t>
            </a:r>
            <a:r>
              <a:rPr sz="1800" spc="-25" dirty="0">
                <a:latin typeface="Calibri"/>
                <a:cs typeface="Calibri"/>
              </a:rPr>
              <a:t>GPS</a:t>
            </a:r>
            <a:r>
              <a:rPr sz="1800" dirty="0">
                <a:latin typeface="Calibri"/>
                <a:cs typeface="Calibri"/>
              </a:rPr>
              <a:t>	</a:t>
            </a:r>
            <a:r>
              <a:rPr sz="1800" spc="-10" dirty="0">
                <a:latin typeface="Calibri"/>
                <a:cs typeface="Calibri"/>
              </a:rPr>
              <a:t>Vibration</a:t>
            </a:r>
            <a:endParaRPr sz="1800">
              <a:latin typeface="Calibri"/>
              <a:cs typeface="Calibri"/>
            </a:endParaRPr>
          </a:p>
          <a:p>
            <a:pPr marL="12700">
              <a:lnSpc>
                <a:spcPct val="100000"/>
              </a:lnSpc>
              <a:spcBef>
                <a:spcPts val="5"/>
              </a:spcBef>
            </a:pPr>
            <a:r>
              <a:rPr sz="1800" spc="-10" dirty="0">
                <a:latin typeface="Calibri"/>
                <a:cs typeface="Calibri"/>
              </a:rPr>
              <a:t>tracking</a:t>
            </a:r>
            <a:endParaRPr sz="1800">
              <a:latin typeface="Calibri"/>
              <a:cs typeface="Calibri"/>
            </a:endParaRPr>
          </a:p>
        </p:txBody>
      </p:sp>
      <p:sp>
        <p:nvSpPr>
          <p:cNvPr id="20" name="object 20"/>
          <p:cNvSpPr txBox="1"/>
          <p:nvPr/>
        </p:nvSpPr>
        <p:spPr>
          <a:xfrm>
            <a:off x="11026130" y="5771489"/>
            <a:ext cx="94805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Bluetooth</a:t>
            </a:r>
            <a:endParaRPr sz="1800">
              <a:latin typeface="Calibri"/>
              <a:cs typeface="Calibri"/>
            </a:endParaRPr>
          </a:p>
        </p:txBody>
      </p:sp>
      <p:grpSp>
        <p:nvGrpSpPr>
          <p:cNvPr id="21" name="object 21"/>
          <p:cNvGrpSpPr/>
          <p:nvPr/>
        </p:nvGrpSpPr>
        <p:grpSpPr>
          <a:xfrm>
            <a:off x="11000613" y="4389564"/>
            <a:ext cx="1050290" cy="682625"/>
            <a:chOff x="11000613" y="4389564"/>
            <a:chExt cx="1050290" cy="682625"/>
          </a:xfrm>
        </p:grpSpPr>
        <p:pic>
          <p:nvPicPr>
            <p:cNvPr id="22" name="object 22"/>
            <p:cNvPicPr/>
            <p:nvPr/>
          </p:nvPicPr>
          <p:blipFill>
            <a:blip r:embed="rId13" cstate="print"/>
            <a:stretch>
              <a:fillRect/>
            </a:stretch>
          </p:blipFill>
          <p:spPr>
            <a:xfrm>
              <a:off x="11368278" y="4389564"/>
              <a:ext cx="682180" cy="682180"/>
            </a:xfrm>
            <a:prstGeom prst="rect">
              <a:avLst/>
            </a:prstGeom>
          </p:spPr>
        </p:pic>
        <p:pic>
          <p:nvPicPr>
            <p:cNvPr id="23" name="object 23"/>
            <p:cNvPicPr/>
            <p:nvPr/>
          </p:nvPicPr>
          <p:blipFill>
            <a:blip r:embed="rId14" cstate="print"/>
            <a:stretch>
              <a:fillRect/>
            </a:stretch>
          </p:blipFill>
          <p:spPr>
            <a:xfrm>
              <a:off x="11000613" y="4607193"/>
              <a:ext cx="352767" cy="251977"/>
            </a:xfrm>
            <a:prstGeom prst="rect">
              <a:avLst/>
            </a:prstGeom>
          </p:spPr>
        </p:pic>
      </p:grpSp>
      <p:sp>
        <p:nvSpPr>
          <p:cNvPr id="24" name="object 24"/>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0000"/>
              </a:lnSpc>
              <a:spcBef>
                <a:spcPts val="100"/>
              </a:spcBef>
            </a:pPr>
            <a:r>
              <a:rPr dirty="0"/>
              <a:t>The</a:t>
            </a:r>
            <a:r>
              <a:rPr spc="170" dirty="0"/>
              <a:t> </a:t>
            </a:r>
            <a:r>
              <a:rPr dirty="0"/>
              <a:t>proposed</a:t>
            </a:r>
            <a:r>
              <a:rPr spc="160" dirty="0"/>
              <a:t> </a:t>
            </a:r>
            <a:r>
              <a:rPr b="1" i="1" dirty="0">
                <a:latin typeface="Times New Roman"/>
                <a:cs typeface="Times New Roman"/>
              </a:rPr>
              <a:t>Women</a:t>
            </a:r>
            <a:r>
              <a:rPr b="1" i="1" spc="165" dirty="0">
                <a:latin typeface="Times New Roman"/>
                <a:cs typeface="Times New Roman"/>
              </a:rPr>
              <a:t> </a:t>
            </a:r>
            <a:r>
              <a:rPr b="1" i="1" dirty="0">
                <a:latin typeface="Times New Roman"/>
                <a:cs typeface="Times New Roman"/>
              </a:rPr>
              <a:t>Safety</a:t>
            </a:r>
            <a:r>
              <a:rPr b="1" i="1" spc="160" dirty="0">
                <a:latin typeface="Times New Roman"/>
                <a:cs typeface="Times New Roman"/>
              </a:rPr>
              <a:t> </a:t>
            </a:r>
            <a:r>
              <a:rPr b="1" i="1" dirty="0">
                <a:latin typeface="Times New Roman"/>
                <a:cs typeface="Times New Roman"/>
              </a:rPr>
              <a:t>Analytics</a:t>
            </a:r>
            <a:r>
              <a:rPr b="1" i="1" spc="160" dirty="0">
                <a:latin typeface="Times New Roman"/>
                <a:cs typeface="Times New Roman"/>
              </a:rPr>
              <a:t> </a:t>
            </a:r>
            <a:r>
              <a:rPr dirty="0"/>
              <a:t>solution</a:t>
            </a:r>
            <a:r>
              <a:rPr spc="145" dirty="0"/>
              <a:t> </a:t>
            </a:r>
            <a:r>
              <a:rPr dirty="0"/>
              <a:t>utilizes</a:t>
            </a:r>
            <a:r>
              <a:rPr spc="170" dirty="0"/>
              <a:t> </a:t>
            </a:r>
            <a:r>
              <a:rPr spc="-10" dirty="0"/>
              <a:t>real- </a:t>
            </a:r>
            <a:r>
              <a:rPr dirty="0"/>
              <a:t>time monitoring,</a:t>
            </a:r>
            <a:r>
              <a:rPr spc="-5" dirty="0"/>
              <a:t> </a:t>
            </a:r>
            <a:r>
              <a:rPr dirty="0"/>
              <a:t>gender</a:t>
            </a:r>
            <a:r>
              <a:rPr spc="-5" dirty="0"/>
              <a:t> </a:t>
            </a:r>
            <a:r>
              <a:rPr dirty="0"/>
              <a:t>classification,</a:t>
            </a:r>
            <a:r>
              <a:rPr spc="10" dirty="0"/>
              <a:t> </a:t>
            </a:r>
            <a:r>
              <a:rPr dirty="0"/>
              <a:t>and gesture</a:t>
            </a:r>
            <a:r>
              <a:rPr spc="-5" dirty="0"/>
              <a:t> </a:t>
            </a:r>
            <a:r>
              <a:rPr spc="-10" dirty="0"/>
              <a:t>recognition </a:t>
            </a:r>
            <a:r>
              <a:rPr dirty="0"/>
              <a:t>to</a:t>
            </a:r>
            <a:r>
              <a:rPr spc="65" dirty="0"/>
              <a:t>  </a:t>
            </a:r>
            <a:r>
              <a:rPr dirty="0"/>
              <a:t>detect</a:t>
            </a:r>
            <a:r>
              <a:rPr spc="75" dirty="0"/>
              <a:t>  </a:t>
            </a:r>
            <a:r>
              <a:rPr dirty="0"/>
              <a:t>potential</a:t>
            </a:r>
            <a:r>
              <a:rPr spc="70" dirty="0"/>
              <a:t>  </a:t>
            </a:r>
            <a:r>
              <a:rPr dirty="0"/>
              <a:t>threats</a:t>
            </a:r>
            <a:r>
              <a:rPr spc="65" dirty="0"/>
              <a:t>  </a:t>
            </a:r>
            <a:r>
              <a:rPr dirty="0"/>
              <a:t>and</a:t>
            </a:r>
            <a:r>
              <a:rPr spc="70" dirty="0"/>
              <a:t>  </a:t>
            </a:r>
            <a:r>
              <a:rPr dirty="0"/>
              <a:t>anomalies,</a:t>
            </a:r>
            <a:r>
              <a:rPr spc="65" dirty="0"/>
              <a:t>  </a:t>
            </a:r>
            <a:r>
              <a:rPr dirty="0"/>
              <a:t>such</a:t>
            </a:r>
            <a:r>
              <a:rPr spc="65" dirty="0"/>
              <a:t>  </a:t>
            </a:r>
            <a:r>
              <a:rPr dirty="0"/>
              <a:t>as</a:t>
            </a:r>
            <a:r>
              <a:rPr spc="65" dirty="0"/>
              <a:t>  </a:t>
            </a:r>
            <a:r>
              <a:rPr dirty="0"/>
              <a:t>a</a:t>
            </a:r>
            <a:r>
              <a:rPr spc="70" dirty="0"/>
              <a:t>  </a:t>
            </a:r>
            <a:r>
              <a:rPr spc="-20" dirty="0"/>
              <a:t>lone </a:t>
            </a:r>
            <a:r>
              <a:rPr dirty="0"/>
              <a:t>woman</a:t>
            </a:r>
            <a:r>
              <a:rPr spc="135" dirty="0"/>
              <a:t> </a:t>
            </a:r>
            <a:r>
              <a:rPr dirty="0"/>
              <a:t>at</a:t>
            </a:r>
            <a:r>
              <a:rPr spc="145" dirty="0"/>
              <a:t> </a:t>
            </a:r>
            <a:r>
              <a:rPr dirty="0"/>
              <a:t>night</a:t>
            </a:r>
            <a:r>
              <a:rPr spc="140" dirty="0"/>
              <a:t> </a:t>
            </a:r>
            <a:r>
              <a:rPr dirty="0"/>
              <a:t>or</a:t>
            </a:r>
            <a:r>
              <a:rPr spc="145" dirty="0"/>
              <a:t> </a:t>
            </a:r>
            <a:r>
              <a:rPr dirty="0"/>
              <a:t>a</a:t>
            </a:r>
            <a:r>
              <a:rPr spc="145" dirty="0"/>
              <a:t> </a:t>
            </a:r>
            <a:r>
              <a:rPr dirty="0"/>
              <a:t>woman</a:t>
            </a:r>
            <a:r>
              <a:rPr spc="145" dirty="0"/>
              <a:t> </a:t>
            </a:r>
            <a:r>
              <a:rPr dirty="0"/>
              <a:t>surrounded</a:t>
            </a:r>
            <a:r>
              <a:rPr spc="145" dirty="0"/>
              <a:t> </a:t>
            </a:r>
            <a:r>
              <a:rPr dirty="0"/>
              <a:t>by</a:t>
            </a:r>
            <a:r>
              <a:rPr spc="155" dirty="0"/>
              <a:t> </a:t>
            </a:r>
            <a:r>
              <a:rPr dirty="0"/>
              <a:t>men.</a:t>
            </a:r>
            <a:r>
              <a:rPr spc="140" dirty="0"/>
              <a:t> </a:t>
            </a:r>
            <a:r>
              <a:rPr dirty="0"/>
              <a:t>It</a:t>
            </a:r>
            <a:r>
              <a:rPr spc="150" dirty="0"/>
              <a:t> </a:t>
            </a:r>
            <a:r>
              <a:rPr spc="-10" dirty="0"/>
              <a:t>generates </a:t>
            </a:r>
            <a:r>
              <a:rPr dirty="0"/>
              <a:t>alerts</a:t>
            </a:r>
            <a:r>
              <a:rPr spc="120" dirty="0"/>
              <a:t>  </a:t>
            </a:r>
            <a:r>
              <a:rPr dirty="0"/>
              <a:t>and</a:t>
            </a:r>
            <a:r>
              <a:rPr spc="120" dirty="0"/>
              <a:t>  </a:t>
            </a:r>
            <a:r>
              <a:rPr dirty="0"/>
              <a:t>tracks</a:t>
            </a:r>
            <a:r>
              <a:rPr spc="120" dirty="0"/>
              <a:t>  </a:t>
            </a:r>
            <a:r>
              <a:rPr dirty="0"/>
              <a:t>hotspot</a:t>
            </a:r>
            <a:r>
              <a:rPr spc="125" dirty="0"/>
              <a:t>  </a:t>
            </a:r>
            <a:r>
              <a:rPr dirty="0"/>
              <a:t>areas</a:t>
            </a:r>
            <a:r>
              <a:rPr spc="120" dirty="0"/>
              <a:t>  </a:t>
            </a:r>
            <a:r>
              <a:rPr dirty="0"/>
              <a:t>to</a:t>
            </a:r>
            <a:r>
              <a:rPr spc="125" dirty="0"/>
              <a:t>  </a:t>
            </a:r>
            <a:r>
              <a:rPr dirty="0"/>
              <a:t>enhance</a:t>
            </a:r>
            <a:r>
              <a:rPr spc="120" dirty="0"/>
              <a:t>  </a:t>
            </a:r>
            <a:r>
              <a:rPr dirty="0"/>
              <a:t>public</a:t>
            </a:r>
            <a:r>
              <a:rPr spc="125" dirty="0"/>
              <a:t>  </a:t>
            </a:r>
            <a:r>
              <a:rPr spc="-20" dirty="0"/>
              <a:t>safety. </a:t>
            </a:r>
            <a:r>
              <a:rPr dirty="0"/>
              <a:t>Integrating</a:t>
            </a:r>
            <a:r>
              <a:rPr spc="170" dirty="0"/>
              <a:t>  </a:t>
            </a:r>
            <a:r>
              <a:rPr dirty="0"/>
              <a:t>Kavalan</a:t>
            </a:r>
            <a:r>
              <a:rPr spc="175" dirty="0"/>
              <a:t>  </a:t>
            </a:r>
            <a:r>
              <a:rPr dirty="0"/>
              <a:t>SOS</a:t>
            </a:r>
            <a:r>
              <a:rPr spc="165" dirty="0"/>
              <a:t>  </a:t>
            </a:r>
            <a:r>
              <a:rPr dirty="0"/>
              <a:t>features</a:t>
            </a:r>
            <a:r>
              <a:rPr spc="170" dirty="0"/>
              <a:t>  </a:t>
            </a:r>
            <a:r>
              <a:rPr dirty="0"/>
              <a:t>like</a:t>
            </a:r>
            <a:r>
              <a:rPr spc="165" dirty="0"/>
              <a:t>  </a:t>
            </a:r>
            <a:r>
              <a:rPr dirty="0"/>
              <a:t>location</a:t>
            </a:r>
            <a:r>
              <a:rPr spc="170" dirty="0"/>
              <a:t>  </a:t>
            </a:r>
            <a:r>
              <a:rPr spc="-10" dirty="0"/>
              <a:t>tracking, </a:t>
            </a:r>
            <a:r>
              <a:rPr dirty="0"/>
              <a:t>heartbeat</a:t>
            </a:r>
            <a:r>
              <a:rPr spc="400" dirty="0"/>
              <a:t> </a:t>
            </a:r>
            <a:r>
              <a:rPr dirty="0"/>
              <a:t>sensors,</a:t>
            </a:r>
            <a:r>
              <a:rPr spc="405" dirty="0"/>
              <a:t> </a:t>
            </a:r>
            <a:r>
              <a:rPr dirty="0"/>
              <a:t>and</a:t>
            </a:r>
            <a:r>
              <a:rPr spc="395" dirty="0"/>
              <a:t> </a:t>
            </a:r>
            <a:r>
              <a:rPr dirty="0"/>
              <a:t>community</a:t>
            </a:r>
            <a:r>
              <a:rPr spc="409" dirty="0"/>
              <a:t> </a:t>
            </a:r>
            <a:r>
              <a:rPr dirty="0"/>
              <a:t>groups</a:t>
            </a:r>
            <a:r>
              <a:rPr spc="390" dirty="0"/>
              <a:t> </a:t>
            </a:r>
            <a:r>
              <a:rPr dirty="0"/>
              <a:t>ensures</a:t>
            </a:r>
            <a:r>
              <a:rPr spc="400" dirty="0"/>
              <a:t> </a:t>
            </a:r>
            <a:r>
              <a:rPr spc="-10" dirty="0"/>
              <a:t>proactive </a:t>
            </a:r>
            <a:r>
              <a:rPr dirty="0"/>
              <a:t>intervention</a:t>
            </a:r>
            <a:r>
              <a:rPr spc="155" dirty="0"/>
              <a:t>  </a:t>
            </a:r>
            <a:r>
              <a:rPr dirty="0"/>
              <a:t>and</a:t>
            </a:r>
            <a:r>
              <a:rPr spc="155" dirty="0"/>
              <a:t>  </a:t>
            </a:r>
            <a:r>
              <a:rPr dirty="0"/>
              <a:t>continuous</a:t>
            </a:r>
            <a:r>
              <a:rPr spc="160" dirty="0"/>
              <a:t>  </a:t>
            </a:r>
            <a:r>
              <a:rPr dirty="0"/>
              <a:t>surveillance.</a:t>
            </a:r>
            <a:r>
              <a:rPr spc="160" dirty="0"/>
              <a:t>  </a:t>
            </a:r>
            <a:r>
              <a:rPr dirty="0"/>
              <a:t>This</a:t>
            </a:r>
            <a:r>
              <a:rPr spc="155" dirty="0"/>
              <a:t>  </a:t>
            </a:r>
            <a:r>
              <a:rPr spc="-10" dirty="0"/>
              <a:t>innovative </a:t>
            </a:r>
            <a:r>
              <a:rPr dirty="0"/>
              <a:t>approach</a:t>
            </a:r>
            <a:r>
              <a:rPr spc="165" dirty="0"/>
              <a:t>  </a:t>
            </a:r>
            <a:r>
              <a:rPr dirty="0"/>
              <a:t>leverages</a:t>
            </a:r>
            <a:r>
              <a:rPr spc="180" dirty="0"/>
              <a:t>  </a:t>
            </a:r>
            <a:r>
              <a:rPr dirty="0"/>
              <a:t>advanced</a:t>
            </a:r>
            <a:r>
              <a:rPr spc="175" dirty="0"/>
              <a:t>  </a:t>
            </a:r>
            <a:r>
              <a:rPr dirty="0"/>
              <a:t>analytics</a:t>
            </a:r>
            <a:r>
              <a:rPr spc="180" dirty="0"/>
              <a:t>  </a:t>
            </a:r>
            <a:r>
              <a:rPr dirty="0"/>
              <a:t>and</a:t>
            </a:r>
            <a:r>
              <a:rPr spc="175" dirty="0"/>
              <a:t>  </a:t>
            </a:r>
            <a:r>
              <a:rPr spc="-10" dirty="0"/>
              <a:t>hyperspectral </a:t>
            </a:r>
            <a:r>
              <a:rPr dirty="0"/>
              <a:t>imaging</a:t>
            </a:r>
            <a:r>
              <a:rPr spc="165" dirty="0"/>
              <a:t> </a:t>
            </a:r>
            <a:r>
              <a:rPr dirty="0"/>
              <a:t>to</a:t>
            </a:r>
            <a:r>
              <a:rPr spc="160" dirty="0"/>
              <a:t> </a:t>
            </a:r>
            <a:r>
              <a:rPr dirty="0"/>
              <a:t>offer</a:t>
            </a:r>
            <a:r>
              <a:rPr spc="155" dirty="0"/>
              <a:t> </a:t>
            </a:r>
            <a:r>
              <a:rPr dirty="0"/>
              <a:t>comprehensive</a:t>
            </a:r>
            <a:r>
              <a:rPr spc="155" dirty="0"/>
              <a:t> </a:t>
            </a:r>
            <a:r>
              <a:rPr dirty="0"/>
              <a:t>protection,</a:t>
            </a:r>
            <a:r>
              <a:rPr spc="160" dirty="0"/>
              <a:t> </a:t>
            </a:r>
            <a:r>
              <a:rPr dirty="0"/>
              <a:t>addressing</a:t>
            </a:r>
            <a:r>
              <a:rPr spc="160" dirty="0"/>
              <a:t> </a:t>
            </a:r>
            <a:r>
              <a:rPr spc="-10" dirty="0"/>
              <a:t>safety </a:t>
            </a:r>
            <a:r>
              <a:rPr dirty="0"/>
              <a:t>concerns</a:t>
            </a:r>
            <a:r>
              <a:rPr spc="-15" dirty="0"/>
              <a:t> </a:t>
            </a:r>
            <a:r>
              <a:rPr dirty="0"/>
              <a:t>through</a:t>
            </a:r>
            <a:r>
              <a:rPr spc="-10" dirty="0"/>
              <a:t> </a:t>
            </a:r>
            <a:r>
              <a:rPr dirty="0"/>
              <a:t>early detection</a:t>
            </a:r>
            <a:r>
              <a:rPr spc="-25" dirty="0"/>
              <a:t> </a:t>
            </a:r>
            <a:r>
              <a:rPr dirty="0"/>
              <a:t>and</a:t>
            </a:r>
            <a:r>
              <a:rPr spc="-5" dirty="0"/>
              <a:t> </a:t>
            </a:r>
            <a:r>
              <a:rPr dirty="0"/>
              <a:t>actionable</a:t>
            </a:r>
            <a:r>
              <a:rPr spc="-15" dirty="0"/>
              <a:t> </a:t>
            </a:r>
            <a:r>
              <a:rPr spc="-10" dirty="0"/>
              <a:t>insights.</a:t>
            </a:r>
          </a:p>
          <a:p>
            <a:pPr>
              <a:lnSpc>
                <a:spcPct val="100000"/>
              </a:lnSpc>
              <a:spcBef>
                <a:spcPts val="220"/>
              </a:spcBef>
            </a:pPr>
            <a:endParaRPr dirty="0"/>
          </a:p>
          <a:p>
            <a:pPr marL="1900555">
              <a:lnSpc>
                <a:spcPct val="100000"/>
              </a:lnSpc>
            </a:pPr>
            <a:r>
              <a:rPr dirty="0"/>
              <a:t>Detecting</a:t>
            </a:r>
            <a:r>
              <a:rPr spc="-75" dirty="0"/>
              <a:t> </a:t>
            </a:r>
            <a:r>
              <a:rPr dirty="0"/>
              <a:t>surveillance</a:t>
            </a:r>
            <a:r>
              <a:rPr spc="-80" dirty="0"/>
              <a:t> </a:t>
            </a:r>
            <a:r>
              <a:rPr spc="-10" dirty="0"/>
              <a:t>cameras.</a:t>
            </a:r>
          </a:p>
        </p:txBody>
      </p:sp>
      <p:pic>
        <p:nvPicPr>
          <p:cNvPr id="25" name="object 25"/>
          <p:cNvPicPr/>
          <p:nvPr/>
        </p:nvPicPr>
        <p:blipFill>
          <a:blip r:embed="rId15" cstate="print"/>
          <a:stretch>
            <a:fillRect/>
          </a:stretch>
        </p:blipFill>
        <p:spPr>
          <a:xfrm>
            <a:off x="7129271" y="4402912"/>
            <a:ext cx="722934" cy="722934"/>
          </a:xfrm>
          <a:prstGeom prst="rect">
            <a:avLst/>
          </a:prstGeom>
        </p:spPr>
      </p:pic>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pPr marL="38100">
                <a:lnSpc>
                  <a:spcPts val="1240"/>
                </a:lnSpc>
              </a:pPr>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9666" y="269494"/>
            <a:ext cx="5448935" cy="574040"/>
          </a:xfrm>
          <a:prstGeom prst="rect">
            <a:avLst/>
          </a:prstGeom>
        </p:spPr>
        <p:txBody>
          <a:bodyPr vert="horz" wrap="square" lIns="0" tIns="12700" rIns="0" bIns="0" rtlCol="0">
            <a:spAutoFit/>
          </a:bodyPr>
          <a:lstStyle/>
          <a:p>
            <a:pPr marL="12700">
              <a:lnSpc>
                <a:spcPct val="100000"/>
              </a:lnSpc>
              <a:spcBef>
                <a:spcPts val="100"/>
              </a:spcBef>
            </a:pPr>
            <a:r>
              <a:rPr sz="3600" dirty="0"/>
              <a:t>TECHNICAL</a:t>
            </a:r>
            <a:r>
              <a:rPr sz="3600" spc="-405" dirty="0"/>
              <a:t> </a:t>
            </a:r>
            <a:r>
              <a:rPr sz="3600" spc="-10" dirty="0"/>
              <a:t>APPROACH</a:t>
            </a:r>
            <a:endParaRPr sz="3600"/>
          </a:p>
        </p:txBody>
      </p:sp>
      <p:sp>
        <p:nvSpPr>
          <p:cNvPr id="4" name="object 4"/>
          <p:cNvSpPr txBox="1"/>
          <p:nvPr/>
        </p:nvSpPr>
        <p:spPr>
          <a:xfrm>
            <a:off x="3257550" y="2221738"/>
            <a:ext cx="2889885" cy="276923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Times New Roman"/>
                <a:cs typeface="Times New Roman"/>
              </a:rPr>
              <a:t>GSM</a:t>
            </a:r>
            <a:r>
              <a:rPr sz="1800" spc="-10" dirty="0">
                <a:latin typeface="Times New Roman"/>
                <a:cs typeface="Times New Roman"/>
              </a:rPr>
              <a:t> Module</a:t>
            </a:r>
            <a:endParaRPr sz="1800">
              <a:latin typeface="Times New Roman"/>
              <a:cs typeface="Times New Roman"/>
            </a:endParaRPr>
          </a:p>
          <a:p>
            <a:pPr marL="298450" indent="-285750">
              <a:lnSpc>
                <a:spcPct val="100000"/>
              </a:lnSpc>
              <a:buFont typeface="Wingdings"/>
              <a:buChar char=""/>
              <a:tabLst>
                <a:tab pos="298450" algn="l"/>
              </a:tabLst>
            </a:pPr>
            <a:r>
              <a:rPr sz="1800" dirty="0">
                <a:latin typeface="Times New Roman"/>
                <a:cs typeface="Times New Roman"/>
              </a:rPr>
              <a:t>User</a:t>
            </a:r>
            <a:r>
              <a:rPr sz="1800" spc="-10" dirty="0">
                <a:latin typeface="Times New Roman"/>
                <a:cs typeface="Times New Roman"/>
              </a:rPr>
              <a:t> </a:t>
            </a:r>
            <a:r>
              <a:rPr sz="1800" dirty="0">
                <a:latin typeface="Times New Roman"/>
                <a:cs typeface="Times New Roman"/>
              </a:rPr>
              <a:t>Interface</a:t>
            </a:r>
            <a:r>
              <a:rPr sz="1800" spc="-35" dirty="0">
                <a:latin typeface="Times New Roman"/>
                <a:cs typeface="Times New Roman"/>
              </a:rPr>
              <a:t> </a:t>
            </a:r>
            <a:r>
              <a:rPr sz="1800" spc="-10" dirty="0">
                <a:latin typeface="Times New Roman"/>
                <a:cs typeface="Times New Roman"/>
              </a:rPr>
              <a:t>Components:</a:t>
            </a:r>
            <a:endParaRPr sz="1800">
              <a:latin typeface="Times New Roman"/>
              <a:cs typeface="Times New Roman"/>
            </a:endParaRPr>
          </a:p>
          <a:p>
            <a:pPr marL="298450" indent="-285750">
              <a:lnSpc>
                <a:spcPct val="100000"/>
              </a:lnSpc>
              <a:buFont typeface="Wingdings"/>
              <a:buChar char=""/>
              <a:tabLst>
                <a:tab pos="298450" algn="l"/>
              </a:tabLst>
            </a:pPr>
            <a:r>
              <a:rPr sz="1800" spc="-10" dirty="0">
                <a:latin typeface="Times New Roman"/>
                <a:cs typeface="Times New Roman"/>
              </a:rPr>
              <a:t>Buttons</a:t>
            </a:r>
            <a:endParaRPr sz="1800">
              <a:latin typeface="Times New Roman"/>
              <a:cs typeface="Times New Roman"/>
            </a:endParaRPr>
          </a:p>
          <a:p>
            <a:pPr marL="298450" indent="-285750">
              <a:lnSpc>
                <a:spcPct val="100000"/>
              </a:lnSpc>
              <a:buFont typeface="Wingdings"/>
              <a:buChar char=""/>
              <a:tabLst>
                <a:tab pos="298450" algn="l"/>
              </a:tabLst>
            </a:pPr>
            <a:r>
              <a:rPr sz="1800" dirty="0">
                <a:latin typeface="Times New Roman"/>
                <a:cs typeface="Times New Roman"/>
              </a:rPr>
              <a:t>Power</a:t>
            </a:r>
            <a:r>
              <a:rPr sz="1800" spc="-20" dirty="0">
                <a:latin typeface="Times New Roman"/>
                <a:cs typeface="Times New Roman"/>
              </a:rPr>
              <a:t> </a:t>
            </a:r>
            <a:r>
              <a:rPr sz="1800" spc="-10" dirty="0">
                <a:latin typeface="Times New Roman"/>
                <a:cs typeface="Times New Roman"/>
              </a:rPr>
              <a:t>Supply</a:t>
            </a:r>
            <a:endParaRPr sz="1800">
              <a:latin typeface="Times New Roman"/>
              <a:cs typeface="Times New Roman"/>
            </a:endParaRPr>
          </a:p>
          <a:p>
            <a:pPr marL="298450" indent="-285750">
              <a:lnSpc>
                <a:spcPct val="100000"/>
              </a:lnSpc>
              <a:buFont typeface="Wingdings"/>
              <a:buChar char=""/>
              <a:tabLst>
                <a:tab pos="298450" algn="l"/>
              </a:tabLst>
            </a:pPr>
            <a:r>
              <a:rPr sz="1800" dirty="0">
                <a:latin typeface="Times New Roman"/>
                <a:cs typeface="Times New Roman"/>
              </a:rPr>
              <a:t>Power</a:t>
            </a:r>
            <a:r>
              <a:rPr sz="1800" spc="-20" dirty="0">
                <a:latin typeface="Times New Roman"/>
                <a:cs typeface="Times New Roman"/>
              </a:rPr>
              <a:t> </a:t>
            </a:r>
            <a:r>
              <a:rPr sz="1800" spc="-10" dirty="0">
                <a:latin typeface="Times New Roman"/>
                <a:cs typeface="Times New Roman"/>
              </a:rPr>
              <a:t>Backup</a:t>
            </a:r>
            <a:endParaRPr sz="1800">
              <a:latin typeface="Times New Roman"/>
              <a:cs typeface="Times New Roman"/>
            </a:endParaRPr>
          </a:p>
          <a:p>
            <a:pPr marL="298450" indent="-285750">
              <a:lnSpc>
                <a:spcPct val="100000"/>
              </a:lnSpc>
              <a:buFont typeface="Wingdings"/>
              <a:buChar char=""/>
              <a:tabLst>
                <a:tab pos="298450" algn="l"/>
              </a:tabLst>
            </a:pPr>
            <a:r>
              <a:rPr sz="1800" spc="-10" dirty="0">
                <a:latin typeface="Times New Roman"/>
                <a:cs typeface="Times New Roman"/>
              </a:rPr>
              <a:t>Connections</a:t>
            </a:r>
            <a:endParaRPr sz="1800">
              <a:latin typeface="Times New Roman"/>
              <a:cs typeface="Times New Roman"/>
            </a:endParaRPr>
          </a:p>
          <a:p>
            <a:pPr marL="298450" indent="-285750">
              <a:lnSpc>
                <a:spcPct val="100000"/>
              </a:lnSpc>
              <a:buFont typeface="Wingdings"/>
              <a:buChar char=""/>
              <a:tabLst>
                <a:tab pos="298450" algn="l"/>
              </a:tabLst>
            </a:pPr>
            <a:r>
              <a:rPr sz="1800" spc="-10" dirty="0">
                <a:latin typeface="Times New Roman"/>
                <a:cs typeface="Times New Roman"/>
              </a:rPr>
              <a:t>Enclosure</a:t>
            </a:r>
            <a:endParaRPr sz="1800">
              <a:latin typeface="Times New Roman"/>
              <a:cs typeface="Times New Roman"/>
            </a:endParaRPr>
          </a:p>
          <a:p>
            <a:pPr marL="298450" indent="-285750">
              <a:lnSpc>
                <a:spcPct val="100000"/>
              </a:lnSpc>
              <a:spcBef>
                <a:spcPts val="5"/>
              </a:spcBef>
              <a:buFont typeface="Wingdings"/>
              <a:buChar char=""/>
              <a:tabLst>
                <a:tab pos="298450" algn="l"/>
              </a:tabLst>
            </a:pPr>
            <a:r>
              <a:rPr sz="1800" dirty="0">
                <a:latin typeface="Times New Roman"/>
                <a:cs typeface="Times New Roman"/>
              </a:rPr>
              <a:t>Heartbeat</a:t>
            </a:r>
            <a:r>
              <a:rPr sz="1800" spc="-80" dirty="0">
                <a:latin typeface="Times New Roman"/>
                <a:cs typeface="Times New Roman"/>
              </a:rPr>
              <a:t> </a:t>
            </a:r>
            <a:r>
              <a:rPr sz="1800" spc="-10" dirty="0">
                <a:latin typeface="Times New Roman"/>
                <a:cs typeface="Times New Roman"/>
              </a:rPr>
              <a:t>Sensor</a:t>
            </a:r>
            <a:endParaRPr sz="1800">
              <a:latin typeface="Times New Roman"/>
              <a:cs typeface="Times New Roman"/>
            </a:endParaRPr>
          </a:p>
          <a:p>
            <a:pPr marL="298450" indent="-285750">
              <a:lnSpc>
                <a:spcPct val="100000"/>
              </a:lnSpc>
              <a:buFont typeface="Wingdings"/>
              <a:buChar char=""/>
              <a:tabLst>
                <a:tab pos="298450" algn="l"/>
              </a:tabLst>
            </a:pPr>
            <a:r>
              <a:rPr sz="1800" spc="-10" dirty="0">
                <a:latin typeface="Times New Roman"/>
                <a:cs typeface="Times New Roman"/>
              </a:rPr>
              <a:t>Bluetooth</a:t>
            </a:r>
            <a:endParaRPr sz="1800">
              <a:latin typeface="Times New Roman"/>
              <a:cs typeface="Times New Roman"/>
            </a:endParaRPr>
          </a:p>
          <a:p>
            <a:pPr marL="298450" indent="-285750">
              <a:lnSpc>
                <a:spcPct val="100000"/>
              </a:lnSpc>
              <a:buFont typeface="Wingdings"/>
              <a:buChar char=""/>
              <a:tabLst>
                <a:tab pos="298450" algn="l"/>
              </a:tabLst>
            </a:pPr>
            <a:r>
              <a:rPr sz="1800" spc="-10" dirty="0">
                <a:latin typeface="Times New Roman"/>
                <a:cs typeface="Times New Roman"/>
              </a:rPr>
              <a:t>Vibration</a:t>
            </a:r>
            <a:r>
              <a:rPr sz="1800" spc="-65" dirty="0">
                <a:latin typeface="Times New Roman"/>
                <a:cs typeface="Times New Roman"/>
              </a:rPr>
              <a:t> </a:t>
            </a:r>
            <a:r>
              <a:rPr sz="1800" spc="-10" dirty="0">
                <a:latin typeface="Times New Roman"/>
                <a:cs typeface="Times New Roman"/>
              </a:rPr>
              <a:t>Sensor</a:t>
            </a:r>
            <a:endParaRPr sz="1800">
              <a:latin typeface="Times New Roman"/>
              <a:cs typeface="Times New Roman"/>
            </a:endParaRPr>
          </a:p>
        </p:txBody>
      </p:sp>
      <p:sp>
        <p:nvSpPr>
          <p:cNvPr id="5" name="object 5"/>
          <p:cNvSpPr txBox="1"/>
          <p:nvPr/>
        </p:nvSpPr>
        <p:spPr>
          <a:xfrm>
            <a:off x="3257550" y="934465"/>
            <a:ext cx="2738120" cy="1313180"/>
          </a:xfrm>
          <a:prstGeom prst="rect">
            <a:avLst/>
          </a:prstGeom>
        </p:spPr>
        <p:txBody>
          <a:bodyPr vert="horz" wrap="square" lIns="0" tIns="107314" rIns="0" bIns="0" rtlCol="0">
            <a:spAutoFit/>
          </a:bodyPr>
          <a:lstStyle/>
          <a:p>
            <a:pPr marL="163195">
              <a:lnSpc>
                <a:spcPct val="100000"/>
              </a:lnSpc>
              <a:spcBef>
                <a:spcPts val="844"/>
              </a:spcBef>
            </a:pPr>
            <a:r>
              <a:rPr sz="1800" b="1" spc="-10" dirty="0">
                <a:latin typeface="Times New Roman"/>
                <a:cs typeface="Times New Roman"/>
              </a:rPr>
              <a:t>Components:</a:t>
            </a:r>
            <a:endParaRPr sz="1800">
              <a:latin typeface="Times New Roman"/>
              <a:cs typeface="Times New Roman"/>
            </a:endParaRPr>
          </a:p>
          <a:p>
            <a:pPr marL="298450" indent="-285750">
              <a:lnSpc>
                <a:spcPct val="100000"/>
              </a:lnSpc>
              <a:spcBef>
                <a:spcPts val="750"/>
              </a:spcBef>
              <a:buFont typeface="Wingdings"/>
              <a:buChar char=""/>
              <a:tabLst>
                <a:tab pos="298450" algn="l"/>
              </a:tabLst>
            </a:pPr>
            <a:r>
              <a:rPr sz="1800" dirty="0">
                <a:latin typeface="Times New Roman"/>
                <a:cs typeface="Times New Roman"/>
              </a:rPr>
              <a:t>C</a:t>
            </a:r>
            <a:r>
              <a:rPr sz="1800" spc="-50" dirty="0">
                <a:latin typeface="Times New Roman"/>
                <a:cs typeface="Times New Roman"/>
              </a:rPr>
              <a:t> </a:t>
            </a:r>
            <a:r>
              <a:rPr sz="1800" dirty="0">
                <a:latin typeface="Times New Roman"/>
                <a:cs typeface="Times New Roman"/>
              </a:rPr>
              <a:t>Programming</a:t>
            </a:r>
            <a:r>
              <a:rPr sz="1800" spc="-30" dirty="0">
                <a:latin typeface="Times New Roman"/>
                <a:cs typeface="Times New Roman"/>
              </a:rPr>
              <a:t> </a:t>
            </a:r>
            <a:r>
              <a:rPr sz="1800" spc="-10" dirty="0">
                <a:latin typeface="Times New Roman"/>
                <a:cs typeface="Times New Roman"/>
              </a:rPr>
              <a:t>Language</a:t>
            </a:r>
            <a:endParaRPr sz="1800">
              <a:latin typeface="Times New Roman"/>
              <a:cs typeface="Times New Roman"/>
            </a:endParaRPr>
          </a:p>
          <a:p>
            <a:pPr marL="298450" indent="-285750">
              <a:lnSpc>
                <a:spcPct val="100000"/>
              </a:lnSpc>
              <a:buFont typeface="Wingdings"/>
              <a:buChar char=""/>
              <a:tabLst>
                <a:tab pos="298450" algn="l"/>
              </a:tabLst>
            </a:pPr>
            <a:r>
              <a:rPr sz="1800" dirty="0">
                <a:latin typeface="Times New Roman"/>
                <a:cs typeface="Times New Roman"/>
              </a:rPr>
              <a:t>Arduino</a:t>
            </a:r>
            <a:r>
              <a:rPr sz="1800" spc="-10" dirty="0">
                <a:latin typeface="Times New Roman"/>
                <a:cs typeface="Times New Roman"/>
              </a:rPr>
              <a:t> Microcontroller</a:t>
            </a:r>
            <a:endParaRPr sz="1800">
              <a:latin typeface="Times New Roman"/>
              <a:cs typeface="Times New Roman"/>
            </a:endParaRPr>
          </a:p>
          <a:p>
            <a:pPr marL="298450" indent="-285750">
              <a:lnSpc>
                <a:spcPct val="100000"/>
              </a:lnSpc>
              <a:buFont typeface="Wingdings"/>
              <a:buChar char=""/>
              <a:tabLst>
                <a:tab pos="298450" algn="l"/>
              </a:tabLst>
            </a:pPr>
            <a:r>
              <a:rPr sz="1800" dirty="0">
                <a:latin typeface="Times New Roman"/>
                <a:cs typeface="Times New Roman"/>
              </a:rPr>
              <a:t>GPS</a:t>
            </a:r>
            <a:r>
              <a:rPr sz="1800" spc="-10" dirty="0">
                <a:latin typeface="Times New Roman"/>
                <a:cs typeface="Times New Roman"/>
              </a:rPr>
              <a:t> Module</a:t>
            </a:r>
            <a:endParaRPr sz="1800">
              <a:latin typeface="Times New Roman"/>
              <a:cs typeface="Times New Roman"/>
            </a:endParaRPr>
          </a:p>
        </p:txBody>
      </p:sp>
      <p:pic>
        <p:nvPicPr>
          <p:cNvPr id="6" name="object 6"/>
          <p:cNvPicPr/>
          <p:nvPr/>
        </p:nvPicPr>
        <p:blipFill>
          <a:blip r:embed="rId2" cstate="print"/>
          <a:stretch>
            <a:fillRect/>
          </a:stretch>
        </p:blipFill>
        <p:spPr>
          <a:xfrm>
            <a:off x="4211620" y="5190591"/>
            <a:ext cx="330322" cy="431253"/>
          </a:xfrm>
          <a:prstGeom prst="rect">
            <a:avLst/>
          </a:prstGeom>
        </p:spPr>
      </p:pic>
      <p:grpSp>
        <p:nvGrpSpPr>
          <p:cNvPr id="7" name="object 7"/>
          <p:cNvGrpSpPr/>
          <p:nvPr/>
        </p:nvGrpSpPr>
        <p:grpSpPr>
          <a:xfrm>
            <a:off x="90987" y="1188402"/>
            <a:ext cx="3302000" cy="5055235"/>
            <a:chOff x="90987" y="1188402"/>
            <a:chExt cx="3302000" cy="5055235"/>
          </a:xfrm>
        </p:grpSpPr>
        <p:pic>
          <p:nvPicPr>
            <p:cNvPr id="8" name="object 8"/>
            <p:cNvPicPr/>
            <p:nvPr/>
          </p:nvPicPr>
          <p:blipFill>
            <a:blip r:embed="rId3" cstate="print"/>
            <a:stretch>
              <a:fillRect/>
            </a:stretch>
          </p:blipFill>
          <p:spPr>
            <a:xfrm>
              <a:off x="434824" y="1188402"/>
              <a:ext cx="2238203" cy="5055217"/>
            </a:xfrm>
            <a:prstGeom prst="rect">
              <a:avLst/>
            </a:prstGeom>
          </p:spPr>
        </p:pic>
        <p:pic>
          <p:nvPicPr>
            <p:cNvPr id="9" name="object 9"/>
            <p:cNvPicPr/>
            <p:nvPr/>
          </p:nvPicPr>
          <p:blipFill>
            <a:blip r:embed="rId4" cstate="print"/>
            <a:stretch>
              <a:fillRect/>
            </a:stretch>
          </p:blipFill>
          <p:spPr>
            <a:xfrm>
              <a:off x="2467863" y="4756683"/>
              <a:ext cx="607923" cy="607923"/>
            </a:xfrm>
            <a:prstGeom prst="rect">
              <a:avLst/>
            </a:prstGeom>
          </p:spPr>
        </p:pic>
        <p:pic>
          <p:nvPicPr>
            <p:cNvPr id="10" name="object 10"/>
            <p:cNvPicPr/>
            <p:nvPr/>
          </p:nvPicPr>
          <p:blipFill>
            <a:blip r:embed="rId5" cstate="print"/>
            <a:stretch>
              <a:fillRect/>
            </a:stretch>
          </p:blipFill>
          <p:spPr>
            <a:xfrm>
              <a:off x="3121740" y="5090299"/>
              <a:ext cx="270971" cy="362826"/>
            </a:xfrm>
            <a:prstGeom prst="rect">
              <a:avLst/>
            </a:prstGeom>
          </p:spPr>
        </p:pic>
        <p:pic>
          <p:nvPicPr>
            <p:cNvPr id="11" name="object 11"/>
            <p:cNvPicPr/>
            <p:nvPr/>
          </p:nvPicPr>
          <p:blipFill>
            <a:blip r:embed="rId6" cstate="print"/>
            <a:stretch>
              <a:fillRect/>
            </a:stretch>
          </p:blipFill>
          <p:spPr>
            <a:xfrm>
              <a:off x="2371216" y="5144045"/>
              <a:ext cx="806996" cy="806996"/>
            </a:xfrm>
            <a:prstGeom prst="rect">
              <a:avLst/>
            </a:prstGeom>
          </p:spPr>
        </p:pic>
        <p:pic>
          <p:nvPicPr>
            <p:cNvPr id="12" name="object 12"/>
            <p:cNvPicPr/>
            <p:nvPr/>
          </p:nvPicPr>
          <p:blipFill>
            <a:blip r:embed="rId7" cstate="print"/>
            <a:stretch>
              <a:fillRect/>
            </a:stretch>
          </p:blipFill>
          <p:spPr>
            <a:xfrm>
              <a:off x="90987" y="4402239"/>
              <a:ext cx="664044" cy="664044"/>
            </a:xfrm>
            <a:prstGeom prst="rect">
              <a:avLst/>
            </a:prstGeom>
          </p:spPr>
        </p:pic>
      </p:grpSp>
      <p:sp>
        <p:nvSpPr>
          <p:cNvPr id="13" name="object 13"/>
          <p:cNvSpPr txBox="1"/>
          <p:nvPr/>
        </p:nvSpPr>
        <p:spPr>
          <a:xfrm>
            <a:off x="2372995" y="5746800"/>
            <a:ext cx="3806825" cy="574675"/>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085" algn="l"/>
              </a:tabLst>
            </a:pPr>
            <a:r>
              <a:rPr sz="1800" dirty="0">
                <a:solidFill>
                  <a:srgbClr val="0D0D0D"/>
                </a:solidFill>
                <a:latin typeface="Times New Roman"/>
                <a:cs typeface="Times New Roman"/>
              </a:rPr>
              <a:t>Using</a:t>
            </a:r>
            <a:r>
              <a:rPr sz="1800" spc="-15" dirty="0">
                <a:solidFill>
                  <a:srgbClr val="0D0D0D"/>
                </a:solidFill>
                <a:latin typeface="Times New Roman"/>
                <a:cs typeface="Times New Roman"/>
              </a:rPr>
              <a:t> </a:t>
            </a:r>
            <a:r>
              <a:rPr sz="1800" dirty="0">
                <a:solidFill>
                  <a:srgbClr val="0D0D0D"/>
                </a:solidFill>
                <a:latin typeface="Times New Roman"/>
                <a:cs typeface="Times New Roman"/>
              </a:rPr>
              <a:t>this</a:t>
            </a:r>
            <a:r>
              <a:rPr sz="1800" spc="-25" dirty="0">
                <a:solidFill>
                  <a:srgbClr val="0D0D0D"/>
                </a:solidFill>
                <a:latin typeface="Times New Roman"/>
                <a:cs typeface="Times New Roman"/>
              </a:rPr>
              <a:t> </a:t>
            </a:r>
            <a:r>
              <a:rPr sz="1800" spc="-10" dirty="0">
                <a:solidFill>
                  <a:srgbClr val="0D0D0D"/>
                </a:solidFill>
                <a:latin typeface="Times New Roman"/>
                <a:cs typeface="Times New Roman"/>
              </a:rPr>
              <a:t>technology,</a:t>
            </a:r>
            <a:r>
              <a:rPr sz="1800" spc="-55" dirty="0">
                <a:solidFill>
                  <a:srgbClr val="0D0D0D"/>
                </a:solidFill>
                <a:latin typeface="Times New Roman"/>
                <a:cs typeface="Times New Roman"/>
              </a:rPr>
              <a:t> </a:t>
            </a:r>
            <a:r>
              <a:rPr sz="1800" dirty="0">
                <a:solidFill>
                  <a:srgbClr val="0D0D0D"/>
                </a:solidFill>
                <a:latin typeface="Times New Roman"/>
                <a:cs typeface="Times New Roman"/>
              </a:rPr>
              <a:t>we</a:t>
            </a:r>
            <a:r>
              <a:rPr sz="1800" spc="-15" dirty="0">
                <a:solidFill>
                  <a:srgbClr val="0D0D0D"/>
                </a:solidFill>
                <a:latin typeface="Times New Roman"/>
                <a:cs typeface="Times New Roman"/>
              </a:rPr>
              <a:t> </a:t>
            </a:r>
            <a:r>
              <a:rPr sz="1800" spc="-25" dirty="0">
                <a:solidFill>
                  <a:srgbClr val="0D0D0D"/>
                </a:solidFill>
                <a:latin typeface="Times New Roman"/>
                <a:cs typeface="Times New Roman"/>
              </a:rPr>
              <a:t>can</a:t>
            </a:r>
            <a:endParaRPr sz="1800">
              <a:latin typeface="Times New Roman"/>
              <a:cs typeface="Times New Roman"/>
            </a:endParaRPr>
          </a:p>
          <a:p>
            <a:pPr marL="299085">
              <a:lnSpc>
                <a:spcPct val="100000"/>
              </a:lnSpc>
            </a:pPr>
            <a:r>
              <a:rPr sz="1800" dirty="0">
                <a:solidFill>
                  <a:srgbClr val="0D0D0D"/>
                </a:solidFill>
                <a:latin typeface="Times New Roman"/>
                <a:cs typeface="Times New Roman"/>
              </a:rPr>
              <a:t>integrate</a:t>
            </a:r>
            <a:r>
              <a:rPr sz="1800" spc="-30" dirty="0">
                <a:solidFill>
                  <a:srgbClr val="0D0D0D"/>
                </a:solidFill>
                <a:latin typeface="Times New Roman"/>
                <a:cs typeface="Times New Roman"/>
              </a:rPr>
              <a:t> </a:t>
            </a:r>
            <a:r>
              <a:rPr sz="1800" dirty="0">
                <a:solidFill>
                  <a:srgbClr val="0D0D0D"/>
                </a:solidFill>
                <a:latin typeface="Times New Roman"/>
                <a:cs typeface="Times New Roman"/>
              </a:rPr>
              <a:t>a SIM</a:t>
            </a:r>
            <a:r>
              <a:rPr sz="1800" spc="-15" dirty="0">
                <a:solidFill>
                  <a:srgbClr val="0D0D0D"/>
                </a:solidFill>
                <a:latin typeface="Times New Roman"/>
                <a:cs typeface="Times New Roman"/>
              </a:rPr>
              <a:t> </a:t>
            </a:r>
            <a:r>
              <a:rPr sz="1800" dirty="0">
                <a:solidFill>
                  <a:srgbClr val="0D0D0D"/>
                </a:solidFill>
                <a:latin typeface="Times New Roman"/>
                <a:cs typeface="Times New Roman"/>
              </a:rPr>
              <a:t>for real-time</a:t>
            </a:r>
            <a:r>
              <a:rPr sz="1800" spc="-10" dirty="0">
                <a:solidFill>
                  <a:srgbClr val="0D0D0D"/>
                </a:solidFill>
                <a:latin typeface="Times New Roman"/>
                <a:cs typeface="Times New Roman"/>
              </a:rPr>
              <a:t> tracking.</a:t>
            </a:r>
            <a:endParaRPr sz="1800">
              <a:latin typeface="Times New Roman"/>
              <a:cs typeface="Times New Roman"/>
            </a:endParaRPr>
          </a:p>
        </p:txBody>
      </p:sp>
      <p:pic>
        <p:nvPicPr>
          <p:cNvPr id="14" name="object 14"/>
          <p:cNvPicPr/>
          <p:nvPr/>
        </p:nvPicPr>
        <p:blipFill>
          <a:blip r:embed="rId8" cstate="print"/>
          <a:stretch>
            <a:fillRect/>
          </a:stretch>
        </p:blipFill>
        <p:spPr>
          <a:xfrm>
            <a:off x="3659364" y="5301022"/>
            <a:ext cx="331293" cy="256200"/>
          </a:xfrm>
          <a:prstGeom prst="rect">
            <a:avLst/>
          </a:prstGeom>
        </p:spPr>
      </p:pic>
      <p:pic>
        <p:nvPicPr>
          <p:cNvPr id="15" name="object 15"/>
          <p:cNvPicPr/>
          <p:nvPr/>
        </p:nvPicPr>
        <p:blipFill>
          <a:blip r:embed="rId9" cstate="print"/>
          <a:stretch>
            <a:fillRect/>
          </a:stretch>
        </p:blipFill>
        <p:spPr>
          <a:xfrm>
            <a:off x="11422633" y="5338292"/>
            <a:ext cx="764006" cy="764006"/>
          </a:xfrm>
          <a:prstGeom prst="rect">
            <a:avLst/>
          </a:prstGeom>
        </p:spPr>
      </p:pic>
      <p:sp>
        <p:nvSpPr>
          <p:cNvPr id="16" name="object 16"/>
          <p:cNvSpPr txBox="1"/>
          <p:nvPr/>
        </p:nvSpPr>
        <p:spPr>
          <a:xfrm>
            <a:off x="6440804" y="5665419"/>
            <a:ext cx="5030470" cy="574040"/>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Lst>
            </a:pPr>
            <a:r>
              <a:rPr sz="1800" dirty="0">
                <a:latin typeface="Times New Roman"/>
                <a:cs typeface="Times New Roman"/>
              </a:rPr>
              <a:t>Store</a:t>
            </a:r>
            <a:r>
              <a:rPr sz="1800" spc="-20" dirty="0">
                <a:latin typeface="Times New Roman"/>
                <a:cs typeface="Times New Roman"/>
              </a:rPr>
              <a:t> </a:t>
            </a:r>
            <a:r>
              <a:rPr sz="1800" dirty="0">
                <a:latin typeface="Times New Roman"/>
                <a:cs typeface="Times New Roman"/>
              </a:rPr>
              <a:t>data</a:t>
            </a:r>
            <a:r>
              <a:rPr sz="1800" spc="-20" dirty="0">
                <a:latin typeface="Times New Roman"/>
                <a:cs typeface="Times New Roman"/>
              </a:rPr>
              <a:t> </a:t>
            </a:r>
            <a:r>
              <a:rPr sz="1800" dirty="0">
                <a:latin typeface="Times New Roman"/>
                <a:cs typeface="Times New Roman"/>
              </a:rPr>
              <a:t>for</a:t>
            </a:r>
            <a:r>
              <a:rPr sz="1800" spc="-30" dirty="0">
                <a:latin typeface="Times New Roman"/>
                <a:cs typeface="Times New Roman"/>
              </a:rPr>
              <a:t> </a:t>
            </a:r>
            <a:r>
              <a:rPr sz="1800" dirty="0">
                <a:latin typeface="Times New Roman"/>
                <a:cs typeface="Times New Roman"/>
              </a:rPr>
              <a:t>30</a:t>
            </a:r>
            <a:r>
              <a:rPr sz="1800" spc="-20" dirty="0">
                <a:latin typeface="Times New Roman"/>
                <a:cs typeface="Times New Roman"/>
              </a:rPr>
              <a:t> </a:t>
            </a:r>
            <a:r>
              <a:rPr sz="1800" dirty="0">
                <a:latin typeface="Times New Roman"/>
                <a:cs typeface="Times New Roman"/>
              </a:rPr>
              <a:t>days,</a:t>
            </a:r>
            <a:r>
              <a:rPr sz="1800" spc="-50" dirty="0">
                <a:latin typeface="Times New Roman"/>
                <a:cs typeface="Times New Roman"/>
              </a:rPr>
              <a:t> </a:t>
            </a:r>
            <a:r>
              <a:rPr sz="1800" dirty="0">
                <a:latin typeface="Times New Roman"/>
                <a:cs typeface="Times New Roman"/>
              </a:rPr>
              <a:t>move</a:t>
            </a:r>
            <a:r>
              <a:rPr sz="1800" spc="-15"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data</a:t>
            </a:r>
            <a:r>
              <a:rPr sz="1800" spc="-35" dirty="0">
                <a:latin typeface="Times New Roman"/>
                <a:cs typeface="Times New Roman"/>
              </a:rPr>
              <a:t> </a:t>
            </a:r>
            <a:r>
              <a:rPr sz="1800" dirty="0">
                <a:latin typeface="Times New Roman"/>
                <a:cs typeface="Times New Roman"/>
              </a:rPr>
              <a:t>mart</a:t>
            </a:r>
            <a:r>
              <a:rPr sz="1800" spc="-10" dirty="0">
                <a:latin typeface="Times New Roman"/>
                <a:cs typeface="Times New Roman"/>
              </a:rPr>
              <a:t> </a:t>
            </a:r>
            <a:r>
              <a:rPr sz="1800" spc="-25" dirty="0">
                <a:latin typeface="Times New Roman"/>
                <a:cs typeface="Times New Roman"/>
              </a:rPr>
              <a:t>and </a:t>
            </a:r>
            <a:r>
              <a:rPr sz="1800" dirty="0">
                <a:latin typeface="Times New Roman"/>
                <a:cs typeface="Times New Roman"/>
              </a:rPr>
              <a:t>then</a:t>
            </a:r>
            <a:r>
              <a:rPr sz="1800" spc="-40" dirty="0">
                <a:latin typeface="Times New Roman"/>
                <a:cs typeface="Times New Roman"/>
              </a:rPr>
              <a:t> </a:t>
            </a:r>
            <a:r>
              <a:rPr sz="1800" dirty="0">
                <a:latin typeface="Times New Roman"/>
                <a:cs typeface="Times New Roman"/>
              </a:rPr>
              <a:t>delete</a:t>
            </a:r>
            <a:r>
              <a:rPr sz="1800" spc="-45" dirty="0">
                <a:latin typeface="Times New Roman"/>
                <a:cs typeface="Times New Roman"/>
              </a:rPr>
              <a:t> </a:t>
            </a:r>
            <a:r>
              <a:rPr sz="1800" dirty="0">
                <a:latin typeface="Times New Roman"/>
                <a:cs typeface="Times New Roman"/>
              </a:rPr>
              <a:t>from</a:t>
            </a:r>
            <a:r>
              <a:rPr sz="1800" spc="-3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dirty="0">
                <a:latin typeface="Times New Roman"/>
                <a:cs typeface="Times New Roman"/>
              </a:rPr>
              <a:t>database</a:t>
            </a:r>
            <a:r>
              <a:rPr sz="1800" spc="-50" dirty="0">
                <a:latin typeface="Times New Roman"/>
                <a:cs typeface="Times New Roman"/>
              </a:rPr>
              <a:t> </a:t>
            </a:r>
            <a:r>
              <a:rPr sz="1800" dirty="0">
                <a:latin typeface="Times New Roman"/>
                <a:cs typeface="Times New Roman"/>
              </a:rPr>
              <a:t>after</a:t>
            </a:r>
            <a:r>
              <a:rPr sz="1800" spc="-45" dirty="0">
                <a:latin typeface="Times New Roman"/>
                <a:cs typeface="Times New Roman"/>
              </a:rPr>
              <a:t> </a:t>
            </a:r>
            <a:r>
              <a:rPr sz="1800" dirty="0">
                <a:latin typeface="Times New Roman"/>
                <a:cs typeface="Times New Roman"/>
              </a:rPr>
              <a:t>another</a:t>
            </a:r>
            <a:r>
              <a:rPr sz="1800" spc="-35" dirty="0">
                <a:latin typeface="Times New Roman"/>
                <a:cs typeface="Times New Roman"/>
              </a:rPr>
              <a:t> </a:t>
            </a:r>
            <a:r>
              <a:rPr sz="1800" dirty="0">
                <a:latin typeface="Times New Roman"/>
                <a:cs typeface="Times New Roman"/>
              </a:rPr>
              <a:t>30</a:t>
            </a:r>
            <a:r>
              <a:rPr sz="1800" spc="-40" dirty="0">
                <a:latin typeface="Times New Roman"/>
                <a:cs typeface="Times New Roman"/>
              </a:rPr>
              <a:t> </a:t>
            </a:r>
            <a:r>
              <a:rPr sz="1800" spc="-10" dirty="0">
                <a:latin typeface="Times New Roman"/>
                <a:cs typeface="Times New Roman"/>
              </a:rPr>
              <a:t>days.</a:t>
            </a:r>
            <a:endParaRPr sz="1800">
              <a:latin typeface="Times New Roman"/>
              <a:cs typeface="Times New Roman"/>
            </a:endParaRPr>
          </a:p>
        </p:txBody>
      </p:sp>
      <p:grpSp>
        <p:nvGrpSpPr>
          <p:cNvPr id="17" name="object 17"/>
          <p:cNvGrpSpPr/>
          <p:nvPr/>
        </p:nvGrpSpPr>
        <p:grpSpPr>
          <a:xfrm>
            <a:off x="3613277" y="917130"/>
            <a:ext cx="5354320" cy="5354320"/>
            <a:chOff x="3613277" y="917130"/>
            <a:chExt cx="5354320" cy="5354320"/>
          </a:xfrm>
        </p:grpSpPr>
        <p:pic>
          <p:nvPicPr>
            <p:cNvPr id="18" name="object 18"/>
            <p:cNvPicPr/>
            <p:nvPr/>
          </p:nvPicPr>
          <p:blipFill>
            <a:blip r:embed="rId10" cstate="print"/>
            <a:stretch>
              <a:fillRect/>
            </a:stretch>
          </p:blipFill>
          <p:spPr>
            <a:xfrm>
              <a:off x="3613277" y="917130"/>
              <a:ext cx="5353938" cy="5353938"/>
            </a:xfrm>
            <a:prstGeom prst="rect">
              <a:avLst/>
            </a:prstGeom>
          </p:spPr>
        </p:pic>
        <p:pic>
          <p:nvPicPr>
            <p:cNvPr id="19" name="object 19"/>
            <p:cNvPicPr/>
            <p:nvPr/>
          </p:nvPicPr>
          <p:blipFill>
            <a:blip r:embed="rId11" cstate="print"/>
            <a:stretch>
              <a:fillRect/>
            </a:stretch>
          </p:blipFill>
          <p:spPr>
            <a:xfrm>
              <a:off x="6531991" y="1002830"/>
              <a:ext cx="1525904" cy="1156423"/>
            </a:xfrm>
            <a:prstGeom prst="rect">
              <a:avLst/>
            </a:prstGeom>
          </p:spPr>
        </p:pic>
        <p:pic>
          <p:nvPicPr>
            <p:cNvPr id="20" name="object 20"/>
            <p:cNvPicPr/>
            <p:nvPr/>
          </p:nvPicPr>
          <p:blipFill>
            <a:blip r:embed="rId12" cstate="print"/>
            <a:stretch>
              <a:fillRect/>
            </a:stretch>
          </p:blipFill>
          <p:spPr>
            <a:xfrm>
              <a:off x="6531991" y="3773804"/>
              <a:ext cx="1525904" cy="1667637"/>
            </a:xfrm>
            <a:prstGeom prst="rect">
              <a:avLst/>
            </a:prstGeom>
          </p:spPr>
        </p:pic>
        <p:pic>
          <p:nvPicPr>
            <p:cNvPr id="21" name="object 21"/>
            <p:cNvPicPr/>
            <p:nvPr/>
          </p:nvPicPr>
          <p:blipFill>
            <a:blip r:embed="rId13" cstate="print"/>
            <a:stretch>
              <a:fillRect/>
            </a:stretch>
          </p:blipFill>
          <p:spPr>
            <a:xfrm>
              <a:off x="6531991" y="2420924"/>
              <a:ext cx="1525904" cy="1121359"/>
            </a:xfrm>
            <a:prstGeom prst="rect">
              <a:avLst/>
            </a:prstGeom>
          </p:spPr>
        </p:pic>
      </p:grpSp>
      <p:sp>
        <p:nvSpPr>
          <p:cNvPr id="22" name="object 22"/>
          <p:cNvSpPr txBox="1"/>
          <p:nvPr/>
        </p:nvSpPr>
        <p:spPr>
          <a:xfrm>
            <a:off x="6587490" y="2188210"/>
            <a:ext cx="1414780" cy="193675"/>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0D0D0D"/>
                </a:solidFill>
                <a:latin typeface="Times New Roman"/>
                <a:cs typeface="Times New Roman"/>
              </a:rPr>
              <a:t>Hyper</a:t>
            </a:r>
            <a:r>
              <a:rPr sz="1100" b="1" spc="-25" dirty="0">
                <a:solidFill>
                  <a:srgbClr val="0D0D0D"/>
                </a:solidFill>
                <a:latin typeface="Times New Roman"/>
                <a:cs typeface="Times New Roman"/>
              </a:rPr>
              <a:t> </a:t>
            </a:r>
            <a:r>
              <a:rPr sz="1100" b="1" dirty="0">
                <a:solidFill>
                  <a:srgbClr val="0D0D0D"/>
                </a:solidFill>
                <a:latin typeface="Times New Roman"/>
                <a:cs typeface="Times New Roman"/>
              </a:rPr>
              <a:t>Spectrum</a:t>
            </a:r>
            <a:r>
              <a:rPr sz="1100" b="1" spc="-30" dirty="0">
                <a:solidFill>
                  <a:srgbClr val="0D0D0D"/>
                </a:solidFill>
                <a:latin typeface="Times New Roman"/>
                <a:cs typeface="Times New Roman"/>
              </a:rPr>
              <a:t> </a:t>
            </a:r>
            <a:r>
              <a:rPr sz="1100" b="1" spc="-20" dirty="0">
                <a:solidFill>
                  <a:srgbClr val="0D0D0D"/>
                </a:solidFill>
                <a:latin typeface="Times New Roman"/>
                <a:cs typeface="Times New Roman"/>
              </a:rPr>
              <a:t>image</a:t>
            </a:r>
            <a:endParaRPr sz="1100">
              <a:latin typeface="Times New Roman"/>
              <a:cs typeface="Times New Roman"/>
            </a:endParaRPr>
          </a:p>
        </p:txBody>
      </p:sp>
      <p:sp>
        <p:nvSpPr>
          <p:cNvPr id="23" name="object 23"/>
          <p:cNvSpPr txBox="1"/>
          <p:nvPr/>
        </p:nvSpPr>
        <p:spPr>
          <a:xfrm>
            <a:off x="6792594" y="3541267"/>
            <a:ext cx="1007744" cy="193675"/>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0D0D0D"/>
                </a:solidFill>
                <a:latin typeface="Times New Roman"/>
                <a:cs typeface="Times New Roman"/>
              </a:rPr>
              <a:t>CCTV</a:t>
            </a:r>
            <a:r>
              <a:rPr sz="1100" b="1" spc="-25" dirty="0">
                <a:solidFill>
                  <a:srgbClr val="0D0D0D"/>
                </a:solidFill>
                <a:latin typeface="Times New Roman"/>
                <a:cs typeface="Times New Roman"/>
              </a:rPr>
              <a:t> </a:t>
            </a:r>
            <a:r>
              <a:rPr sz="1100" b="1" dirty="0">
                <a:solidFill>
                  <a:srgbClr val="0D0D0D"/>
                </a:solidFill>
                <a:latin typeface="Times New Roman"/>
                <a:cs typeface="Times New Roman"/>
              </a:rPr>
              <a:t>AI</a:t>
            </a:r>
            <a:r>
              <a:rPr sz="1100" b="1" spc="-35" dirty="0">
                <a:solidFill>
                  <a:srgbClr val="0D0D0D"/>
                </a:solidFill>
                <a:latin typeface="Times New Roman"/>
                <a:cs typeface="Times New Roman"/>
              </a:rPr>
              <a:t> </a:t>
            </a:r>
            <a:r>
              <a:rPr sz="1100" b="1" spc="-10" dirty="0">
                <a:solidFill>
                  <a:srgbClr val="0D0D0D"/>
                </a:solidFill>
                <a:latin typeface="Times New Roman"/>
                <a:cs typeface="Times New Roman"/>
              </a:rPr>
              <a:t>image</a:t>
            </a:r>
            <a:endParaRPr sz="1100">
              <a:latin typeface="Times New Roman"/>
              <a:cs typeface="Times New Roman"/>
            </a:endParaRPr>
          </a:p>
        </p:txBody>
      </p:sp>
      <p:sp>
        <p:nvSpPr>
          <p:cNvPr id="24" name="object 24"/>
          <p:cNvSpPr txBox="1"/>
          <p:nvPr/>
        </p:nvSpPr>
        <p:spPr>
          <a:xfrm>
            <a:off x="6702932" y="5459984"/>
            <a:ext cx="1118870" cy="19367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0D0D0D"/>
                </a:solidFill>
                <a:latin typeface="Times New Roman"/>
                <a:cs typeface="Times New Roman"/>
              </a:rPr>
              <a:t>Thermal</a:t>
            </a:r>
            <a:r>
              <a:rPr sz="1100" b="1" spc="-10" dirty="0">
                <a:solidFill>
                  <a:srgbClr val="0D0D0D"/>
                </a:solidFill>
                <a:latin typeface="Times New Roman"/>
                <a:cs typeface="Times New Roman"/>
              </a:rPr>
              <a:t> Cameras</a:t>
            </a:r>
            <a:endParaRPr sz="1100">
              <a:latin typeface="Times New Roman"/>
              <a:cs typeface="Times New Roman"/>
            </a:endParaRPr>
          </a:p>
        </p:txBody>
      </p:sp>
      <p:pic>
        <p:nvPicPr>
          <p:cNvPr id="25" name="object 25"/>
          <p:cNvPicPr/>
          <p:nvPr/>
        </p:nvPicPr>
        <p:blipFill>
          <a:blip r:embed="rId14" cstate="print"/>
          <a:stretch>
            <a:fillRect/>
          </a:stretch>
        </p:blipFill>
        <p:spPr>
          <a:xfrm>
            <a:off x="40195" y="5203774"/>
            <a:ext cx="777760" cy="777760"/>
          </a:xfrm>
          <a:prstGeom prst="rect">
            <a:avLst/>
          </a:prstGeom>
        </p:spPr>
      </p:pic>
      <p:pic>
        <p:nvPicPr>
          <p:cNvPr id="28" name="object 28"/>
          <p:cNvPicPr/>
          <p:nvPr/>
        </p:nvPicPr>
        <p:blipFill>
          <a:blip r:embed="rId15" cstate="print"/>
          <a:stretch>
            <a:fillRect/>
          </a:stretch>
        </p:blipFill>
        <p:spPr>
          <a:xfrm>
            <a:off x="8662543" y="1230375"/>
            <a:ext cx="2562352" cy="4263136"/>
          </a:xfrm>
          <a:prstGeom prst="rect">
            <a:avLst/>
          </a:prstGeom>
        </p:spPr>
      </p:pic>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pPr marL="38100">
                <a:lnSpc>
                  <a:spcPts val="1240"/>
                </a:lnSpc>
              </a:pPr>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27E3-5589-4B78-29A7-5C68D831EB0A}"/>
              </a:ext>
            </a:extLst>
          </p:cNvPr>
          <p:cNvSpPr>
            <a:spLocks noGrp="1"/>
          </p:cNvSpPr>
          <p:nvPr>
            <p:ph type="title"/>
          </p:nvPr>
        </p:nvSpPr>
        <p:spPr>
          <a:xfrm>
            <a:off x="2209545" y="269494"/>
            <a:ext cx="7244715" cy="492443"/>
          </a:xfrm>
        </p:spPr>
        <p:txBody>
          <a:bodyPr/>
          <a:lstStyle/>
          <a:p>
            <a:pPr algn="ctr"/>
            <a:r>
              <a:rPr lang="en-IN" dirty="0"/>
              <a:t>MODULE DESCRIPTION</a:t>
            </a:r>
          </a:p>
        </p:txBody>
      </p:sp>
      <p:sp>
        <p:nvSpPr>
          <p:cNvPr id="7" name="Rectangle 3">
            <a:extLst>
              <a:ext uri="{FF2B5EF4-FFF2-40B4-BE49-F238E27FC236}">
                <a16:creationId xmlns:a16="http://schemas.microsoft.com/office/drawing/2014/main" id="{BD1ACDBE-C97B-5832-D760-1A817C585594}"/>
              </a:ext>
            </a:extLst>
          </p:cNvPr>
          <p:cNvSpPr>
            <a:spLocks noGrp="1" noChangeArrowheads="1"/>
          </p:cNvSpPr>
          <p:nvPr>
            <p:ph type="body" idx="1"/>
          </p:nvPr>
        </p:nvSpPr>
        <p:spPr bwMode="auto">
          <a:xfrm>
            <a:off x="152400" y="868740"/>
            <a:ext cx="11811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User Registration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i="0" u="none" strike="noStrike" cap="none" normalizeH="0" baseline="0" dirty="0">
                <a:ln>
                  <a:noFill/>
                </a:ln>
                <a:solidFill>
                  <a:schemeClr val="tx1"/>
                </a:solidFill>
                <a:effectLst/>
                <a:latin typeface="Arial" panose="020B0604020202020204" pitchFamily="34" charset="0"/>
              </a:rPr>
              <a:t>Purpose: Collects user details, including emergency contact information (family and guardians) during sign-up.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i="0" u="none" strike="noStrike" cap="none" normalizeH="0" baseline="0" dirty="0">
                <a:ln>
                  <a:noFill/>
                </a:ln>
                <a:solidFill>
                  <a:schemeClr val="tx1"/>
                </a:solidFill>
                <a:effectLst/>
                <a:latin typeface="Arial" panose="020B0604020202020204" pitchFamily="34" charset="0"/>
              </a:rPr>
              <a:t>Functionality: Stores user data securely and verifies information to ensure accurate contact details are available for emergencies.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Location Tracking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i="0" u="none" strike="noStrike" cap="none" normalizeH="0" baseline="0" dirty="0">
                <a:ln>
                  <a:noFill/>
                </a:ln>
                <a:solidFill>
                  <a:schemeClr val="tx1"/>
                </a:solidFill>
                <a:effectLst/>
                <a:latin typeface="Arial" panose="020B0604020202020204" pitchFamily="34" charset="0"/>
              </a:rPr>
              <a:t>Purpose: Tracks the user's live location in real 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i="0" u="none" strike="noStrike" cap="none" normalizeH="0" baseline="0" dirty="0">
                <a:ln>
                  <a:noFill/>
                </a:ln>
                <a:solidFill>
                  <a:schemeClr val="tx1"/>
                </a:solidFill>
                <a:effectLst/>
                <a:latin typeface="Arial" panose="020B0604020202020204" pitchFamily="34" charset="0"/>
              </a:rPr>
              <a:t>Functionality: Activates during emergencies and shares the location with designated contacts, updating them on            the user’s movements.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p>
        </p:txBody>
      </p:sp>
      <p:sp>
        <p:nvSpPr>
          <p:cNvPr id="9" name="Rectangle 5">
            <a:extLst>
              <a:ext uri="{FF2B5EF4-FFF2-40B4-BE49-F238E27FC236}">
                <a16:creationId xmlns:a16="http://schemas.microsoft.com/office/drawing/2014/main" id="{4CEC8852-058B-5986-CEDF-0154303333BF}"/>
              </a:ext>
            </a:extLst>
          </p:cNvPr>
          <p:cNvSpPr>
            <a:spLocks noChangeArrowheads="1"/>
          </p:cNvSpPr>
          <p:nvPr/>
        </p:nvSpPr>
        <p:spPr bwMode="auto">
          <a:xfrm>
            <a:off x="314960" y="3048000"/>
            <a:ext cx="1195070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SOS Alert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Arial" panose="020B0604020202020204" pitchFamily="34" charset="0"/>
              </a:rPr>
              <a:t>Purpose: Provides a single-click emergency response feature.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Arial" panose="020B0604020202020204" pitchFamily="34" charset="0"/>
              </a:rPr>
              <a:t>Functionality: When activated, sends an immediate alert to registered contacts, including a call and live location</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sharing, helping contacts respond quickly.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Notification Module: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Purpose: Manages the app’s notifications for both the user and emergency contacts.</a:t>
            </a: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Functionality: Sends out notifications when the SOS feature is triggered, updating contacts with live location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other emergency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10" name="object 8">
            <a:extLst>
              <a:ext uri="{FF2B5EF4-FFF2-40B4-BE49-F238E27FC236}">
                <a16:creationId xmlns:a16="http://schemas.microsoft.com/office/drawing/2014/main" id="{EF868542-AAF1-C38D-EF8D-EF4833169E77}"/>
              </a:ext>
            </a:extLst>
          </p:cNvPr>
          <p:cNvPicPr/>
          <p:nvPr/>
        </p:nvPicPr>
        <p:blipFill>
          <a:blip r:embed="rId2" cstate="print"/>
          <a:stretch>
            <a:fillRect/>
          </a:stretch>
        </p:blipFill>
        <p:spPr>
          <a:xfrm>
            <a:off x="304800" y="2057400"/>
            <a:ext cx="257924" cy="497262"/>
          </a:xfrm>
          <a:prstGeom prst="rect">
            <a:avLst/>
          </a:prstGeom>
        </p:spPr>
      </p:pic>
      <p:pic>
        <p:nvPicPr>
          <p:cNvPr id="11" name="Picture 10">
            <a:extLst>
              <a:ext uri="{FF2B5EF4-FFF2-40B4-BE49-F238E27FC236}">
                <a16:creationId xmlns:a16="http://schemas.microsoft.com/office/drawing/2014/main" id="{4A264086-1744-6576-619A-0096F41BE0D1}"/>
              </a:ext>
            </a:extLst>
          </p:cNvPr>
          <p:cNvPicPr>
            <a:picLocks noChangeAspect="1"/>
          </p:cNvPicPr>
          <p:nvPr/>
        </p:nvPicPr>
        <p:blipFill>
          <a:blip r:embed="rId3"/>
          <a:stretch>
            <a:fillRect/>
          </a:stretch>
        </p:blipFill>
        <p:spPr>
          <a:xfrm>
            <a:off x="330200" y="3643735"/>
            <a:ext cx="1238250" cy="566737"/>
          </a:xfrm>
          <a:prstGeom prst="rect">
            <a:avLst/>
          </a:prstGeom>
        </p:spPr>
      </p:pic>
      <p:pic>
        <p:nvPicPr>
          <p:cNvPr id="12" name="Picture 11">
            <a:extLst>
              <a:ext uri="{FF2B5EF4-FFF2-40B4-BE49-F238E27FC236}">
                <a16:creationId xmlns:a16="http://schemas.microsoft.com/office/drawing/2014/main" id="{7447E020-2D3D-3F23-AE5B-CBF6854E44A8}"/>
              </a:ext>
            </a:extLst>
          </p:cNvPr>
          <p:cNvPicPr>
            <a:picLocks noChangeAspect="1"/>
          </p:cNvPicPr>
          <p:nvPr/>
        </p:nvPicPr>
        <p:blipFill>
          <a:blip r:embed="rId4"/>
          <a:stretch>
            <a:fillRect/>
          </a:stretch>
        </p:blipFill>
        <p:spPr>
          <a:xfrm>
            <a:off x="403282" y="5284589"/>
            <a:ext cx="778835" cy="457200"/>
          </a:xfrm>
          <a:prstGeom prst="rect">
            <a:avLst/>
          </a:prstGeom>
        </p:spPr>
      </p:pic>
    </p:spTree>
    <p:extLst>
      <p:ext uri="{BB962C8B-B14F-4D97-AF65-F5344CB8AC3E}">
        <p14:creationId xmlns:p14="http://schemas.microsoft.com/office/powerpoint/2010/main" val="294475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161318"/>
            <a:ext cx="12192000" cy="1696720"/>
            <a:chOff x="0" y="5161318"/>
            <a:chExt cx="12192000" cy="1696720"/>
          </a:xfrm>
        </p:grpSpPr>
        <p:pic>
          <p:nvPicPr>
            <p:cNvPr id="3" name="object 3"/>
            <p:cNvPicPr/>
            <p:nvPr/>
          </p:nvPicPr>
          <p:blipFill>
            <a:blip r:embed="rId2" cstate="print"/>
            <a:stretch>
              <a:fillRect/>
            </a:stretch>
          </p:blipFill>
          <p:spPr>
            <a:xfrm>
              <a:off x="10991591" y="5297432"/>
              <a:ext cx="1024759" cy="1024759"/>
            </a:xfrm>
            <a:prstGeom prst="rect">
              <a:avLst/>
            </a:prstGeom>
          </p:spPr>
        </p:pic>
        <p:pic>
          <p:nvPicPr>
            <p:cNvPr id="4" name="object 4"/>
            <p:cNvPicPr/>
            <p:nvPr/>
          </p:nvPicPr>
          <p:blipFill>
            <a:blip r:embed="rId3" cstate="print"/>
            <a:stretch>
              <a:fillRect/>
            </a:stretch>
          </p:blipFill>
          <p:spPr>
            <a:xfrm>
              <a:off x="132033" y="5161318"/>
              <a:ext cx="582768" cy="971029"/>
            </a:xfrm>
            <a:prstGeom prst="rect">
              <a:avLst/>
            </a:prstGeom>
          </p:spPr>
        </p:pic>
      </p:grpSp>
      <p:sp>
        <p:nvSpPr>
          <p:cNvPr id="6" name="object 6"/>
          <p:cNvSpPr txBox="1"/>
          <p:nvPr/>
        </p:nvSpPr>
        <p:spPr>
          <a:xfrm>
            <a:off x="211937" y="4264279"/>
            <a:ext cx="5593080" cy="848994"/>
          </a:xfrm>
          <a:prstGeom prst="rect">
            <a:avLst/>
          </a:prstGeom>
        </p:spPr>
        <p:txBody>
          <a:bodyPr vert="horz" wrap="square" lIns="0" tIns="12700" rIns="0" bIns="0" rtlCol="0">
            <a:spAutoFit/>
          </a:bodyPr>
          <a:lstStyle/>
          <a:p>
            <a:pPr marL="297815" marR="5080" indent="-285750" algn="just">
              <a:lnSpc>
                <a:spcPct val="100000"/>
              </a:lnSpc>
              <a:spcBef>
                <a:spcPts val="100"/>
              </a:spcBef>
              <a:buFont typeface="Wingdings"/>
              <a:buChar char=""/>
              <a:tabLst>
                <a:tab pos="299085" algn="l"/>
              </a:tabLst>
            </a:pPr>
            <a:r>
              <a:rPr sz="1800" dirty="0">
                <a:latin typeface="Times New Roman"/>
                <a:cs typeface="Times New Roman"/>
              </a:rPr>
              <a:t>It</a:t>
            </a:r>
            <a:r>
              <a:rPr sz="1800" spc="-40" dirty="0">
                <a:latin typeface="Times New Roman"/>
                <a:cs typeface="Times New Roman"/>
              </a:rPr>
              <a:t> </a:t>
            </a:r>
            <a:r>
              <a:rPr sz="1800" dirty="0">
                <a:latin typeface="Times New Roman"/>
                <a:cs typeface="Times New Roman"/>
              </a:rPr>
              <a:t>can</a:t>
            </a:r>
            <a:r>
              <a:rPr sz="1800" spc="-50" dirty="0">
                <a:latin typeface="Times New Roman"/>
                <a:cs typeface="Times New Roman"/>
              </a:rPr>
              <a:t> </a:t>
            </a:r>
            <a:r>
              <a:rPr sz="1800" dirty="0">
                <a:latin typeface="Times New Roman"/>
                <a:cs typeface="Times New Roman"/>
              </a:rPr>
              <a:t>be</a:t>
            </a:r>
            <a:r>
              <a:rPr sz="1800" spc="-40" dirty="0">
                <a:latin typeface="Times New Roman"/>
                <a:cs typeface="Times New Roman"/>
              </a:rPr>
              <a:t> </a:t>
            </a:r>
            <a:r>
              <a:rPr sz="1800" dirty="0">
                <a:latin typeface="Times New Roman"/>
                <a:cs typeface="Times New Roman"/>
              </a:rPr>
              <a:t>affordably</a:t>
            </a:r>
            <a:r>
              <a:rPr sz="1800" spc="-45" dirty="0">
                <a:latin typeface="Times New Roman"/>
                <a:cs typeface="Times New Roman"/>
              </a:rPr>
              <a:t> </a:t>
            </a:r>
            <a:r>
              <a:rPr sz="1800" dirty="0">
                <a:latin typeface="Times New Roman"/>
                <a:cs typeface="Times New Roman"/>
              </a:rPr>
              <a:t>implemented</a:t>
            </a:r>
            <a:r>
              <a:rPr sz="1800" spc="-50" dirty="0">
                <a:latin typeface="Times New Roman"/>
                <a:cs typeface="Times New Roman"/>
              </a:rPr>
              <a:t> </a:t>
            </a:r>
            <a:r>
              <a:rPr sz="1800" dirty="0">
                <a:latin typeface="Times New Roman"/>
                <a:cs typeface="Times New Roman"/>
              </a:rPr>
              <a:t>for</a:t>
            </a:r>
            <a:r>
              <a:rPr sz="1800" spc="-40" dirty="0">
                <a:latin typeface="Times New Roman"/>
                <a:cs typeface="Times New Roman"/>
              </a:rPr>
              <a:t> </a:t>
            </a:r>
            <a:r>
              <a:rPr sz="1800" dirty="0">
                <a:latin typeface="Times New Roman"/>
                <a:cs typeface="Times New Roman"/>
              </a:rPr>
              <a:t>everyone,</a:t>
            </a:r>
            <a:r>
              <a:rPr sz="1800" spc="-70" dirty="0">
                <a:latin typeface="Times New Roman"/>
                <a:cs typeface="Times New Roman"/>
              </a:rPr>
              <a:t> </a:t>
            </a:r>
            <a:r>
              <a:rPr sz="1800" spc="-10" dirty="0">
                <a:latin typeface="Times New Roman"/>
                <a:cs typeface="Times New Roman"/>
              </a:rPr>
              <a:t>including 	</a:t>
            </a:r>
            <a:r>
              <a:rPr sz="1800" dirty="0">
                <a:latin typeface="Times New Roman"/>
                <a:cs typeface="Times New Roman"/>
              </a:rPr>
              <a:t>those</a:t>
            </a:r>
            <a:r>
              <a:rPr sz="1800" spc="-20" dirty="0">
                <a:latin typeface="Times New Roman"/>
                <a:cs typeface="Times New Roman"/>
              </a:rPr>
              <a:t> </a:t>
            </a:r>
            <a:r>
              <a:rPr sz="1800" dirty="0">
                <a:latin typeface="Times New Roman"/>
                <a:cs typeface="Times New Roman"/>
              </a:rPr>
              <a:t>with</a:t>
            </a:r>
            <a:r>
              <a:rPr sz="1800" spc="-25" dirty="0">
                <a:latin typeface="Times New Roman"/>
                <a:cs typeface="Times New Roman"/>
              </a:rPr>
              <a:t> </a:t>
            </a:r>
            <a:r>
              <a:rPr sz="1800" dirty="0">
                <a:latin typeface="Times New Roman"/>
                <a:cs typeface="Times New Roman"/>
              </a:rPr>
              <a:t>disabilities,</a:t>
            </a:r>
            <a:r>
              <a:rPr sz="1800" spc="-5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use</a:t>
            </a:r>
            <a:r>
              <a:rPr sz="1800" spc="-3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public</a:t>
            </a:r>
            <a:r>
              <a:rPr sz="1800" spc="-20" dirty="0">
                <a:latin typeface="Times New Roman"/>
                <a:cs typeface="Times New Roman"/>
              </a:rPr>
              <a:t> </a:t>
            </a:r>
            <a:r>
              <a:rPr sz="1800" dirty="0">
                <a:latin typeface="Times New Roman"/>
                <a:cs typeface="Times New Roman"/>
              </a:rPr>
              <a:t>places</a:t>
            </a:r>
            <a:r>
              <a:rPr sz="1800" spc="-40" dirty="0">
                <a:latin typeface="Times New Roman"/>
                <a:cs typeface="Times New Roman"/>
              </a:rPr>
              <a:t> </a:t>
            </a:r>
            <a:r>
              <a:rPr sz="1800" dirty="0">
                <a:latin typeface="Times New Roman"/>
                <a:cs typeface="Times New Roman"/>
              </a:rPr>
              <a:t>like</a:t>
            </a:r>
            <a:r>
              <a:rPr sz="1800" spc="-20" dirty="0">
                <a:latin typeface="Times New Roman"/>
                <a:cs typeface="Times New Roman"/>
              </a:rPr>
              <a:t> </a:t>
            </a:r>
            <a:r>
              <a:rPr sz="1800" spc="-10" dirty="0">
                <a:latin typeface="Times New Roman"/>
                <a:cs typeface="Times New Roman"/>
              </a:rPr>
              <a:t>schools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during</a:t>
            </a:r>
            <a:r>
              <a:rPr sz="1800" spc="-10" dirty="0">
                <a:latin typeface="Times New Roman"/>
                <a:cs typeface="Times New Roman"/>
              </a:rPr>
              <a:t> exams.</a:t>
            </a:r>
            <a:endParaRPr sz="1800">
              <a:latin typeface="Times New Roman"/>
              <a:cs typeface="Times New Roman"/>
            </a:endParaRPr>
          </a:p>
        </p:txBody>
      </p:sp>
      <p:pic>
        <p:nvPicPr>
          <p:cNvPr id="7" name="object 7"/>
          <p:cNvPicPr/>
          <p:nvPr/>
        </p:nvPicPr>
        <p:blipFill>
          <a:blip r:embed="rId4" cstate="print"/>
          <a:stretch>
            <a:fillRect/>
          </a:stretch>
        </p:blipFill>
        <p:spPr>
          <a:xfrm>
            <a:off x="5705221" y="981443"/>
            <a:ext cx="929144" cy="5353939"/>
          </a:xfrm>
          <a:prstGeom prst="rect">
            <a:avLst/>
          </a:prstGeom>
        </p:spPr>
      </p:pic>
      <p:sp>
        <p:nvSpPr>
          <p:cNvPr id="8" name="object 8"/>
          <p:cNvSpPr txBox="1"/>
          <p:nvPr/>
        </p:nvSpPr>
        <p:spPr>
          <a:xfrm>
            <a:off x="6254622" y="4264279"/>
            <a:ext cx="5573395" cy="1823085"/>
          </a:xfrm>
          <a:prstGeom prst="rect">
            <a:avLst/>
          </a:prstGeom>
        </p:spPr>
        <p:txBody>
          <a:bodyPr vert="horz" wrap="square" lIns="0" tIns="12700" rIns="0" bIns="0" rtlCol="0">
            <a:spAutoFit/>
          </a:bodyPr>
          <a:lstStyle/>
          <a:p>
            <a:pPr marL="297815" marR="5080" indent="-285750" algn="just">
              <a:lnSpc>
                <a:spcPct val="100000"/>
              </a:lnSpc>
              <a:spcBef>
                <a:spcPts val="100"/>
              </a:spcBef>
              <a:buFont typeface="Wingdings"/>
              <a:buChar char=""/>
              <a:tabLst>
                <a:tab pos="299085" algn="l"/>
              </a:tabLst>
            </a:pPr>
            <a:r>
              <a:rPr sz="1800" dirty="0">
                <a:solidFill>
                  <a:srgbClr val="0D0D0D"/>
                </a:solidFill>
                <a:latin typeface="Times New Roman"/>
                <a:cs typeface="Times New Roman"/>
              </a:rPr>
              <a:t>We</a:t>
            </a:r>
            <a:r>
              <a:rPr sz="1800" spc="75" dirty="0">
                <a:solidFill>
                  <a:srgbClr val="0D0D0D"/>
                </a:solidFill>
                <a:latin typeface="Times New Roman"/>
                <a:cs typeface="Times New Roman"/>
              </a:rPr>
              <a:t>  </a:t>
            </a:r>
            <a:r>
              <a:rPr sz="1800" dirty="0">
                <a:solidFill>
                  <a:srgbClr val="0D0D0D"/>
                </a:solidFill>
                <a:latin typeface="Times New Roman"/>
                <a:cs typeface="Times New Roman"/>
              </a:rPr>
              <a:t>have</a:t>
            </a:r>
            <a:r>
              <a:rPr sz="1800" spc="75" dirty="0">
                <a:solidFill>
                  <a:srgbClr val="0D0D0D"/>
                </a:solidFill>
                <a:latin typeface="Times New Roman"/>
                <a:cs typeface="Times New Roman"/>
              </a:rPr>
              <a:t>  </a:t>
            </a:r>
            <a:r>
              <a:rPr sz="1800" dirty="0">
                <a:solidFill>
                  <a:srgbClr val="0D0D0D"/>
                </a:solidFill>
                <a:latin typeface="Times New Roman"/>
                <a:cs typeface="Times New Roman"/>
              </a:rPr>
              <a:t>implemented</a:t>
            </a:r>
            <a:r>
              <a:rPr sz="1800" spc="80" dirty="0">
                <a:solidFill>
                  <a:srgbClr val="0D0D0D"/>
                </a:solidFill>
                <a:latin typeface="Times New Roman"/>
                <a:cs typeface="Times New Roman"/>
              </a:rPr>
              <a:t>  </a:t>
            </a:r>
            <a:r>
              <a:rPr sz="1800" dirty="0">
                <a:solidFill>
                  <a:srgbClr val="0D0D0D"/>
                </a:solidFill>
                <a:latin typeface="Times New Roman"/>
                <a:cs typeface="Times New Roman"/>
              </a:rPr>
              <a:t>features</a:t>
            </a:r>
            <a:r>
              <a:rPr sz="1800" spc="75" dirty="0">
                <a:solidFill>
                  <a:srgbClr val="0D0D0D"/>
                </a:solidFill>
                <a:latin typeface="Times New Roman"/>
                <a:cs typeface="Times New Roman"/>
              </a:rPr>
              <a:t>  </a:t>
            </a:r>
            <a:r>
              <a:rPr sz="1800" dirty="0">
                <a:solidFill>
                  <a:srgbClr val="0D0D0D"/>
                </a:solidFill>
                <a:latin typeface="Times New Roman"/>
                <a:cs typeface="Times New Roman"/>
              </a:rPr>
              <a:t>for</a:t>
            </a:r>
            <a:r>
              <a:rPr sz="1800" spc="70" dirty="0">
                <a:solidFill>
                  <a:srgbClr val="0D0D0D"/>
                </a:solidFill>
                <a:latin typeface="Times New Roman"/>
                <a:cs typeface="Times New Roman"/>
              </a:rPr>
              <a:t>  </a:t>
            </a:r>
            <a:r>
              <a:rPr sz="1800" dirty="0">
                <a:solidFill>
                  <a:srgbClr val="0D0D0D"/>
                </a:solidFill>
                <a:latin typeface="Times New Roman"/>
                <a:cs typeface="Times New Roman"/>
              </a:rPr>
              <a:t>gender</a:t>
            </a:r>
            <a:r>
              <a:rPr sz="1800" spc="75" dirty="0">
                <a:solidFill>
                  <a:srgbClr val="0D0D0D"/>
                </a:solidFill>
                <a:latin typeface="Times New Roman"/>
                <a:cs typeface="Times New Roman"/>
              </a:rPr>
              <a:t>  </a:t>
            </a:r>
            <a:r>
              <a:rPr sz="1800" spc="-10" dirty="0">
                <a:solidFill>
                  <a:srgbClr val="0D0D0D"/>
                </a:solidFill>
                <a:latin typeface="Times New Roman"/>
                <a:cs typeface="Times New Roman"/>
              </a:rPr>
              <a:t>variation, 	</a:t>
            </a:r>
            <a:r>
              <a:rPr sz="1800" dirty="0">
                <a:solidFill>
                  <a:srgbClr val="0D0D0D"/>
                </a:solidFill>
                <a:latin typeface="Times New Roman"/>
                <a:cs typeface="Times New Roman"/>
              </a:rPr>
              <a:t>people</a:t>
            </a:r>
            <a:r>
              <a:rPr sz="1800" spc="35" dirty="0">
                <a:solidFill>
                  <a:srgbClr val="0D0D0D"/>
                </a:solidFill>
                <a:latin typeface="Times New Roman"/>
                <a:cs typeface="Times New Roman"/>
              </a:rPr>
              <a:t>  </a:t>
            </a:r>
            <a:r>
              <a:rPr sz="1800" dirty="0">
                <a:solidFill>
                  <a:srgbClr val="0D0D0D"/>
                </a:solidFill>
                <a:latin typeface="Times New Roman"/>
                <a:cs typeface="Times New Roman"/>
              </a:rPr>
              <a:t>counting,</a:t>
            </a:r>
            <a:r>
              <a:rPr sz="1800" spc="35" dirty="0">
                <a:solidFill>
                  <a:srgbClr val="0D0D0D"/>
                </a:solidFill>
                <a:latin typeface="Times New Roman"/>
                <a:cs typeface="Times New Roman"/>
              </a:rPr>
              <a:t>  </a:t>
            </a:r>
            <a:r>
              <a:rPr sz="1800" dirty="0">
                <a:solidFill>
                  <a:srgbClr val="0D0D0D"/>
                </a:solidFill>
                <a:latin typeface="Times New Roman"/>
                <a:cs typeface="Times New Roman"/>
              </a:rPr>
              <a:t>emergency</a:t>
            </a:r>
            <a:r>
              <a:rPr sz="1800" spc="35" dirty="0">
                <a:solidFill>
                  <a:srgbClr val="0D0D0D"/>
                </a:solidFill>
                <a:latin typeface="Times New Roman"/>
                <a:cs typeface="Times New Roman"/>
              </a:rPr>
              <a:t>  </a:t>
            </a:r>
            <a:r>
              <a:rPr sz="1800" dirty="0">
                <a:solidFill>
                  <a:srgbClr val="0D0D0D"/>
                </a:solidFill>
                <a:latin typeface="Times New Roman"/>
                <a:cs typeface="Times New Roman"/>
              </a:rPr>
              <a:t>alerts,</a:t>
            </a:r>
            <a:r>
              <a:rPr sz="1800" spc="35" dirty="0">
                <a:solidFill>
                  <a:srgbClr val="0D0D0D"/>
                </a:solidFill>
                <a:latin typeface="Times New Roman"/>
                <a:cs typeface="Times New Roman"/>
              </a:rPr>
              <a:t>  </a:t>
            </a:r>
            <a:r>
              <a:rPr sz="1800" dirty="0">
                <a:solidFill>
                  <a:srgbClr val="0D0D0D"/>
                </a:solidFill>
                <a:latin typeface="Times New Roman"/>
                <a:cs typeface="Times New Roman"/>
              </a:rPr>
              <a:t>voice</a:t>
            </a:r>
            <a:r>
              <a:rPr sz="1800" spc="35" dirty="0">
                <a:solidFill>
                  <a:srgbClr val="0D0D0D"/>
                </a:solidFill>
                <a:latin typeface="Times New Roman"/>
                <a:cs typeface="Times New Roman"/>
              </a:rPr>
              <a:t>  </a:t>
            </a:r>
            <a:r>
              <a:rPr sz="1800" spc="-10" dirty="0">
                <a:solidFill>
                  <a:srgbClr val="0D0D0D"/>
                </a:solidFill>
                <a:latin typeface="Times New Roman"/>
                <a:cs typeface="Times New Roman"/>
              </a:rPr>
              <a:t>recognition, 	</a:t>
            </a:r>
            <a:r>
              <a:rPr sz="1800" dirty="0">
                <a:solidFill>
                  <a:srgbClr val="0D0D0D"/>
                </a:solidFill>
                <a:latin typeface="Times New Roman"/>
                <a:cs typeface="Times New Roman"/>
              </a:rPr>
              <a:t>and</a:t>
            </a:r>
            <a:r>
              <a:rPr sz="1800" spc="35" dirty="0">
                <a:solidFill>
                  <a:srgbClr val="0D0D0D"/>
                </a:solidFill>
                <a:latin typeface="Times New Roman"/>
                <a:cs typeface="Times New Roman"/>
              </a:rPr>
              <a:t> </a:t>
            </a:r>
            <a:r>
              <a:rPr sz="1800" dirty="0">
                <a:solidFill>
                  <a:srgbClr val="0D0D0D"/>
                </a:solidFill>
                <a:latin typeface="Times New Roman"/>
                <a:cs typeface="Times New Roman"/>
              </a:rPr>
              <a:t>data</a:t>
            </a:r>
            <a:r>
              <a:rPr sz="1800" spc="20" dirty="0">
                <a:solidFill>
                  <a:srgbClr val="0D0D0D"/>
                </a:solidFill>
                <a:latin typeface="Times New Roman"/>
                <a:cs typeface="Times New Roman"/>
              </a:rPr>
              <a:t> </a:t>
            </a:r>
            <a:r>
              <a:rPr sz="1800" dirty="0">
                <a:solidFill>
                  <a:srgbClr val="0D0D0D"/>
                </a:solidFill>
                <a:latin typeface="Times New Roman"/>
                <a:cs typeface="Times New Roman"/>
              </a:rPr>
              <a:t>storage</a:t>
            </a:r>
            <a:r>
              <a:rPr sz="1800" spc="25" dirty="0">
                <a:solidFill>
                  <a:srgbClr val="0D0D0D"/>
                </a:solidFill>
                <a:latin typeface="Times New Roman"/>
                <a:cs typeface="Times New Roman"/>
              </a:rPr>
              <a:t> </a:t>
            </a:r>
            <a:r>
              <a:rPr sz="1800" dirty="0">
                <a:solidFill>
                  <a:srgbClr val="0D0D0D"/>
                </a:solidFill>
                <a:latin typeface="Times New Roman"/>
                <a:cs typeface="Times New Roman"/>
              </a:rPr>
              <a:t>in</a:t>
            </a:r>
            <a:r>
              <a:rPr sz="1800" spc="35" dirty="0">
                <a:solidFill>
                  <a:srgbClr val="0D0D0D"/>
                </a:solidFill>
                <a:latin typeface="Times New Roman"/>
                <a:cs typeface="Times New Roman"/>
              </a:rPr>
              <a:t> </a:t>
            </a:r>
            <a:r>
              <a:rPr sz="1800" dirty="0">
                <a:solidFill>
                  <a:srgbClr val="0D0D0D"/>
                </a:solidFill>
                <a:latin typeface="Times New Roman"/>
                <a:cs typeface="Times New Roman"/>
              </a:rPr>
              <a:t>a</a:t>
            </a:r>
            <a:r>
              <a:rPr sz="1800" spc="35" dirty="0">
                <a:solidFill>
                  <a:srgbClr val="0D0D0D"/>
                </a:solidFill>
                <a:latin typeface="Times New Roman"/>
                <a:cs typeface="Times New Roman"/>
              </a:rPr>
              <a:t> </a:t>
            </a:r>
            <a:r>
              <a:rPr sz="1800" dirty="0">
                <a:solidFill>
                  <a:srgbClr val="0D0D0D"/>
                </a:solidFill>
                <a:latin typeface="Times New Roman"/>
                <a:cs typeface="Times New Roman"/>
              </a:rPr>
              <a:t>data</a:t>
            </a:r>
            <a:r>
              <a:rPr sz="1800" spc="40" dirty="0">
                <a:solidFill>
                  <a:srgbClr val="0D0D0D"/>
                </a:solidFill>
                <a:latin typeface="Times New Roman"/>
                <a:cs typeface="Times New Roman"/>
              </a:rPr>
              <a:t> </a:t>
            </a:r>
            <a:r>
              <a:rPr sz="1800" dirty="0">
                <a:solidFill>
                  <a:srgbClr val="0D0D0D"/>
                </a:solidFill>
                <a:latin typeface="Times New Roman"/>
                <a:cs typeface="Times New Roman"/>
              </a:rPr>
              <a:t>mart.</a:t>
            </a:r>
            <a:r>
              <a:rPr sz="1800" spc="25" dirty="0">
                <a:solidFill>
                  <a:srgbClr val="0D0D0D"/>
                </a:solidFill>
                <a:latin typeface="Times New Roman"/>
                <a:cs typeface="Times New Roman"/>
              </a:rPr>
              <a:t> </a:t>
            </a:r>
            <a:r>
              <a:rPr sz="1800" dirty="0">
                <a:solidFill>
                  <a:srgbClr val="0D0D0D"/>
                </a:solidFill>
                <a:latin typeface="Times New Roman"/>
                <a:cs typeface="Times New Roman"/>
              </a:rPr>
              <a:t>Additionally,</a:t>
            </a:r>
            <a:r>
              <a:rPr sz="1800" spc="45" dirty="0">
                <a:solidFill>
                  <a:srgbClr val="0D0D0D"/>
                </a:solidFill>
                <a:latin typeface="Times New Roman"/>
                <a:cs typeface="Times New Roman"/>
              </a:rPr>
              <a:t> </a:t>
            </a:r>
            <a:r>
              <a:rPr sz="1800" dirty="0">
                <a:solidFill>
                  <a:srgbClr val="0D0D0D"/>
                </a:solidFill>
                <a:latin typeface="Times New Roman"/>
                <a:cs typeface="Times New Roman"/>
              </a:rPr>
              <a:t>our</a:t>
            </a:r>
            <a:r>
              <a:rPr sz="1800" spc="30" dirty="0">
                <a:solidFill>
                  <a:srgbClr val="0D0D0D"/>
                </a:solidFill>
                <a:latin typeface="Times New Roman"/>
                <a:cs typeface="Times New Roman"/>
              </a:rPr>
              <a:t> </a:t>
            </a:r>
            <a:r>
              <a:rPr sz="1800" spc="-10" dirty="0">
                <a:solidFill>
                  <a:srgbClr val="0D0D0D"/>
                </a:solidFill>
                <a:latin typeface="Times New Roman"/>
                <a:cs typeface="Times New Roman"/>
              </a:rPr>
              <a:t>sensors 	</a:t>
            </a:r>
            <a:r>
              <a:rPr sz="1800" dirty="0">
                <a:solidFill>
                  <a:srgbClr val="0D0D0D"/>
                </a:solidFill>
                <a:latin typeface="Times New Roman"/>
                <a:cs typeface="Times New Roman"/>
              </a:rPr>
              <a:t>will</a:t>
            </a:r>
            <a:r>
              <a:rPr sz="1800" spc="-25" dirty="0">
                <a:solidFill>
                  <a:srgbClr val="0D0D0D"/>
                </a:solidFill>
                <a:latin typeface="Times New Roman"/>
                <a:cs typeface="Times New Roman"/>
              </a:rPr>
              <a:t> </a:t>
            </a:r>
            <a:r>
              <a:rPr sz="1800" dirty="0">
                <a:solidFill>
                  <a:srgbClr val="0D0D0D"/>
                </a:solidFill>
                <a:latin typeface="Times New Roman"/>
                <a:cs typeface="Times New Roman"/>
              </a:rPr>
              <a:t>detect</a:t>
            </a:r>
            <a:r>
              <a:rPr sz="1800" spc="-35" dirty="0">
                <a:solidFill>
                  <a:srgbClr val="0D0D0D"/>
                </a:solidFill>
                <a:latin typeface="Times New Roman"/>
                <a:cs typeface="Times New Roman"/>
              </a:rPr>
              <a:t> </a:t>
            </a:r>
            <a:r>
              <a:rPr sz="1800" dirty="0">
                <a:solidFill>
                  <a:srgbClr val="0D0D0D"/>
                </a:solidFill>
                <a:latin typeface="Times New Roman"/>
                <a:cs typeface="Times New Roman"/>
              </a:rPr>
              <a:t>IP</a:t>
            </a:r>
            <a:r>
              <a:rPr sz="1800" spc="-95" dirty="0">
                <a:solidFill>
                  <a:srgbClr val="0D0D0D"/>
                </a:solidFill>
                <a:latin typeface="Times New Roman"/>
                <a:cs typeface="Times New Roman"/>
              </a:rPr>
              <a:t> </a:t>
            </a:r>
            <a:r>
              <a:rPr sz="1800" dirty="0">
                <a:solidFill>
                  <a:srgbClr val="0D0D0D"/>
                </a:solidFill>
                <a:latin typeface="Times New Roman"/>
                <a:cs typeface="Times New Roman"/>
              </a:rPr>
              <a:t>addresses</a:t>
            </a:r>
            <a:r>
              <a:rPr sz="1800" spc="-35" dirty="0">
                <a:solidFill>
                  <a:srgbClr val="0D0D0D"/>
                </a:solidFill>
                <a:latin typeface="Times New Roman"/>
                <a:cs typeface="Times New Roman"/>
              </a:rPr>
              <a:t> </a:t>
            </a:r>
            <a:r>
              <a:rPr sz="1800" dirty="0">
                <a:solidFill>
                  <a:srgbClr val="0D0D0D"/>
                </a:solidFill>
                <a:latin typeface="Times New Roman"/>
                <a:cs typeface="Times New Roman"/>
              </a:rPr>
              <a:t>for</a:t>
            </a:r>
            <a:r>
              <a:rPr sz="1800" spc="-20" dirty="0">
                <a:solidFill>
                  <a:srgbClr val="0D0D0D"/>
                </a:solidFill>
                <a:latin typeface="Times New Roman"/>
                <a:cs typeface="Times New Roman"/>
              </a:rPr>
              <a:t> </a:t>
            </a:r>
            <a:r>
              <a:rPr sz="1800" spc="-10" dirty="0">
                <a:solidFill>
                  <a:srgbClr val="0D0D0D"/>
                </a:solidFill>
                <a:latin typeface="Times New Roman"/>
                <a:cs typeface="Times New Roman"/>
              </a:rPr>
              <a:t>surveillance.</a:t>
            </a:r>
            <a:endParaRPr sz="1800">
              <a:latin typeface="Times New Roman"/>
              <a:cs typeface="Times New Roman"/>
            </a:endParaRPr>
          </a:p>
          <a:p>
            <a:pPr marL="134620">
              <a:lnSpc>
                <a:spcPct val="100000"/>
              </a:lnSpc>
              <a:spcBef>
                <a:spcPts val="1185"/>
              </a:spcBef>
            </a:pPr>
            <a:r>
              <a:rPr sz="1800" b="1" dirty="0">
                <a:solidFill>
                  <a:srgbClr val="0D0D0D"/>
                </a:solidFill>
                <a:latin typeface="Times New Roman"/>
                <a:cs typeface="Times New Roman"/>
              </a:rPr>
              <a:t>sample</a:t>
            </a:r>
            <a:r>
              <a:rPr sz="1800" b="1" spc="-15" dirty="0">
                <a:solidFill>
                  <a:srgbClr val="0D0D0D"/>
                </a:solidFill>
                <a:latin typeface="Times New Roman"/>
                <a:cs typeface="Times New Roman"/>
              </a:rPr>
              <a:t> </a:t>
            </a:r>
            <a:r>
              <a:rPr sz="1800" b="1" dirty="0">
                <a:solidFill>
                  <a:srgbClr val="0D0D0D"/>
                </a:solidFill>
                <a:latin typeface="Times New Roman"/>
                <a:cs typeface="Times New Roman"/>
              </a:rPr>
              <a:t>video</a:t>
            </a:r>
            <a:r>
              <a:rPr sz="1800" b="1" spc="-5" dirty="0">
                <a:solidFill>
                  <a:srgbClr val="0D0D0D"/>
                </a:solidFill>
                <a:latin typeface="Times New Roman"/>
                <a:cs typeface="Times New Roman"/>
              </a:rPr>
              <a:t> </a:t>
            </a:r>
            <a:r>
              <a:rPr sz="1800" b="1" spc="-10" dirty="0">
                <a:solidFill>
                  <a:srgbClr val="0D0D0D"/>
                </a:solidFill>
                <a:latin typeface="Times New Roman"/>
                <a:cs typeface="Times New Roman"/>
              </a:rPr>
              <a:t>link:</a:t>
            </a:r>
            <a:endParaRPr sz="1800">
              <a:latin typeface="Times New Roman"/>
              <a:cs typeface="Times New Roman"/>
            </a:endParaRPr>
          </a:p>
          <a:p>
            <a:pPr marL="134620">
              <a:lnSpc>
                <a:spcPct val="100000"/>
              </a:lnSpc>
              <a:spcBef>
                <a:spcPts val="5"/>
              </a:spcBef>
            </a:pPr>
            <a:r>
              <a:rPr sz="1800" b="1" spc="-10" dirty="0">
                <a:solidFill>
                  <a:srgbClr val="0D0D0D"/>
                </a:solidFill>
                <a:latin typeface="Times New Roman"/>
                <a:cs typeface="Times New Roman"/>
              </a:rPr>
              <a:t>https://go.screenpal.com/watch/cZQDjDVSfQn</a:t>
            </a:r>
            <a:endParaRPr sz="1800">
              <a:latin typeface="Times New Roman"/>
              <a:cs typeface="Times New Roman"/>
            </a:endParaRPr>
          </a:p>
        </p:txBody>
      </p:sp>
      <p:sp>
        <p:nvSpPr>
          <p:cNvPr id="9" name="object 9"/>
          <p:cNvSpPr txBox="1"/>
          <p:nvPr/>
        </p:nvSpPr>
        <p:spPr>
          <a:xfrm>
            <a:off x="890117" y="5426150"/>
            <a:ext cx="4566920"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0D0D0D"/>
                </a:solidFill>
                <a:latin typeface="Times New Roman"/>
                <a:cs typeface="Times New Roman"/>
              </a:rPr>
              <a:t>sample</a:t>
            </a:r>
            <a:r>
              <a:rPr sz="1800" b="1" spc="-15" dirty="0">
                <a:solidFill>
                  <a:srgbClr val="0D0D0D"/>
                </a:solidFill>
                <a:latin typeface="Times New Roman"/>
                <a:cs typeface="Times New Roman"/>
              </a:rPr>
              <a:t> </a:t>
            </a:r>
            <a:r>
              <a:rPr sz="1800" b="1" dirty="0">
                <a:solidFill>
                  <a:srgbClr val="0D0D0D"/>
                </a:solidFill>
                <a:latin typeface="Times New Roman"/>
                <a:cs typeface="Times New Roman"/>
              </a:rPr>
              <a:t>video</a:t>
            </a:r>
            <a:r>
              <a:rPr sz="1800" b="1" spc="-5" dirty="0">
                <a:solidFill>
                  <a:srgbClr val="0D0D0D"/>
                </a:solidFill>
                <a:latin typeface="Times New Roman"/>
                <a:cs typeface="Times New Roman"/>
              </a:rPr>
              <a:t> </a:t>
            </a:r>
            <a:r>
              <a:rPr sz="1800" b="1" spc="-10" dirty="0">
                <a:solidFill>
                  <a:srgbClr val="0D0D0D"/>
                </a:solidFill>
                <a:latin typeface="Times New Roman"/>
                <a:cs typeface="Times New Roman"/>
              </a:rPr>
              <a:t>link: </a:t>
            </a:r>
            <a:r>
              <a:rPr sz="1800" b="1" spc="-10" dirty="0">
                <a:latin typeface="Times New Roman"/>
                <a:cs typeface="Times New Roman"/>
              </a:rPr>
              <a:t>https://go.screenpal.com/watch/cZQDjDVSfQf</a:t>
            </a:r>
            <a:endParaRPr sz="1800">
              <a:latin typeface="Times New Roman"/>
              <a:cs typeface="Times New Roman"/>
            </a:endParaRPr>
          </a:p>
        </p:txBody>
      </p:sp>
      <p:grpSp>
        <p:nvGrpSpPr>
          <p:cNvPr id="10" name="object 10"/>
          <p:cNvGrpSpPr/>
          <p:nvPr/>
        </p:nvGrpSpPr>
        <p:grpSpPr>
          <a:xfrm>
            <a:off x="536431" y="1203914"/>
            <a:ext cx="11134361" cy="3046522"/>
            <a:chOff x="536431" y="1203914"/>
            <a:chExt cx="11134361" cy="3046522"/>
          </a:xfrm>
        </p:grpSpPr>
        <p:pic>
          <p:nvPicPr>
            <p:cNvPr id="11" name="object 11"/>
            <p:cNvPicPr/>
            <p:nvPr/>
          </p:nvPicPr>
          <p:blipFill>
            <a:blip r:embed="rId5" cstate="print"/>
            <a:stretch>
              <a:fillRect/>
            </a:stretch>
          </p:blipFill>
          <p:spPr>
            <a:xfrm>
              <a:off x="536431" y="1203914"/>
              <a:ext cx="5001801" cy="3037400"/>
            </a:xfrm>
            <a:prstGeom prst="rect">
              <a:avLst/>
            </a:prstGeom>
          </p:spPr>
        </p:pic>
        <p:pic>
          <p:nvPicPr>
            <p:cNvPr id="12" name="object 12"/>
            <p:cNvPicPr/>
            <p:nvPr/>
          </p:nvPicPr>
          <p:blipFill>
            <a:blip r:embed="rId6" cstate="print"/>
            <a:stretch>
              <a:fillRect/>
            </a:stretch>
          </p:blipFill>
          <p:spPr>
            <a:xfrm>
              <a:off x="677964" y="1336675"/>
              <a:ext cx="4651121" cy="2696337"/>
            </a:xfrm>
            <a:prstGeom prst="rect">
              <a:avLst/>
            </a:prstGeom>
          </p:spPr>
        </p:pic>
        <p:sp>
          <p:nvSpPr>
            <p:cNvPr id="13" name="object 13"/>
            <p:cNvSpPr/>
            <p:nvPr/>
          </p:nvSpPr>
          <p:spPr>
            <a:xfrm>
              <a:off x="614464" y="1273175"/>
              <a:ext cx="4778375" cy="2823845"/>
            </a:xfrm>
            <a:custGeom>
              <a:avLst/>
              <a:gdLst/>
              <a:ahLst/>
              <a:cxnLst/>
              <a:rect l="l" t="t" r="r" b="b"/>
              <a:pathLst>
                <a:path w="4778375" h="2823845">
                  <a:moveTo>
                    <a:pt x="0" y="2823337"/>
                  </a:moveTo>
                  <a:lnTo>
                    <a:pt x="4778121" y="2823337"/>
                  </a:lnTo>
                  <a:lnTo>
                    <a:pt x="4778121" y="0"/>
                  </a:lnTo>
                  <a:lnTo>
                    <a:pt x="0" y="0"/>
                  </a:lnTo>
                  <a:lnTo>
                    <a:pt x="0" y="2823337"/>
                  </a:lnTo>
                  <a:close/>
                </a:path>
              </a:pathLst>
            </a:custGeom>
            <a:ln w="127000">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6483096" y="1219200"/>
              <a:ext cx="5187696" cy="3031236"/>
            </a:xfrm>
            <a:prstGeom prst="rect">
              <a:avLst/>
            </a:prstGeom>
          </p:spPr>
        </p:pic>
        <p:pic>
          <p:nvPicPr>
            <p:cNvPr id="15" name="object 15"/>
            <p:cNvPicPr/>
            <p:nvPr/>
          </p:nvPicPr>
          <p:blipFill>
            <a:blip r:embed="rId8" cstate="print"/>
            <a:stretch>
              <a:fillRect/>
            </a:stretch>
          </p:blipFill>
          <p:spPr>
            <a:xfrm>
              <a:off x="6634353" y="1369694"/>
              <a:ext cx="4818887" cy="2663316"/>
            </a:xfrm>
            <a:prstGeom prst="rect">
              <a:avLst/>
            </a:prstGeom>
          </p:spPr>
        </p:pic>
        <p:sp>
          <p:nvSpPr>
            <p:cNvPr id="16" name="object 16"/>
            <p:cNvSpPr/>
            <p:nvPr/>
          </p:nvSpPr>
          <p:spPr>
            <a:xfrm>
              <a:off x="6570853" y="1306194"/>
              <a:ext cx="4946015" cy="2790825"/>
            </a:xfrm>
            <a:custGeom>
              <a:avLst/>
              <a:gdLst/>
              <a:ahLst/>
              <a:cxnLst/>
              <a:rect l="l" t="t" r="r" b="b"/>
              <a:pathLst>
                <a:path w="4946015" h="2790825">
                  <a:moveTo>
                    <a:pt x="0" y="2790316"/>
                  </a:moveTo>
                  <a:lnTo>
                    <a:pt x="4945887" y="2790316"/>
                  </a:lnTo>
                  <a:lnTo>
                    <a:pt x="4945887" y="0"/>
                  </a:lnTo>
                  <a:lnTo>
                    <a:pt x="0" y="0"/>
                  </a:lnTo>
                  <a:lnTo>
                    <a:pt x="0" y="2790316"/>
                  </a:lnTo>
                  <a:close/>
                </a:path>
              </a:pathLst>
            </a:custGeom>
            <a:ln w="127000">
              <a:solidFill>
                <a:srgbClr val="000000"/>
              </a:solidFill>
            </a:ln>
          </p:spPr>
          <p:txBody>
            <a:bodyPr wrap="square" lIns="0" tIns="0" rIns="0" bIns="0" rtlCol="0"/>
            <a:lstStyle/>
            <a:p>
              <a:endParaRPr/>
            </a:p>
          </p:txBody>
        </p:sp>
      </p:gr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pPr marL="38100">
                <a:lnSpc>
                  <a:spcPts val="1240"/>
                </a:lnSpc>
              </a:pPr>
              <a:t>8</a:t>
            </a:fld>
            <a:endParaRPr spc="-50" dirty="0"/>
          </a:p>
        </p:txBody>
      </p:sp>
      <p:sp>
        <p:nvSpPr>
          <p:cNvPr id="19" name="object 19"/>
          <p:cNvSpPr txBox="1">
            <a:spLocks noGrp="1"/>
          </p:cNvSpPr>
          <p:nvPr>
            <p:ph type="title"/>
          </p:nvPr>
        </p:nvSpPr>
        <p:spPr>
          <a:prstGeom prst="rect">
            <a:avLst/>
          </a:prstGeom>
        </p:spPr>
        <p:txBody>
          <a:bodyPr vert="horz" wrap="square" lIns="0" tIns="12700" rIns="0" bIns="0" rtlCol="0">
            <a:spAutoFit/>
          </a:bodyPr>
          <a:lstStyle/>
          <a:p>
            <a:pPr marL="929005">
              <a:lnSpc>
                <a:spcPct val="100000"/>
              </a:lnSpc>
              <a:spcBef>
                <a:spcPts val="100"/>
              </a:spcBef>
            </a:pPr>
            <a:r>
              <a:rPr dirty="0"/>
              <a:t>FEASIBILITY</a:t>
            </a:r>
            <a:r>
              <a:rPr spc="-300" dirty="0"/>
              <a:t> </a:t>
            </a:r>
            <a:r>
              <a:rPr dirty="0"/>
              <a:t>AND</a:t>
            </a:r>
            <a:r>
              <a:rPr spc="-60" dirty="0"/>
              <a:t> </a:t>
            </a:r>
            <a:r>
              <a:rPr spc="-10" dirty="0"/>
              <a:t>VIABILITY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53865" y="1138504"/>
            <a:ext cx="239141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Future</a:t>
            </a:r>
            <a:r>
              <a:rPr sz="1800" b="1" spc="-60" dirty="0">
                <a:latin typeface="Times New Roman"/>
                <a:cs typeface="Times New Roman"/>
              </a:rPr>
              <a:t> </a:t>
            </a:r>
            <a:r>
              <a:rPr sz="1800" b="1" spc="-10" dirty="0">
                <a:latin typeface="Times New Roman"/>
                <a:cs typeface="Times New Roman"/>
              </a:rPr>
              <a:t>Implementation:</a:t>
            </a:r>
            <a:endParaRPr sz="1800">
              <a:latin typeface="Times New Roman"/>
              <a:cs typeface="Times New Roman"/>
            </a:endParaRPr>
          </a:p>
        </p:txBody>
      </p:sp>
      <p:sp>
        <p:nvSpPr>
          <p:cNvPr id="4" name="object 4"/>
          <p:cNvSpPr txBox="1"/>
          <p:nvPr/>
        </p:nvSpPr>
        <p:spPr>
          <a:xfrm>
            <a:off x="4083177" y="1687829"/>
            <a:ext cx="3363595" cy="2220595"/>
          </a:xfrm>
          <a:prstGeom prst="rect">
            <a:avLst/>
          </a:prstGeom>
        </p:spPr>
        <p:txBody>
          <a:bodyPr vert="horz" wrap="square" lIns="0" tIns="12700" rIns="0" bIns="0" rtlCol="0">
            <a:spAutoFit/>
          </a:bodyPr>
          <a:lstStyle/>
          <a:p>
            <a:pPr marL="299085" marR="5080" indent="-287020" algn="just">
              <a:lnSpc>
                <a:spcPct val="100000"/>
              </a:lnSpc>
              <a:spcBef>
                <a:spcPts val="100"/>
              </a:spcBef>
              <a:buFont typeface="Wingdings"/>
              <a:buChar char=""/>
              <a:tabLst>
                <a:tab pos="299085" algn="l"/>
                <a:tab pos="3170555" algn="l"/>
              </a:tabLst>
            </a:pPr>
            <a:r>
              <a:rPr sz="1800" dirty="0">
                <a:latin typeface="Times New Roman"/>
                <a:cs typeface="Times New Roman"/>
              </a:rPr>
              <a:t>"Government</a:t>
            </a:r>
            <a:r>
              <a:rPr sz="1800" spc="270" dirty="0">
                <a:latin typeface="Times New Roman"/>
                <a:cs typeface="Times New Roman"/>
              </a:rPr>
              <a:t> </a:t>
            </a:r>
            <a:r>
              <a:rPr sz="1800" dirty="0">
                <a:latin typeface="Times New Roman"/>
                <a:cs typeface="Times New Roman"/>
              </a:rPr>
              <a:t>alerts</a:t>
            </a:r>
            <a:r>
              <a:rPr sz="1800" spc="254" dirty="0">
                <a:latin typeface="Times New Roman"/>
                <a:cs typeface="Times New Roman"/>
              </a:rPr>
              <a:t> </a:t>
            </a:r>
            <a:r>
              <a:rPr sz="1800" dirty="0">
                <a:latin typeface="Times New Roman"/>
                <a:cs typeface="Times New Roman"/>
              </a:rPr>
              <a:t>will</a:t>
            </a:r>
            <a:r>
              <a:rPr sz="1800" spc="270" dirty="0">
                <a:latin typeface="Times New Roman"/>
                <a:cs typeface="Times New Roman"/>
              </a:rPr>
              <a:t> </a:t>
            </a:r>
            <a:r>
              <a:rPr sz="1800" dirty="0">
                <a:latin typeface="Times New Roman"/>
                <a:cs typeface="Times New Roman"/>
              </a:rPr>
              <a:t>be</a:t>
            </a:r>
            <a:r>
              <a:rPr sz="1800" spc="265" dirty="0">
                <a:latin typeface="Times New Roman"/>
                <a:cs typeface="Times New Roman"/>
              </a:rPr>
              <a:t> </a:t>
            </a:r>
            <a:r>
              <a:rPr sz="1800" spc="-20" dirty="0">
                <a:latin typeface="Times New Roman"/>
                <a:cs typeface="Times New Roman"/>
              </a:rPr>
              <a:t>sent </a:t>
            </a:r>
            <a:r>
              <a:rPr sz="1800" spc="-10" dirty="0">
                <a:latin typeface="Times New Roman"/>
                <a:cs typeface="Times New Roman"/>
              </a:rPr>
              <a:t>district-</a:t>
            </a:r>
            <a:r>
              <a:rPr sz="1800" spc="-20" dirty="0">
                <a:latin typeface="Times New Roman"/>
                <a:cs typeface="Times New Roman"/>
              </a:rPr>
              <a:t>wide</a:t>
            </a:r>
            <a:r>
              <a:rPr sz="1800" dirty="0">
                <a:latin typeface="Times New Roman"/>
                <a:cs typeface="Times New Roman"/>
              </a:rPr>
              <a:t>	</a:t>
            </a:r>
            <a:r>
              <a:rPr sz="1800" spc="-35" dirty="0">
                <a:latin typeface="Times New Roman"/>
                <a:cs typeface="Times New Roman"/>
              </a:rPr>
              <a:t>in</a:t>
            </a:r>
            <a:endParaRPr sz="1800">
              <a:latin typeface="Times New Roman"/>
              <a:cs typeface="Times New Roman"/>
            </a:endParaRPr>
          </a:p>
          <a:p>
            <a:pPr marL="299085">
              <a:lnSpc>
                <a:spcPct val="100000"/>
              </a:lnSpc>
            </a:pPr>
            <a:r>
              <a:rPr sz="1800" dirty="0">
                <a:latin typeface="Times New Roman"/>
                <a:cs typeface="Times New Roman"/>
              </a:rPr>
              <a:t>extreme</a:t>
            </a:r>
            <a:r>
              <a:rPr sz="1800" spc="-55" dirty="0">
                <a:latin typeface="Times New Roman"/>
                <a:cs typeface="Times New Roman"/>
              </a:rPr>
              <a:t> </a:t>
            </a:r>
            <a:r>
              <a:rPr sz="1800" spc="-10" dirty="0">
                <a:latin typeface="Times New Roman"/>
                <a:cs typeface="Times New Roman"/>
              </a:rPr>
              <a:t>emergencies.“</a:t>
            </a:r>
            <a:endParaRPr sz="1800">
              <a:latin typeface="Times New Roman"/>
              <a:cs typeface="Times New Roman"/>
            </a:endParaRPr>
          </a:p>
          <a:p>
            <a:pPr>
              <a:lnSpc>
                <a:spcPct val="100000"/>
              </a:lnSpc>
              <a:spcBef>
                <a:spcPts val="90"/>
              </a:spcBef>
            </a:pPr>
            <a:endParaRPr sz="1800">
              <a:latin typeface="Times New Roman"/>
              <a:cs typeface="Times New Roman"/>
            </a:endParaRPr>
          </a:p>
          <a:p>
            <a:pPr marL="299085" marR="5080" indent="-287020" algn="just">
              <a:lnSpc>
                <a:spcPct val="100000"/>
              </a:lnSpc>
              <a:buFont typeface="Wingdings"/>
              <a:buChar char=""/>
              <a:tabLst>
                <a:tab pos="299085" algn="l"/>
                <a:tab pos="1101090" algn="l"/>
              </a:tabLst>
            </a:pPr>
            <a:r>
              <a:rPr sz="1800" dirty="0">
                <a:latin typeface="Times New Roman"/>
                <a:cs typeface="Times New Roman"/>
              </a:rPr>
              <a:t>	In</a:t>
            </a:r>
            <a:r>
              <a:rPr sz="1800" spc="405" dirty="0">
                <a:latin typeface="Times New Roman"/>
                <a:cs typeface="Times New Roman"/>
              </a:rPr>
              <a:t>  </a:t>
            </a:r>
            <a:r>
              <a:rPr sz="1800" dirty="0">
                <a:latin typeface="Times New Roman"/>
                <a:cs typeface="Times New Roman"/>
              </a:rPr>
              <a:t>satellites,</a:t>
            </a:r>
            <a:r>
              <a:rPr sz="1800" spc="409" dirty="0">
                <a:latin typeface="Times New Roman"/>
                <a:cs typeface="Times New Roman"/>
              </a:rPr>
              <a:t>  </a:t>
            </a:r>
            <a:r>
              <a:rPr sz="1800" spc="-10" dirty="0">
                <a:latin typeface="Times New Roman"/>
                <a:cs typeface="Times New Roman"/>
              </a:rPr>
              <a:t>magnets </a:t>
            </a:r>
            <a:r>
              <a:rPr sz="1800" dirty="0">
                <a:latin typeface="Times New Roman"/>
                <a:cs typeface="Times New Roman"/>
              </a:rPr>
              <a:t>are</a:t>
            </a:r>
            <a:r>
              <a:rPr sz="1800" spc="195" dirty="0">
                <a:latin typeface="Times New Roman"/>
                <a:cs typeface="Times New Roman"/>
              </a:rPr>
              <a:t> </a:t>
            </a:r>
            <a:r>
              <a:rPr sz="1800" dirty="0">
                <a:latin typeface="Times New Roman"/>
                <a:cs typeface="Times New Roman"/>
              </a:rPr>
              <a:t>used</a:t>
            </a:r>
            <a:r>
              <a:rPr sz="1800" spc="175" dirty="0">
                <a:latin typeface="Times New Roman"/>
                <a:cs typeface="Times New Roman"/>
              </a:rPr>
              <a:t> </a:t>
            </a:r>
            <a:r>
              <a:rPr sz="1800" dirty="0">
                <a:latin typeface="Times New Roman"/>
                <a:cs typeface="Times New Roman"/>
              </a:rPr>
              <a:t>for</a:t>
            </a:r>
            <a:r>
              <a:rPr sz="1800" spc="175" dirty="0">
                <a:latin typeface="Times New Roman"/>
                <a:cs typeface="Times New Roman"/>
              </a:rPr>
              <a:t> </a:t>
            </a:r>
            <a:r>
              <a:rPr sz="1800" dirty="0">
                <a:latin typeface="Times New Roman"/>
                <a:cs typeface="Times New Roman"/>
              </a:rPr>
              <a:t>attitude</a:t>
            </a:r>
            <a:r>
              <a:rPr sz="1800" spc="185" dirty="0">
                <a:latin typeface="Times New Roman"/>
                <a:cs typeface="Times New Roman"/>
              </a:rPr>
              <a:t> </a:t>
            </a:r>
            <a:r>
              <a:rPr sz="1800" dirty="0">
                <a:latin typeface="Times New Roman"/>
                <a:cs typeface="Times New Roman"/>
              </a:rPr>
              <a:t>control</a:t>
            </a:r>
            <a:r>
              <a:rPr sz="1800" spc="170" dirty="0">
                <a:latin typeface="Times New Roman"/>
                <a:cs typeface="Times New Roman"/>
              </a:rPr>
              <a:t> </a:t>
            </a:r>
            <a:r>
              <a:rPr sz="1800" spc="-25" dirty="0">
                <a:latin typeface="Times New Roman"/>
                <a:cs typeface="Times New Roman"/>
              </a:rPr>
              <a:t>and </a:t>
            </a:r>
            <a:r>
              <a:rPr sz="1800" dirty="0">
                <a:latin typeface="Times New Roman"/>
                <a:cs typeface="Times New Roman"/>
              </a:rPr>
              <a:t>orientation</a:t>
            </a:r>
            <a:r>
              <a:rPr sz="1800" spc="120" dirty="0">
                <a:latin typeface="Times New Roman"/>
                <a:cs typeface="Times New Roman"/>
              </a:rPr>
              <a:t>  </a:t>
            </a:r>
            <a:r>
              <a:rPr sz="1800" dirty="0">
                <a:latin typeface="Times New Roman"/>
                <a:cs typeface="Times New Roman"/>
              </a:rPr>
              <a:t>by</a:t>
            </a:r>
            <a:r>
              <a:rPr sz="1800" spc="110" dirty="0">
                <a:latin typeface="Times New Roman"/>
                <a:cs typeface="Times New Roman"/>
              </a:rPr>
              <a:t>  </a:t>
            </a:r>
            <a:r>
              <a:rPr sz="1800" dirty="0">
                <a:latin typeface="Times New Roman"/>
                <a:cs typeface="Times New Roman"/>
              </a:rPr>
              <a:t>interacting</a:t>
            </a:r>
            <a:r>
              <a:rPr sz="1800" spc="120" dirty="0">
                <a:latin typeface="Times New Roman"/>
                <a:cs typeface="Times New Roman"/>
              </a:rPr>
              <a:t>  </a:t>
            </a:r>
            <a:r>
              <a:rPr sz="1800" spc="-20" dirty="0">
                <a:latin typeface="Times New Roman"/>
                <a:cs typeface="Times New Roman"/>
              </a:rPr>
              <a:t>with </a:t>
            </a:r>
            <a:r>
              <a:rPr sz="1800" dirty="0">
                <a:latin typeface="Times New Roman"/>
                <a:cs typeface="Times New Roman"/>
              </a:rPr>
              <a:t>the</a:t>
            </a:r>
            <a:r>
              <a:rPr sz="1800" spc="225" dirty="0">
                <a:latin typeface="Times New Roman"/>
                <a:cs typeface="Times New Roman"/>
              </a:rPr>
              <a:t> </a:t>
            </a:r>
            <a:r>
              <a:rPr sz="1800" dirty="0">
                <a:latin typeface="Times New Roman"/>
                <a:cs typeface="Times New Roman"/>
              </a:rPr>
              <a:t>Earth's</a:t>
            </a:r>
            <a:r>
              <a:rPr sz="1800" spc="225" dirty="0">
                <a:latin typeface="Times New Roman"/>
                <a:cs typeface="Times New Roman"/>
              </a:rPr>
              <a:t> </a:t>
            </a:r>
            <a:r>
              <a:rPr sz="1800" dirty="0">
                <a:latin typeface="Times New Roman"/>
                <a:cs typeface="Times New Roman"/>
              </a:rPr>
              <a:t>magnetic</a:t>
            </a:r>
            <a:r>
              <a:rPr sz="1800" spc="225" dirty="0">
                <a:latin typeface="Times New Roman"/>
                <a:cs typeface="Times New Roman"/>
              </a:rPr>
              <a:t> </a:t>
            </a:r>
            <a:r>
              <a:rPr sz="1800" dirty="0">
                <a:latin typeface="Times New Roman"/>
                <a:cs typeface="Times New Roman"/>
              </a:rPr>
              <a:t>field.</a:t>
            </a:r>
            <a:r>
              <a:rPr sz="1800" spc="215" dirty="0">
                <a:latin typeface="Times New Roman"/>
                <a:cs typeface="Times New Roman"/>
              </a:rPr>
              <a:t> </a:t>
            </a:r>
            <a:r>
              <a:rPr sz="1800" spc="-20" dirty="0">
                <a:latin typeface="Times New Roman"/>
                <a:cs typeface="Times New Roman"/>
              </a:rPr>
              <a:t>They</a:t>
            </a:r>
            <a:endParaRPr sz="1800">
              <a:latin typeface="Times New Roman"/>
              <a:cs typeface="Times New Roman"/>
            </a:endParaRPr>
          </a:p>
        </p:txBody>
      </p:sp>
      <p:sp>
        <p:nvSpPr>
          <p:cNvPr id="5" name="object 5"/>
          <p:cNvSpPr txBox="1"/>
          <p:nvPr/>
        </p:nvSpPr>
        <p:spPr>
          <a:xfrm>
            <a:off x="5740146" y="3882644"/>
            <a:ext cx="1706245" cy="574040"/>
          </a:xfrm>
          <a:prstGeom prst="rect">
            <a:avLst/>
          </a:prstGeom>
        </p:spPr>
        <p:txBody>
          <a:bodyPr vert="horz" wrap="square" lIns="0" tIns="12700" rIns="0" bIns="0" rtlCol="0">
            <a:spAutoFit/>
          </a:bodyPr>
          <a:lstStyle/>
          <a:p>
            <a:pPr marL="186055" marR="5080" indent="-173990">
              <a:lnSpc>
                <a:spcPct val="100000"/>
              </a:lnSpc>
              <a:spcBef>
                <a:spcPts val="100"/>
              </a:spcBef>
              <a:tabLst>
                <a:tab pos="981710" algn="l"/>
                <a:tab pos="1362710" algn="l"/>
              </a:tabLst>
            </a:pPr>
            <a:r>
              <a:rPr sz="1800" spc="-10" dirty="0">
                <a:latin typeface="Times New Roman"/>
                <a:cs typeface="Times New Roman"/>
              </a:rPr>
              <a:t>stabilizing</a:t>
            </a:r>
            <a:r>
              <a:rPr sz="1800" dirty="0">
                <a:latin typeface="Times New Roman"/>
                <a:cs typeface="Times New Roman"/>
              </a:rPr>
              <a:t>		</a:t>
            </a:r>
            <a:r>
              <a:rPr sz="1800" spc="-25" dirty="0">
                <a:latin typeface="Times New Roman"/>
                <a:cs typeface="Times New Roman"/>
              </a:rPr>
              <a:t>and the</a:t>
            </a:r>
            <a:r>
              <a:rPr sz="1800" dirty="0">
                <a:latin typeface="Times New Roman"/>
                <a:cs typeface="Times New Roman"/>
              </a:rPr>
              <a:t>	</a:t>
            </a:r>
            <a:r>
              <a:rPr sz="1800" spc="-10" dirty="0">
                <a:latin typeface="Times New Roman"/>
                <a:cs typeface="Times New Roman"/>
              </a:rPr>
              <a:t>satellite</a:t>
            </a:r>
            <a:endParaRPr sz="1800">
              <a:latin typeface="Times New Roman"/>
              <a:cs typeface="Times New Roman"/>
            </a:endParaRPr>
          </a:p>
        </p:txBody>
      </p:sp>
      <p:sp>
        <p:nvSpPr>
          <p:cNvPr id="6" name="object 6"/>
          <p:cNvSpPr txBox="1"/>
          <p:nvPr/>
        </p:nvSpPr>
        <p:spPr>
          <a:xfrm>
            <a:off x="4369689" y="3882644"/>
            <a:ext cx="1055370" cy="848994"/>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a:cs typeface="Times New Roman"/>
              </a:rPr>
              <a:t>help</a:t>
            </a:r>
            <a:r>
              <a:rPr sz="1800" spc="325" dirty="0">
                <a:latin typeface="Times New Roman"/>
                <a:cs typeface="Times New Roman"/>
              </a:rPr>
              <a:t>    </a:t>
            </a:r>
            <a:r>
              <a:rPr sz="1800" spc="-25" dirty="0">
                <a:latin typeface="Times New Roman"/>
                <a:cs typeface="Times New Roman"/>
              </a:rPr>
              <a:t>in </a:t>
            </a:r>
            <a:r>
              <a:rPr sz="1800" spc="-10" dirty="0">
                <a:latin typeface="Times New Roman"/>
                <a:cs typeface="Times New Roman"/>
              </a:rPr>
              <a:t>positioning accurately.</a:t>
            </a:r>
            <a:endParaRPr sz="1800">
              <a:latin typeface="Times New Roman"/>
              <a:cs typeface="Times New Roman"/>
            </a:endParaRPr>
          </a:p>
        </p:txBody>
      </p:sp>
      <p:sp>
        <p:nvSpPr>
          <p:cNvPr id="7" name="object 7"/>
          <p:cNvSpPr txBox="1"/>
          <p:nvPr/>
        </p:nvSpPr>
        <p:spPr>
          <a:xfrm>
            <a:off x="4369689" y="5254497"/>
            <a:ext cx="3075305" cy="848994"/>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a:cs typeface="Times New Roman"/>
              </a:rPr>
              <a:t>continuously</a:t>
            </a:r>
            <a:r>
              <a:rPr sz="1800" spc="35" dirty="0">
                <a:latin typeface="Times New Roman"/>
                <a:cs typeface="Times New Roman"/>
              </a:rPr>
              <a:t>  </a:t>
            </a:r>
            <a:r>
              <a:rPr sz="1800" dirty="0">
                <a:latin typeface="Times New Roman"/>
                <a:cs typeface="Times New Roman"/>
              </a:rPr>
              <a:t>recharge</a:t>
            </a:r>
            <a:r>
              <a:rPr sz="1800" spc="3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spc="-25" dirty="0">
                <a:latin typeface="Times New Roman"/>
                <a:cs typeface="Times New Roman"/>
              </a:rPr>
              <a:t>SOS </a:t>
            </a:r>
            <a:r>
              <a:rPr sz="1800" dirty="0">
                <a:latin typeface="Times New Roman"/>
                <a:cs typeface="Times New Roman"/>
              </a:rPr>
              <a:t>kit’s</a:t>
            </a:r>
            <a:r>
              <a:rPr sz="1800" spc="65" dirty="0">
                <a:latin typeface="Times New Roman"/>
                <a:cs typeface="Times New Roman"/>
              </a:rPr>
              <a:t>  </a:t>
            </a:r>
            <a:r>
              <a:rPr sz="1800" dirty="0">
                <a:latin typeface="Times New Roman"/>
                <a:cs typeface="Times New Roman"/>
              </a:rPr>
              <a:t>battery,</a:t>
            </a:r>
            <a:r>
              <a:rPr sz="1800" spc="60" dirty="0">
                <a:latin typeface="Times New Roman"/>
                <a:cs typeface="Times New Roman"/>
              </a:rPr>
              <a:t>  </a:t>
            </a:r>
            <a:r>
              <a:rPr sz="1800" dirty="0">
                <a:latin typeface="Times New Roman"/>
                <a:cs typeface="Times New Roman"/>
              </a:rPr>
              <a:t>ensuring</a:t>
            </a:r>
            <a:r>
              <a:rPr sz="1800" spc="70" dirty="0">
                <a:latin typeface="Times New Roman"/>
                <a:cs typeface="Times New Roman"/>
              </a:rPr>
              <a:t>  </a:t>
            </a:r>
            <a:r>
              <a:rPr sz="1800" spc="-10" dirty="0">
                <a:latin typeface="Times New Roman"/>
                <a:cs typeface="Times New Roman"/>
              </a:rPr>
              <a:t>constant </a:t>
            </a:r>
            <a:r>
              <a:rPr sz="1800" dirty="0">
                <a:latin typeface="Times New Roman"/>
                <a:cs typeface="Times New Roman"/>
              </a:rPr>
              <a:t>power</a:t>
            </a:r>
            <a:r>
              <a:rPr sz="1800" spc="-10" dirty="0">
                <a:latin typeface="Times New Roman"/>
                <a:cs typeface="Times New Roman"/>
              </a:rPr>
              <a:t> availability.</a:t>
            </a:r>
            <a:endParaRPr sz="1800">
              <a:latin typeface="Times New Roman"/>
              <a:cs typeface="Times New Roman"/>
            </a:endParaRPr>
          </a:p>
        </p:txBody>
      </p:sp>
      <p:pic>
        <p:nvPicPr>
          <p:cNvPr id="8" name="object 8"/>
          <p:cNvPicPr/>
          <p:nvPr/>
        </p:nvPicPr>
        <p:blipFill>
          <a:blip r:embed="rId2" cstate="print"/>
          <a:stretch>
            <a:fillRect/>
          </a:stretch>
        </p:blipFill>
        <p:spPr>
          <a:xfrm>
            <a:off x="1858645" y="3233153"/>
            <a:ext cx="337362" cy="370471"/>
          </a:xfrm>
          <a:prstGeom prst="rect">
            <a:avLst/>
          </a:prstGeom>
        </p:spPr>
      </p:pic>
      <p:sp>
        <p:nvSpPr>
          <p:cNvPr id="9" name="object 9"/>
          <p:cNvSpPr txBox="1"/>
          <p:nvPr/>
        </p:nvSpPr>
        <p:spPr>
          <a:xfrm>
            <a:off x="496011" y="1504569"/>
            <a:ext cx="3524885" cy="2352040"/>
          </a:xfrm>
          <a:prstGeom prst="rect">
            <a:avLst/>
          </a:prstGeom>
        </p:spPr>
        <p:txBody>
          <a:bodyPr vert="horz" wrap="square" lIns="0" tIns="12700" rIns="0" bIns="0" rtlCol="0">
            <a:spAutoFit/>
          </a:bodyPr>
          <a:lstStyle/>
          <a:p>
            <a:pPr marL="318770" indent="-285750">
              <a:lnSpc>
                <a:spcPct val="100000"/>
              </a:lnSpc>
              <a:spcBef>
                <a:spcPts val="100"/>
              </a:spcBef>
              <a:buFont typeface="Wingdings"/>
              <a:buChar char=""/>
              <a:tabLst>
                <a:tab pos="318770" algn="l"/>
              </a:tabLst>
            </a:pPr>
            <a:r>
              <a:rPr sz="1800" dirty="0">
                <a:solidFill>
                  <a:srgbClr val="0D0D0D"/>
                </a:solidFill>
                <a:latin typeface="Times New Roman"/>
                <a:cs typeface="Times New Roman"/>
              </a:rPr>
              <a:t>Proactive</a:t>
            </a:r>
            <a:r>
              <a:rPr sz="1800" spc="-60" dirty="0">
                <a:solidFill>
                  <a:srgbClr val="0D0D0D"/>
                </a:solidFill>
                <a:latin typeface="Times New Roman"/>
                <a:cs typeface="Times New Roman"/>
              </a:rPr>
              <a:t> </a:t>
            </a:r>
            <a:r>
              <a:rPr sz="1800" dirty="0">
                <a:solidFill>
                  <a:srgbClr val="0D0D0D"/>
                </a:solidFill>
                <a:latin typeface="Times New Roman"/>
                <a:cs typeface="Times New Roman"/>
              </a:rPr>
              <a:t>Safety</a:t>
            </a:r>
            <a:r>
              <a:rPr sz="1800" spc="-50" dirty="0">
                <a:solidFill>
                  <a:srgbClr val="0D0D0D"/>
                </a:solidFill>
                <a:latin typeface="Times New Roman"/>
                <a:cs typeface="Times New Roman"/>
              </a:rPr>
              <a:t> </a:t>
            </a:r>
            <a:r>
              <a:rPr sz="1800" spc="-10" dirty="0">
                <a:solidFill>
                  <a:srgbClr val="0D0D0D"/>
                </a:solidFill>
                <a:latin typeface="Times New Roman"/>
                <a:cs typeface="Times New Roman"/>
              </a:rPr>
              <a:t>Monitoring.</a:t>
            </a:r>
            <a:endParaRPr sz="1800">
              <a:latin typeface="Times New Roman"/>
              <a:cs typeface="Times New Roman"/>
            </a:endParaRPr>
          </a:p>
          <a:p>
            <a:pPr marL="318770" indent="-285750">
              <a:lnSpc>
                <a:spcPct val="100000"/>
              </a:lnSpc>
              <a:buFont typeface="Wingdings"/>
              <a:buChar char=""/>
              <a:tabLst>
                <a:tab pos="318770" algn="l"/>
              </a:tabLst>
            </a:pPr>
            <a:r>
              <a:rPr sz="1800" spc="-10" dirty="0">
                <a:solidFill>
                  <a:srgbClr val="0D0D0D"/>
                </a:solidFill>
                <a:latin typeface="Times New Roman"/>
                <a:cs typeface="Times New Roman"/>
              </a:rPr>
              <a:t>Real-Time</a:t>
            </a:r>
            <a:r>
              <a:rPr sz="1800" spc="-55" dirty="0">
                <a:solidFill>
                  <a:srgbClr val="0D0D0D"/>
                </a:solidFill>
                <a:latin typeface="Times New Roman"/>
                <a:cs typeface="Times New Roman"/>
              </a:rPr>
              <a:t> </a:t>
            </a:r>
            <a:r>
              <a:rPr sz="1800" dirty="0">
                <a:solidFill>
                  <a:srgbClr val="0D0D0D"/>
                </a:solidFill>
                <a:latin typeface="Times New Roman"/>
                <a:cs typeface="Times New Roman"/>
              </a:rPr>
              <a:t>Location</a:t>
            </a:r>
            <a:r>
              <a:rPr sz="1800" spc="-85" dirty="0">
                <a:solidFill>
                  <a:srgbClr val="0D0D0D"/>
                </a:solidFill>
                <a:latin typeface="Times New Roman"/>
                <a:cs typeface="Times New Roman"/>
              </a:rPr>
              <a:t> </a:t>
            </a:r>
            <a:r>
              <a:rPr sz="1800" spc="-10" dirty="0">
                <a:solidFill>
                  <a:srgbClr val="0D0D0D"/>
                </a:solidFill>
                <a:latin typeface="Times New Roman"/>
                <a:cs typeface="Times New Roman"/>
              </a:rPr>
              <a:t>Tracking.</a:t>
            </a:r>
            <a:endParaRPr sz="1800">
              <a:latin typeface="Times New Roman"/>
              <a:cs typeface="Times New Roman"/>
            </a:endParaRPr>
          </a:p>
          <a:p>
            <a:pPr marL="318770" indent="-285750">
              <a:lnSpc>
                <a:spcPct val="100000"/>
              </a:lnSpc>
              <a:buFont typeface="Wingdings"/>
              <a:buChar char=""/>
              <a:tabLst>
                <a:tab pos="318770" algn="l"/>
              </a:tabLst>
            </a:pPr>
            <a:r>
              <a:rPr sz="1800" spc="-25" dirty="0">
                <a:solidFill>
                  <a:srgbClr val="0D0D0D"/>
                </a:solidFill>
                <a:latin typeface="Times New Roman"/>
                <a:cs typeface="Times New Roman"/>
              </a:rPr>
              <a:t>Wearable</a:t>
            </a:r>
            <a:r>
              <a:rPr sz="1800" spc="-40" dirty="0">
                <a:solidFill>
                  <a:srgbClr val="0D0D0D"/>
                </a:solidFill>
                <a:latin typeface="Times New Roman"/>
                <a:cs typeface="Times New Roman"/>
              </a:rPr>
              <a:t> </a:t>
            </a:r>
            <a:r>
              <a:rPr sz="1800" dirty="0">
                <a:solidFill>
                  <a:srgbClr val="0D0D0D"/>
                </a:solidFill>
                <a:latin typeface="Times New Roman"/>
                <a:cs typeface="Times New Roman"/>
              </a:rPr>
              <a:t>and</a:t>
            </a:r>
            <a:r>
              <a:rPr sz="1800" spc="-15" dirty="0">
                <a:solidFill>
                  <a:srgbClr val="0D0D0D"/>
                </a:solidFill>
                <a:latin typeface="Times New Roman"/>
                <a:cs typeface="Times New Roman"/>
              </a:rPr>
              <a:t> </a:t>
            </a:r>
            <a:r>
              <a:rPr sz="1800" spc="-10" dirty="0">
                <a:solidFill>
                  <a:srgbClr val="0D0D0D"/>
                </a:solidFill>
                <a:latin typeface="Times New Roman"/>
                <a:cs typeface="Times New Roman"/>
              </a:rPr>
              <a:t>Discreet.</a:t>
            </a:r>
            <a:endParaRPr sz="1800">
              <a:latin typeface="Times New Roman"/>
              <a:cs typeface="Times New Roman"/>
            </a:endParaRPr>
          </a:p>
          <a:p>
            <a:pPr marL="318770" indent="-285750">
              <a:lnSpc>
                <a:spcPct val="100000"/>
              </a:lnSpc>
              <a:buFont typeface="Wingdings"/>
              <a:buChar char=""/>
              <a:tabLst>
                <a:tab pos="318770" algn="l"/>
              </a:tabLst>
            </a:pPr>
            <a:r>
              <a:rPr sz="1800" dirty="0">
                <a:solidFill>
                  <a:srgbClr val="0D0D0D"/>
                </a:solidFill>
                <a:latin typeface="Times New Roman"/>
                <a:cs typeface="Times New Roman"/>
              </a:rPr>
              <a:t>Immediate</a:t>
            </a:r>
            <a:r>
              <a:rPr sz="1800" spc="-75" dirty="0">
                <a:solidFill>
                  <a:srgbClr val="0D0D0D"/>
                </a:solidFill>
                <a:latin typeface="Times New Roman"/>
                <a:cs typeface="Times New Roman"/>
              </a:rPr>
              <a:t> </a:t>
            </a:r>
            <a:r>
              <a:rPr sz="1800" spc="-10" dirty="0">
                <a:solidFill>
                  <a:srgbClr val="0D0D0D"/>
                </a:solidFill>
                <a:latin typeface="Times New Roman"/>
                <a:cs typeface="Times New Roman"/>
              </a:rPr>
              <a:t>Connectivity.</a:t>
            </a:r>
            <a:endParaRPr sz="1800">
              <a:latin typeface="Times New Roman"/>
              <a:cs typeface="Times New Roman"/>
            </a:endParaRPr>
          </a:p>
          <a:p>
            <a:pPr marL="318770" indent="-285750">
              <a:lnSpc>
                <a:spcPct val="100000"/>
              </a:lnSpc>
              <a:buFont typeface="Wingdings"/>
              <a:buChar char=""/>
              <a:tabLst>
                <a:tab pos="318770" algn="l"/>
              </a:tabLst>
            </a:pPr>
            <a:r>
              <a:rPr sz="1800" spc="-10" dirty="0">
                <a:solidFill>
                  <a:srgbClr val="0D0D0D"/>
                </a:solidFill>
                <a:latin typeface="Times New Roman"/>
                <a:cs typeface="Times New Roman"/>
              </a:rPr>
              <a:t>Automatic</a:t>
            </a:r>
            <a:r>
              <a:rPr sz="1800" spc="-45" dirty="0">
                <a:solidFill>
                  <a:srgbClr val="0D0D0D"/>
                </a:solidFill>
                <a:latin typeface="Times New Roman"/>
                <a:cs typeface="Times New Roman"/>
              </a:rPr>
              <a:t> </a:t>
            </a:r>
            <a:r>
              <a:rPr sz="1800" spc="-10" dirty="0">
                <a:solidFill>
                  <a:srgbClr val="0D0D0D"/>
                </a:solidFill>
                <a:latin typeface="Times New Roman"/>
                <a:cs typeface="Times New Roman"/>
              </a:rPr>
              <a:t>Alerts.</a:t>
            </a:r>
            <a:endParaRPr sz="1800">
              <a:latin typeface="Times New Roman"/>
              <a:cs typeface="Times New Roman"/>
            </a:endParaRPr>
          </a:p>
          <a:p>
            <a:pPr marL="318770" indent="-285750">
              <a:lnSpc>
                <a:spcPct val="100000"/>
              </a:lnSpc>
              <a:buFont typeface="Wingdings"/>
              <a:buChar char=""/>
              <a:tabLst>
                <a:tab pos="318770" algn="l"/>
              </a:tabLst>
            </a:pPr>
            <a:r>
              <a:rPr sz="1800" dirty="0">
                <a:solidFill>
                  <a:srgbClr val="0D0D0D"/>
                </a:solidFill>
                <a:latin typeface="Times New Roman"/>
                <a:cs typeface="Times New Roman"/>
              </a:rPr>
              <a:t>Comprehensive</a:t>
            </a:r>
            <a:r>
              <a:rPr sz="1800" spc="-65" dirty="0">
                <a:solidFill>
                  <a:srgbClr val="0D0D0D"/>
                </a:solidFill>
                <a:latin typeface="Times New Roman"/>
                <a:cs typeface="Times New Roman"/>
              </a:rPr>
              <a:t> </a:t>
            </a:r>
            <a:r>
              <a:rPr sz="1800" dirty="0">
                <a:solidFill>
                  <a:srgbClr val="0D0D0D"/>
                </a:solidFill>
                <a:latin typeface="Times New Roman"/>
                <a:cs typeface="Times New Roman"/>
              </a:rPr>
              <a:t>Safety</a:t>
            </a:r>
            <a:r>
              <a:rPr sz="1800" spc="-65" dirty="0">
                <a:solidFill>
                  <a:srgbClr val="0D0D0D"/>
                </a:solidFill>
                <a:latin typeface="Times New Roman"/>
                <a:cs typeface="Times New Roman"/>
              </a:rPr>
              <a:t> </a:t>
            </a:r>
            <a:r>
              <a:rPr sz="1800" spc="-10" dirty="0">
                <a:solidFill>
                  <a:srgbClr val="0D0D0D"/>
                </a:solidFill>
                <a:latin typeface="Times New Roman"/>
                <a:cs typeface="Times New Roman"/>
              </a:rPr>
              <a:t>Solution.</a:t>
            </a:r>
            <a:endParaRPr sz="1800">
              <a:latin typeface="Times New Roman"/>
              <a:cs typeface="Times New Roman"/>
            </a:endParaRPr>
          </a:p>
          <a:p>
            <a:pPr marL="12700">
              <a:lnSpc>
                <a:spcPct val="100000"/>
              </a:lnSpc>
              <a:spcBef>
                <a:spcPts val="1035"/>
              </a:spcBef>
            </a:pPr>
            <a:r>
              <a:rPr sz="1800" b="1" spc="-10" dirty="0">
                <a:latin typeface="Times New Roman"/>
                <a:cs typeface="Times New Roman"/>
              </a:rPr>
              <a:t>Conclusion:</a:t>
            </a:r>
            <a:endParaRPr sz="1800">
              <a:latin typeface="Times New Roman"/>
              <a:cs typeface="Times New Roman"/>
            </a:endParaRPr>
          </a:p>
          <a:p>
            <a:pPr marL="12700">
              <a:lnSpc>
                <a:spcPct val="100000"/>
              </a:lnSpc>
            </a:pPr>
            <a:r>
              <a:rPr sz="1800" dirty="0">
                <a:latin typeface="Times New Roman"/>
                <a:cs typeface="Times New Roman"/>
              </a:rPr>
              <a:t>The</a:t>
            </a:r>
            <a:r>
              <a:rPr sz="1800" spc="-30" dirty="0">
                <a:latin typeface="Times New Roman"/>
                <a:cs typeface="Times New Roman"/>
              </a:rPr>
              <a:t> </a:t>
            </a:r>
            <a:r>
              <a:rPr sz="1800" spc="-20" dirty="0">
                <a:latin typeface="Times New Roman"/>
                <a:cs typeface="Times New Roman"/>
              </a:rPr>
              <a:t>Women</a:t>
            </a:r>
            <a:r>
              <a:rPr sz="1800" spc="-30" dirty="0">
                <a:latin typeface="Times New Roman"/>
                <a:cs typeface="Times New Roman"/>
              </a:rPr>
              <a:t> </a:t>
            </a:r>
            <a:r>
              <a:rPr sz="1800" dirty="0">
                <a:latin typeface="Times New Roman"/>
                <a:cs typeface="Times New Roman"/>
              </a:rPr>
              <a:t>Safety</a:t>
            </a:r>
            <a:r>
              <a:rPr sz="1800" spc="-30" dirty="0">
                <a:latin typeface="Times New Roman"/>
                <a:cs typeface="Times New Roman"/>
              </a:rPr>
              <a:t> </a:t>
            </a:r>
            <a:r>
              <a:rPr sz="1800" dirty="0">
                <a:latin typeface="Times New Roman"/>
                <a:cs typeface="Times New Roman"/>
              </a:rPr>
              <a:t>Analytics</a:t>
            </a:r>
            <a:r>
              <a:rPr sz="1800" spc="-40" dirty="0">
                <a:latin typeface="Times New Roman"/>
                <a:cs typeface="Times New Roman"/>
              </a:rPr>
              <a:t> </a:t>
            </a:r>
            <a:r>
              <a:rPr sz="1800" spc="-10" dirty="0">
                <a:latin typeface="Times New Roman"/>
                <a:cs typeface="Times New Roman"/>
              </a:rPr>
              <a:t>solution</a:t>
            </a:r>
            <a:endParaRPr sz="1800">
              <a:latin typeface="Times New Roman"/>
              <a:cs typeface="Times New Roman"/>
            </a:endParaRPr>
          </a:p>
        </p:txBody>
      </p:sp>
      <p:pic>
        <p:nvPicPr>
          <p:cNvPr id="10" name="object 10"/>
          <p:cNvPicPr/>
          <p:nvPr/>
        </p:nvPicPr>
        <p:blipFill>
          <a:blip r:embed="rId3" cstate="print"/>
          <a:stretch>
            <a:fillRect/>
          </a:stretch>
        </p:blipFill>
        <p:spPr>
          <a:xfrm>
            <a:off x="2267266" y="1058695"/>
            <a:ext cx="432691" cy="331423"/>
          </a:xfrm>
          <a:prstGeom prst="rect">
            <a:avLst/>
          </a:prstGeom>
        </p:spPr>
      </p:pic>
      <p:sp>
        <p:nvSpPr>
          <p:cNvPr id="11" name="object 11"/>
          <p:cNvSpPr txBox="1"/>
          <p:nvPr/>
        </p:nvSpPr>
        <p:spPr>
          <a:xfrm>
            <a:off x="496011" y="3831082"/>
            <a:ext cx="3524250" cy="299720"/>
          </a:xfrm>
          <a:prstGeom prst="rect">
            <a:avLst/>
          </a:prstGeom>
        </p:spPr>
        <p:txBody>
          <a:bodyPr vert="horz" wrap="square" lIns="0" tIns="12700" rIns="0" bIns="0" rtlCol="0">
            <a:spAutoFit/>
          </a:bodyPr>
          <a:lstStyle/>
          <a:p>
            <a:pPr marL="12700">
              <a:lnSpc>
                <a:spcPct val="100000"/>
              </a:lnSpc>
              <a:spcBef>
                <a:spcPts val="100"/>
              </a:spcBef>
              <a:tabLst>
                <a:tab pos="1146175" algn="l"/>
                <a:tab pos="1987550" algn="l"/>
                <a:tab pos="2687320" algn="l"/>
              </a:tabLst>
            </a:pPr>
            <a:r>
              <a:rPr sz="1800" spc="-10" dirty="0">
                <a:latin typeface="Times New Roman"/>
                <a:cs typeface="Times New Roman"/>
              </a:rPr>
              <a:t>enhances</a:t>
            </a:r>
            <a:r>
              <a:rPr sz="1800" dirty="0">
                <a:latin typeface="Times New Roman"/>
                <a:cs typeface="Times New Roman"/>
              </a:rPr>
              <a:t>	</a:t>
            </a:r>
            <a:r>
              <a:rPr sz="1800" spc="-10" dirty="0">
                <a:latin typeface="Times New Roman"/>
                <a:cs typeface="Times New Roman"/>
              </a:rPr>
              <a:t>safety</a:t>
            </a:r>
            <a:r>
              <a:rPr sz="1800" dirty="0">
                <a:latin typeface="Times New Roman"/>
                <a:cs typeface="Times New Roman"/>
              </a:rPr>
              <a:t>	</a:t>
            </a:r>
            <a:r>
              <a:rPr sz="1800" spc="-20" dirty="0">
                <a:latin typeface="Times New Roman"/>
                <a:cs typeface="Times New Roman"/>
              </a:rPr>
              <a:t>with</a:t>
            </a:r>
            <a:r>
              <a:rPr sz="1800" dirty="0">
                <a:latin typeface="Times New Roman"/>
                <a:cs typeface="Times New Roman"/>
              </a:rPr>
              <a:t>	</a:t>
            </a:r>
            <a:r>
              <a:rPr sz="1800" spc="-10" dirty="0">
                <a:latin typeface="Times New Roman"/>
                <a:cs typeface="Times New Roman"/>
              </a:rPr>
              <a:t>real-</a:t>
            </a:r>
            <a:r>
              <a:rPr sz="1800" spc="-20" dirty="0">
                <a:latin typeface="Times New Roman"/>
                <a:cs typeface="Times New Roman"/>
              </a:rPr>
              <a:t>time</a:t>
            </a:r>
            <a:endParaRPr sz="1800">
              <a:latin typeface="Times New Roman"/>
              <a:cs typeface="Times New Roman"/>
            </a:endParaRPr>
          </a:p>
        </p:txBody>
      </p:sp>
      <p:sp>
        <p:nvSpPr>
          <p:cNvPr id="12" name="object 12"/>
          <p:cNvSpPr txBox="1"/>
          <p:nvPr/>
        </p:nvSpPr>
        <p:spPr>
          <a:xfrm>
            <a:off x="496011" y="4105402"/>
            <a:ext cx="3526154" cy="848994"/>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a:cs typeface="Times New Roman"/>
              </a:rPr>
              <a:t>monitoring,</a:t>
            </a:r>
            <a:r>
              <a:rPr sz="1800" spc="45" dirty="0">
                <a:latin typeface="Times New Roman"/>
                <a:cs typeface="Times New Roman"/>
              </a:rPr>
              <a:t> </a:t>
            </a:r>
            <a:r>
              <a:rPr sz="1800" dirty="0">
                <a:latin typeface="Times New Roman"/>
                <a:cs typeface="Times New Roman"/>
              </a:rPr>
              <a:t>gender</a:t>
            </a:r>
            <a:r>
              <a:rPr sz="1800" spc="35" dirty="0">
                <a:latin typeface="Times New Roman"/>
                <a:cs typeface="Times New Roman"/>
              </a:rPr>
              <a:t> </a:t>
            </a:r>
            <a:r>
              <a:rPr sz="1800" dirty="0">
                <a:latin typeface="Times New Roman"/>
                <a:cs typeface="Times New Roman"/>
              </a:rPr>
              <a:t>classification,</a:t>
            </a:r>
            <a:r>
              <a:rPr sz="1800" spc="40" dirty="0">
                <a:latin typeface="Times New Roman"/>
                <a:cs typeface="Times New Roman"/>
              </a:rPr>
              <a:t> </a:t>
            </a:r>
            <a:r>
              <a:rPr sz="1800" spc="-25" dirty="0">
                <a:latin typeface="Times New Roman"/>
                <a:cs typeface="Times New Roman"/>
              </a:rPr>
              <a:t>and </a:t>
            </a:r>
            <a:r>
              <a:rPr sz="1800" dirty="0">
                <a:latin typeface="Times New Roman"/>
                <a:cs typeface="Times New Roman"/>
              </a:rPr>
              <a:t>gesture</a:t>
            </a:r>
            <a:r>
              <a:rPr sz="1800" spc="55" dirty="0">
                <a:latin typeface="Times New Roman"/>
                <a:cs typeface="Times New Roman"/>
              </a:rPr>
              <a:t>  </a:t>
            </a:r>
            <a:r>
              <a:rPr sz="1800" dirty="0">
                <a:latin typeface="Times New Roman"/>
                <a:cs typeface="Times New Roman"/>
              </a:rPr>
              <a:t>recognition.</a:t>
            </a:r>
            <a:r>
              <a:rPr sz="1800" spc="60" dirty="0">
                <a:latin typeface="Times New Roman"/>
                <a:cs typeface="Times New Roman"/>
              </a:rPr>
              <a:t>  </a:t>
            </a:r>
            <a:r>
              <a:rPr sz="1800" dirty="0">
                <a:latin typeface="Times New Roman"/>
                <a:cs typeface="Times New Roman"/>
              </a:rPr>
              <a:t>Integrated</a:t>
            </a:r>
            <a:r>
              <a:rPr sz="1800" spc="50" dirty="0">
                <a:latin typeface="Times New Roman"/>
                <a:cs typeface="Times New Roman"/>
              </a:rPr>
              <a:t>  </a:t>
            </a:r>
            <a:r>
              <a:rPr sz="1800" spc="-20" dirty="0">
                <a:latin typeface="Times New Roman"/>
                <a:cs typeface="Times New Roman"/>
              </a:rPr>
              <a:t>with </a:t>
            </a:r>
            <a:r>
              <a:rPr sz="1800" dirty="0">
                <a:latin typeface="Times New Roman"/>
                <a:cs typeface="Times New Roman"/>
              </a:rPr>
              <a:t>Kavalan</a:t>
            </a:r>
            <a:r>
              <a:rPr sz="1800" spc="40" dirty="0">
                <a:latin typeface="Times New Roman"/>
                <a:cs typeface="Times New Roman"/>
              </a:rPr>
              <a:t>  </a:t>
            </a:r>
            <a:r>
              <a:rPr sz="1800" dirty="0">
                <a:latin typeface="Times New Roman"/>
                <a:cs typeface="Times New Roman"/>
              </a:rPr>
              <a:t>SOS</a:t>
            </a:r>
            <a:r>
              <a:rPr sz="1800" spc="40" dirty="0">
                <a:latin typeface="Times New Roman"/>
                <a:cs typeface="Times New Roman"/>
              </a:rPr>
              <a:t>  </a:t>
            </a:r>
            <a:r>
              <a:rPr sz="1800" dirty="0">
                <a:latin typeface="Times New Roman"/>
                <a:cs typeface="Times New Roman"/>
              </a:rPr>
              <a:t>features</a:t>
            </a:r>
            <a:r>
              <a:rPr sz="1800" spc="40" dirty="0">
                <a:latin typeface="Times New Roman"/>
                <a:cs typeface="Times New Roman"/>
              </a:rPr>
              <a:t>  </a:t>
            </a:r>
            <a:r>
              <a:rPr sz="1800" dirty="0">
                <a:latin typeface="Times New Roman"/>
                <a:cs typeface="Times New Roman"/>
              </a:rPr>
              <a:t>like</a:t>
            </a:r>
            <a:r>
              <a:rPr sz="1800" spc="45" dirty="0">
                <a:latin typeface="Times New Roman"/>
                <a:cs typeface="Times New Roman"/>
              </a:rPr>
              <a:t>  </a:t>
            </a:r>
            <a:r>
              <a:rPr sz="1800" spc="-10" dirty="0">
                <a:latin typeface="Times New Roman"/>
                <a:cs typeface="Times New Roman"/>
              </a:rPr>
              <a:t>location</a:t>
            </a:r>
            <a:endParaRPr sz="1800">
              <a:latin typeface="Times New Roman"/>
              <a:cs typeface="Times New Roman"/>
            </a:endParaRPr>
          </a:p>
        </p:txBody>
      </p:sp>
      <p:sp>
        <p:nvSpPr>
          <p:cNvPr id="13" name="object 13"/>
          <p:cNvSpPr txBox="1"/>
          <p:nvPr/>
        </p:nvSpPr>
        <p:spPr>
          <a:xfrm>
            <a:off x="496011" y="4928742"/>
            <a:ext cx="1301750" cy="299720"/>
          </a:xfrm>
          <a:prstGeom prst="rect">
            <a:avLst/>
          </a:prstGeom>
        </p:spPr>
        <p:txBody>
          <a:bodyPr vert="horz" wrap="square" lIns="0" tIns="12700" rIns="0" bIns="0" rtlCol="0">
            <a:spAutoFit/>
          </a:bodyPr>
          <a:lstStyle/>
          <a:p>
            <a:pPr marL="12700">
              <a:lnSpc>
                <a:spcPct val="100000"/>
              </a:lnSpc>
              <a:spcBef>
                <a:spcPts val="100"/>
              </a:spcBef>
              <a:tabLst>
                <a:tab pos="1163320" algn="l"/>
              </a:tabLst>
            </a:pPr>
            <a:r>
              <a:rPr sz="1800" spc="-10" dirty="0">
                <a:latin typeface="Times New Roman"/>
                <a:cs typeface="Times New Roman"/>
              </a:rPr>
              <a:t>tracking,</a:t>
            </a:r>
            <a:r>
              <a:rPr sz="1800" dirty="0">
                <a:latin typeface="Times New Roman"/>
                <a:cs typeface="Times New Roman"/>
              </a:rPr>
              <a:t>	</a:t>
            </a:r>
            <a:r>
              <a:rPr sz="1800" spc="-25" dirty="0">
                <a:latin typeface="Times New Roman"/>
                <a:cs typeface="Times New Roman"/>
              </a:rPr>
              <a:t>it</a:t>
            </a:r>
            <a:endParaRPr sz="1800">
              <a:latin typeface="Times New Roman"/>
              <a:cs typeface="Times New Roman"/>
            </a:endParaRPr>
          </a:p>
        </p:txBody>
      </p:sp>
      <p:sp>
        <p:nvSpPr>
          <p:cNvPr id="14" name="object 14"/>
          <p:cNvSpPr txBox="1"/>
          <p:nvPr/>
        </p:nvSpPr>
        <p:spPr>
          <a:xfrm>
            <a:off x="3118104" y="4980178"/>
            <a:ext cx="4354830" cy="299720"/>
          </a:xfrm>
          <a:prstGeom prst="rect">
            <a:avLst/>
          </a:prstGeom>
        </p:spPr>
        <p:txBody>
          <a:bodyPr vert="horz" wrap="square" lIns="0" tIns="12700" rIns="0" bIns="0" rtlCol="0">
            <a:spAutoFit/>
          </a:bodyPr>
          <a:lstStyle/>
          <a:p>
            <a:pPr marL="38100">
              <a:lnSpc>
                <a:spcPct val="100000"/>
              </a:lnSpc>
              <a:spcBef>
                <a:spcPts val="100"/>
              </a:spcBef>
            </a:pPr>
            <a:r>
              <a:rPr sz="2700" baseline="12345" dirty="0">
                <a:latin typeface="Times New Roman"/>
                <a:cs typeface="Times New Roman"/>
              </a:rPr>
              <a:t>proactive</a:t>
            </a:r>
            <a:r>
              <a:rPr sz="2700" spc="322" baseline="12345" dirty="0">
                <a:latin typeface="Times New Roman"/>
                <a:cs typeface="Times New Roman"/>
              </a:rPr>
              <a:t> </a:t>
            </a:r>
            <a:r>
              <a:rPr sz="1800" dirty="0">
                <a:latin typeface="Wingdings"/>
                <a:cs typeface="Wingdings"/>
              </a:rPr>
              <a:t></a:t>
            </a:r>
            <a:r>
              <a:rPr sz="1800" spc="335" dirty="0">
                <a:latin typeface="Times New Roman"/>
                <a:cs typeface="Times New Roman"/>
              </a:rPr>
              <a:t> </a:t>
            </a:r>
            <a:r>
              <a:rPr sz="1800" dirty="0">
                <a:latin typeface="Times New Roman"/>
                <a:cs typeface="Times New Roman"/>
              </a:rPr>
              <a:t>Use</a:t>
            </a:r>
            <a:r>
              <a:rPr sz="1800" spc="80" dirty="0">
                <a:latin typeface="Times New Roman"/>
                <a:cs typeface="Times New Roman"/>
              </a:rPr>
              <a:t> </a:t>
            </a:r>
            <a:r>
              <a:rPr sz="1800" dirty="0">
                <a:latin typeface="Times New Roman"/>
                <a:cs typeface="Times New Roman"/>
              </a:rPr>
              <a:t>solar</a:t>
            </a:r>
            <a:r>
              <a:rPr sz="1800" spc="75" dirty="0">
                <a:latin typeface="Times New Roman"/>
                <a:cs typeface="Times New Roman"/>
              </a:rPr>
              <a:t> </a:t>
            </a:r>
            <a:r>
              <a:rPr sz="1800" dirty="0">
                <a:latin typeface="Times New Roman"/>
                <a:cs typeface="Times New Roman"/>
              </a:rPr>
              <a:t>sheets</a:t>
            </a:r>
            <a:r>
              <a:rPr sz="1800" spc="75" dirty="0">
                <a:latin typeface="Times New Roman"/>
                <a:cs typeface="Times New Roman"/>
              </a:rPr>
              <a:t> </a:t>
            </a:r>
            <a:r>
              <a:rPr sz="1800" dirty="0">
                <a:latin typeface="Times New Roman"/>
                <a:cs typeface="Times New Roman"/>
              </a:rPr>
              <a:t>or</a:t>
            </a:r>
            <a:r>
              <a:rPr sz="1800" spc="75" dirty="0">
                <a:latin typeface="Times New Roman"/>
                <a:cs typeface="Times New Roman"/>
              </a:rPr>
              <a:t> </a:t>
            </a:r>
            <a:r>
              <a:rPr sz="1800" dirty="0">
                <a:latin typeface="Times New Roman"/>
                <a:cs typeface="Times New Roman"/>
              </a:rPr>
              <a:t>solar</a:t>
            </a:r>
            <a:r>
              <a:rPr sz="1800" spc="80" dirty="0">
                <a:latin typeface="Times New Roman"/>
                <a:cs typeface="Times New Roman"/>
              </a:rPr>
              <a:t> </a:t>
            </a:r>
            <a:r>
              <a:rPr sz="1800" dirty="0">
                <a:latin typeface="Times New Roman"/>
                <a:cs typeface="Times New Roman"/>
              </a:rPr>
              <a:t>paint</a:t>
            </a:r>
            <a:r>
              <a:rPr sz="1800" spc="70" dirty="0">
                <a:latin typeface="Times New Roman"/>
                <a:cs typeface="Times New Roman"/>
              </a:rPr>
              <a:t> </a:t>
            </a:r>
            <a:r>
              <a:rPr sz="1800" spc="-25" dirty="0">
                <a:latin typeface="Times New Roman"/>
                <a:cs typeface="Times New Roman"/>
              </a:rPr>
              <a:t>to</a:t>
            </a:r>
            <a:endParaRPr sz="1800">
              <a:latin typeface="Times New Roman"/>
              <a:cs typeface="Times New Roman"/>
            </a:endParaRPr>
          </a:p>
        </p:txBody>
      </p:sp>
      <p:sp>
        <p:nvSpPr>
          <p:cNvPr id="15" name="object 15"/>
          <p:cNvSpPr txBox="1"/>
          <p:nvPr/>
        </p:nvSpPr>
        <p:spPr>
          <a:xfrm>
            <a:off x="496011" y="4928742"/>
            <a:ext cx="3523615" cy="574040"/>
          </a:xfrm>
          <a:prstGeom prst="rect">
            <a:avLst/>
          </a:prstGeom>
        </p:spPr>
        <p:txBody>
          <a:bodyPr vert="horz" wrap="square" lIns="0" tIns="12700" rIns="0" bIns="0" rtlCol="0">
            <a:spAutoFit/>
          </a:bodyPr>
          <a:lstStyle/>
          <a:p>
            <a:pPr marL="12700" marR="5080" indent="1618615">
              <a:lnSpc>
                <a:spcPct val="100000"/>
              </a:lnSpc>
              <a:spcBef>
                <a:spcPts val="100"/>
              </a:spcBef>
              <a:tabLst>
                <a:tab pos="1330960" algn="l"/>
                <a:tab pos="1941830" algn="l"/>
                <a:tab pos="2616835" algn="l"/>
              </a:tabLst>
            </a:pPr>
            <a:r>
              <a:rPr sz="1800" spc="-10" dirty="0">
                <a:latin typeface="Times New Roman"/>
                <a:cs typeface="Times New Roman"/>
              </a:rPr>
              <a:t>ensures</a:t>
            </a:r>
            <a:r>
              <a:rPr sz="1800" spc="500" dirty="0">
                <a:latin typeface="Times New Roman"/>
                <a:cs typeface="Times New Roman"/>
              </a:rPr>
              <a:t> </a:t>
            </a:r>
            <a:r>
              <a:rPr sz="1800" spc="-10" dirty="0">
                <a:latin typeface="Times New Roman"/>
                <a:cs typeface="Times New Roman"/>
              </a:rPr>
              <a:t>intervention,</a:t>
            </a:r>
            <a:r>
              <a:rPr sz="1800" dirty="0">
                <a:latin typeface="Times New Roman"/>
                <a:cs typeface="Times New Roman"/>
              </a:rPr>
              <a:t>	</a:t>
            </a:r>
            <a:r>
              <a:rPr sz="1800" spc="-10" dirty="0">
                <a:latin typeface="Times New Roman"/>
                <a:cs typeface="Times New Roman"/>
              </a:rPr>
              <a:t>early</a:t>
            </a:r>
            <a:r>
              <a:rPr sz="1800" dirty="0">
                <a:latin typeface="Times New Roman"/>
                <a:cs typeface="Times New Roman"/>
              </a:rPr>
              <a:t>	</a:t>
            </a:r>
            <a:r>
              <a:rPr sz="1800" spc="-10" dirty="0">
                <a:latin typeface="Times New Roman"/>
                <a:cs typeface="Times New Roman"/>
              </a:rPr>
              <a:t>threat</a:t>
            </a:r>
            <a:r>
              <a:rPr sz="1800" dirty="0">
                <a:latin typeface="Times New Roman"/>
                <a:cs typeface="Times New Roman"/>
              </a:rPr>
              <a:t>	</a:t>
            </a:r>
            <a:r>
              <a:rPr sz="1800" spc="-10" dirty="0">
                <a:latin typeface="Times New Roman"/>
                <a:cs typeface="Times New Roman"/>
              </a:rPr>
              <a:t>detection,</a:t>
            </a:r>
            <a:endParaRPr sz="1800">
              <a:latin typeface="Times New Roman"/>
              <a:cs typeface="Times New Roman"/>
            </a:endParaRPr>
          </a:p>
        </p:txBody>
      </p:sp>
      <p:sp>
        <p:nvSpPr>
          <p:cNvPr id="16" name="object 16"/>
          <p:cNvSpPr txBox="1"/>
          <p:nvPr/>
        </p:nvSpPr>
        <p:spPr>
          <a:xfrm>
            <a:off x="496011" y="5477357"/>
            <a:ext cx="1623060" cy="299720"/>
          </a:xfrm>
          <a:prstGeom prst="rect">
            <a:avLst/>
          </a:prstGeom>
        </p:spPr>
        <p:txBody>
          <a:bodyPr vert="horz" wrap="square" lIns="0" tIns="12700" rIns="0" bIns="0" rtlCol="0">
            <a:spAutoFit/>
          </a:bodyPr>
          <a:lstStyle/>
          <a:p>
            <a:pPr marL="12700">
              <a:lnSpc>
                <a:spcPct val="100000"/>
              </a:lnSpc>
              <a:spcBef>
                <a:spcPts val="100"/>
              </a:spcBef>
              <a:tabLst>
                <a:tab pos="608330" algn="l"/>
              </a:tabLst>
            </a:pPr>
            <a:r>
              <a:rPr sz="1800" spc="-25" dirty="0">
                <a:latin typeface="Times New Roman"/>
                <a:cs typeface="Times New Roman"/>
              </a:rPr>
              <a:t>and</a:t>
            </a:r>
            <a:r>
              <a:rPr sz="1800" dirty="0">
                <a:latin typeface="Times New Roman"/>
                <a:cs typeface="Times New Roman"/>
              </a:rPr>
              <a:t>	</a:t>
            </a:r>
            <a:r>
              <a:rPr sz="1800" spc="-10" dirty="0">
                <a:latin typeface="Times New Roman"/>
                <a:cs typeface="Times New Roman"/>
              </a:rPr>
              <a:t>continuous</a:t>
            </a:r>
            <a:endParaRPr sz="1800">
              <a:latin typeface="Times New Roman"/>
              <a:cs typeface="Times New Roman"/>
            </a:endParaRPr>
          </a:p>
        </p:txBody>
      </p:sp>
      <p:sp>
        <p:nvSpPr>
          <p:cNvPr id="17" name="object 17"/>
          <p:cNvSpPr txBox="1"/>
          <p:nvPr/>
        </p:nvSpPr>
        <p:spPr>
          <a:xfrm>
            <a:off x="2309876" y="5477357"/>
            <a:ext cx="1712595" cy="574675"/>
          </a:xfrm>
          <a:prstGeom prst="rect">
            <a:avLst/>
          </a:prstGeom>
        </p:spPr>
        <p:txBody>
          <a:bodyPr vert="horz" wrap="square" lIns="0" tIns="12700" rIns="0" bIns="0" rtlCol="0">
            <a:spAutoFit/>
          </a:bodyPr>
          <a:lstStyle/>
          <a:p>
            <a:pPr marL="60960">
              <a:lnSpc>
                <a:spcPct val="100000"/>
              </a:lnSpc>
              <a:spcBef>
                <a:spcPts val="100"/>
              </a:spcBef>
              <a:tabLst>
                <a:tab pos="1431290" algn="l"/>
              </a:tabLst>
            </a:pPr>
            <a:r>
              <a:rPr sz="1800" spc="-10" dirty="0">
                <a:latin typeface="Times New Roman"/>
                <a:cs typeface="Times New Roman"/>
              </a:rPr>
              <a:t>surveillance</a:t>
            </a:r>
            <a:r>
              <a:rPr sz="1800" dirty="0">
                <a:latin typeface="Times New Roman"/>
                <a:cs typeface="Times New Roman"/>
              </a:rPr>
              <a:t>	</a:t>
            </a:r>
            <a:r>
              <a:rPr sz="1800" spc="-25" dirty="0">
                <a:latin typeface="Times New Roman"/>
                <a:cs typeface="Times New Roman"/>
              </a:rPr>
              <a:t>for</a:t>
            </a:r>
            <a:endParaRPr sz="1800">
              <a:latin typeface="Times New Roman"/>
              <a:cs typeface="Times New Roman"/>
            </a:endParaRPr>
          </a:p>
          <a:p>
            <a:pPr marL="12700">
              <a:lnSpc>
                <a:spcPct val="100000"/>
              </a:lnSpc>
              <a:tabLst>
                <a:tab pos="1368425" algn="l"/>
              </a:tabLst>
            </a:pPr>
            <a:r>
              <a:rPr sz="1800" spc="-10" dirty="0">
                <a:latin typeface="Times New Roman"/>
                <a:cs typeface="Times New Roman"/>
              </a:rPr>
              <a:t>protection</a:t>
            </a:r>
            <a:r>
              <a:rPr sz="1800" dirty="0">
                <a:latin typeface="Times New Roman"/>
                <a:cs typeface="Times New Roman"/>
              </a:rPr>
              <a:t>	</a:t>
            </a:r>
            <a:r>
              <a:rPr sz="1800" spc="-25" dirty="0">
                <a:latin typeface="Times New Roman"/>
                <a:cs typeface="Times New Roman"/>
              </a:rPr>
              <a:t>and</a:t>
            </a:r>
            <a:endParaRPr sz="1800">
              <a:latin typeface="Times New Roman"/>
              <a:cs typeface="Times New Roman"/>
            </a:endParaRPr>
          </a:p>
        </p:txBody>
      </p:sp>
      <p:sp>
        <p:nvSpPr>
          <p:cNvPr id="18" name="object 18"/>
          <p:cNvSpPr txBox="1"/>
          <p:nvPr/>
        </p:nvSpPr>
        <p:spPr>
          <a:xfrm>
            <a:off x="496011" y="5751372"/>
            <a:ext cx="179133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a:cs typeface="Times New Roman"/>
              </a:rPr>
              <a:t>comprehensive</a:t>
            </a:r>
            <a:endParaRPr sz="1800">
              <a:latin typeface="Times New Roman"/>
              <a:cs typeface="Times New Roman"/>
            </a:endParaRPr>
          </a:p>
          <a:p>
            <a:pPr marL="12700">
              <a:lnSpc>
                <a:spcPct val="100000"/>
              </a:lnSpc>
              <a:spcBef>
                <a:spcPts val="5"/>
              </a:spcBef>
            </a:pPr>
            <a:r>
              <a:rPr sz="1800" dirty="0">
                <a:latin typeface="Times New Roman"/>
                <a:cs typeface="Times New Roman"/>
              </a:rPr>
              <a:t>actionable</a:t>
            </a:r>
            <a:r>
              <a:rPr sz="1800" spc="-70" dirty="0">
                <a:latin typeface="Times New Roman"/>
                <a:cs typeface="Times New Roman"/>
              </a:rPr>
              <a:t> </a:t>
            </a:r>
            <a:r>
              <a:rPr sz="1800" spc="-10" dirty="0">
                <a:latin typeface="Times New Roman"/>
                <a:cs typeface="Times New Roman"/>
              </a:rPr>
              <a:t>insights.</a:t>
            </a:r>
            <a:endParaRPr sz="1800">
              <a:latin typeface="Times New Roman"/>
              <a:cs typeface="Times New Roman"/>
            </a:endParaRPr>
          </a:p>
        </p:txBody>
      </p:sp>
      <p:grpSp>
        <p:nvGrpSpPr>
          <p:cNvPr id="19" name="object 19"/>
          <p:cNvGrpSpPr/>
          <p:nvPr/>
        </p:nvGrpSpPr>
        <p:grpSpPr>
          <a:xfrm>
            <a:off x="7711437" y="1249676"/>
            <a:ext cx="4460875" cy="4460875"/>
            <a:chOff x="7711437" y="1249676"/>
            <a:chExt cx="4460875" cy="4460875"/>
          </a:xfrm>
        </p:grpSpPr>
        <p:pic>
          <p:nvPicPr>
            <p:cNvPr id="20" name="object 20"/>
            <p:cNvPicPr/>
            <p:nvPr/>
          </p:nvPicPr>
          <p:blipFill>
            <a:blip r:embed="rId4" cstate="print"/>
            <a:stretch>
              <a:fillRect/>
            </a:stretch>
          </p:blipFill>
          <p:spPr>
            <a:xfrm>
              <a:off x="7711437" y="1249676"/>
              <a:ext cx="4460754" cy="4460754"/>
            </a:xfrm>
            <a:prstGeom prst="rect">
              <a:avLst/>
            </a:prstGeom>
          </p:spPr>
        </p:pic>
        <p:pic>
          <p:nvPicPr>
            <p:cNvPr id="21" name="object 21"/>
            <p:cNvPicPr/>
            <p:nvPr/>
          </p:nvPicPr>
          <p:blipFill>
            <a:blip r:embed="rId5" cstate="print"/>
            <a:stretch>
              <a:fillRect/>
            </a:stretch>
          </p:blipFill>
          <p:spPr>
            <a:xfrm>
              <a:off x="7852156" y="1390904"/>
              <a:ext cx="4110863" cy="4110863"/>
            </a:xfrm>
            <a:prstGeom prst="rect">
              <a:avLst/>
            </a:prstGeom>
          </p:spPr>
        </p:pic>
        <p:sp>
          <p:nvSpPr>
            <p:cNvPr id="22" name="object 22"/>
            <p:cNvSpPr/>
            <p:nvPr/>
          </p:nvSpPr>
          <p:spPr>
            <a:xfrm>
              <a:off x="7788656" y="1327404"/>
              <a:ext cx="4237990" cy="4237990"/>
            </a:xfrm>
            <a:custGeom>
              <a:avLst/>
              <a:gdLst/>
              <a:ahLst/>
              <a:cxnLst/>
              <a:rect l="l" t="t" r="r" b="b"/>
              <a:pathLst>
                <a:path w="4237990" h="4237990">
                  <a:moveTo>
                    <a:pt x="0" y="4237863"/>
                  </a:moveTo>
                  <a:lnTo>
                    <a:pt x="4237863" y="4237863"/>
                  </a:lnTo>
                  <a:lnTo>
                    <a:pt x="4237863" y="0"/>
                  </a:lnTo>
                  <a:lnTo>
                    <a:pt x="0" y="0"/>
                  </a:lnTo>
                  <a:lnTo>
                    <a:pt x="0" y="4237863"/>
                  </a:lnTo>
                  <a:close/>
                </a:path>
              </a:pathLst>
            </a:custGeom>
            <a:ln w="127000">
              <a:solidFill>
                <a:srgbClr val="000000"/>
              </a:solidFill>
            </a:ln>
          </p:spPr>
          <p:txBody>
            <a:bodyPr wrap="square" lIns="0" tIns="0" rIns="0" bIns="0" rtlCol="0"/>
            <a:lstStyle/>
            <a:p>
              <a:endParaRPr/>
            </a:p>
          </p:txBody>
        </p:sp>
      </p:grpSp>
      <p:pic>
        <p:nvPicPr>
          <p:cNvPr id="23" name="object 23"/>
          <p:cNvPicPr/>
          <p:nvPr/>
        </p:nvPicPr>
        <p:blipFill>
          <a:blip r:embed="rId6" cstate="print"/>
          <a:stretch>
            <a:fillRect/>
          </a:stretch>
        </p:blipFill>
        <p:spPr>
          <a:xfrm>
            <a:off x="6126871" y="5836920"/>
            <a:ext cx="508677" cy="517842"/>
          </a:xfrm>
          <a:prstGeom prst="rect">
            <a:avLst/>
          </a:prstGeom>
        </p:spPr>
      </p:pic>
      <p:pic>
        <p:nvPicPr>
          <p:cNvPr id="24" name="object 24"/>
          <p:cNvPicPr/>
          <p:nvPr/>
        </p:nvPicPr>
        <p:blipFill>
          <a:blip r:embed="rId7" cstate="print"/>
          <a:stretch>
            <a:fillRect/>
          </a:stretch>
        </p:blipFill>
        <p:spPr>
          <a:xfrm>
            <a:off x="5518403" y="4294327"/>
            <a:ext cx="475665" cy="475665"/>
          </a:xfrm>
          <a:prstGeom prst="rect">
            <a:avLst/>
          </a:prstGeom>
        </p:spPr>
      </p:pic>
      <p:pic>
        <p:nvPicPr>
          <p:cNvPr id="25" name="object 25"/>
          <p:cNvPicPr/>
          <p:nvPr/>
        </p:nvPicPr>
        <p:blipFill>
          <a:blip r:embed="rId8" cstate="print"/>
          <a:stretch>
            <a:fillRect/>
          </a:stretch>
        </p:blipFill>
        <p:spPr>
          <a:xfrm>
            <a:off x="4521453" y="2590507"/>
            <a:ext cx="540804" cy="540804"/>
          </a:xfrm>
          <a:prstGeom prst="rect">
            <a:avLst/>
          </a:prstGeom>
        </p:spPr>
      </p:pic>
      <p:pic>
        <p:nvPicPr>
          <p:cNvPr id="26" name="object 26"/>
          <p:cNvPicPr/>
          <p:nvPr/>
        </p:nvPicPr>
        <p:blipFill>
          <a:blip r:embed="rId9" cstate="print"/>
          <a:stretch>
            <a:fillRect/>
          </a:stretch>
        </p:blipFill>
        <p:spPr>
          <a:xfrm>
            <a:off x="6501384" y="1955063"/>
            <a:ext cx="773785" cy="773785"/>
          </a:xfrm>
          <a:prstGeom prst="rect">
            <a:avLst/>
          </a:prstGeom>
        </p:spPr>
      </p:pic>
      <p:pic>
        <p:nvPicPr>
          <p:cNvPr id="27" name="object 27"/>
          <p:cNvPicPr/>
          <p:nvPr/>
        </p:nvPicPr>
        <p:blipFill>
          <a:blip r:embed="rId10" cstate="print"/>
          <a:stretch>
            <a:fillRect/>
          </a:stretch>
        </p:blipFill>
        <p:spPr>
          <a:xfrm>
            <a:off x="6808354" y="938072"/>
            <a:ext cx="705028" cy="723341"/>
          </a:xfrm>
          <a:prstGeom prst="rect">
            <a:avLst/>
          </a:prstGeom>
        </p:spPr>
      </p:pic>
      <p:sp>
        <p:nvSpPr>
          <p:cNvPr id="28" name="object 28"/>
          <p:cNvSpPr txBox="1"/>
          <p:nvPr/>
        </p:nvSpPr>
        <p:spPr>
          <a:xfrm>
            <a:off x="7931911" y="5865063"/>
            <a:ext cx="389826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D0D0D"/>
                </a:solidFill>
                <a:latin typeface="Times New Roman"/>
                <a:cs typeface="Times New Roman"/>
              </a:rPr>
              <a:t>Our</a:t>
            </a:r>
            <a:r>
              <a:rPr sz="1400" b="1" spc="-55" dirty="0">
                <a:solidFill>
                  <a:srgbClr val="0D0D0D"/>
                </a:solidFill>
                <a:latin typeface="Times New Roman"/>
                <a:cs typeface="Times New Roman"/>
              </a:rPr>
              <a:t> </a:t>
            </a:r>
            <a:r>
              <a:rPr sz="1400" b="1" dirty="0">
                <a:solidFill>
                  <a:srgbClr val="0D0D0D"/>
                </a:solidFill>
                <a:latin typeface="Times New Roman"/>
                <a:cs typeface="Times New Roman"/>
              </a:rPr>
              <a:t>mission</a:t>
            </a:r>
            <a:r>
              <a:rPr sz="1400" b="1" spc="-30" dirty="0">
                <a:solidFill>
                  <a:srgbClr val="0D0D0D"/>
                </a:solidFill>
                <a:latin typeface="Times New Roman"/>
                <a:cs typeface="Times New Roman"/>
              </a:rPr>
              <a:t> </a:t>
            </a:r>
            <a:r>
              <a:rPr sz="1400" b="1" dirty="0">
                <a:solidFill>
                  <a:srgbClr val="0D0D0D"/>
                </a:solidFill>
                <a:latin typeface="Times New Roman"/>
                <a:cs typeface="Times New Roman"/>
              </a:rPr>
              <a:t>is</a:t>
            </a:r>
            <a:r>
              <a:rPr sz="1400" b="1" spc="-25" dirty="0">
                <a:solidFill>
                  <a:srgbClr val="0D0D0D"/>
                </a:solidFill>
                <a:latin typeface="Times New Roman"/>
                <a:cs typeface="Times New Roman"/>
              </a:rPr>
              <a:t> </a:t>
            </a:r>
            <a:r>
              <a:rPr sz="1400" b="1" dirty="0">
                <a:solidFill>
                  <a:srgbClr val="0D0D0D"/>
                </a:solidFill>
                <a:latin typeface="Times New Roman"/>
                <a:cs typeface="Times New Roman"/>
              </a:rPr>
              <a:t>to</a:t>
            </a:r>
            <a:r>
              <a:rPr sz="1400" b="1" spc="-25" dirty="0">
                <a:solidFill>
                  <a:srgbClr val="0D0D0D"/>
                </a:solidFill>
                <a:latin typeface="Times New Roman"/>
                <a:cs typeface="Times New Roman"/>
              </a:rPr>
              <a:t> </a:t>
            </a:r>
            <a:r>
              <a:rPr sz="1400" b="1" dirty="0">
                <a:solidFill>
                  <a:srgbClr val="0D0D0D"/>
                </a:solidFill>
                <a:latin typeface="Times New Roman"/>
                <a:cs typeface="Times New Roman"/>
              </a:rPr>
              <a:t>reduce</a:t>
            </a:r>
            <a:r>
              <a:rPr sz="1400" b="1" spc="-30" dirty="0">
                <a:solidFill>
                  <a:srgbClr val="0D0D0D"/>
                </a:solidFill>
                <a:latin typeface="Times New Roman"/>
                <a:cs typeface="Times New Roman"/>
              </a:rPr>
              <a:t> </a:t>
            </a:r>
            <a:r>
              <a:rPr sz="1400" b="1" dirty="0">
                <a:solidFill>
                  <a:srgbClr val="0D0D0D"/>
                </a:solidFill>
                <a:latin typeface="Times New Roman"/>
                <a:cs typeface="Times New Roman"/>
              </a:rPr>
              <a:t>crime</a:t>
            </a:r>
            <a:r>
              <a:rPr sz="1400" b="1" spc="-5" dirty="0">
                <a:solidFill>
                  <a:srgbClr val="0D0D0D"/>
                </a:solidFill>
                <a:latin typeface="Times New Roman"/>
                <a:cs typeface="Times New Roman"/>
              </a:rPr>
              <a:t> </a:t>
            </a:r>
            <a:r>
              <a:rPr sz="1400" b="1" dirty="0">
                <a:solidFill>
                  <a:srgbClr val="0D0D0D"/>
                </a:solidFill>
                <a:latin typeface="Times New Roman"/>
                <a:cs typeface="Times New Roman"/>
              </a:rPr>
              <a:t>and</a:t>
            </a:r>
            <a:r>
              <a:rPr sz="1400" b="1" spc="-35" dirty="0">
                <a:solidFill>
                  <a:srgbClr val="0D0D0D"/>
                </a:solidFill>
                <a:latin typeface="Times New Roman"/>
                <a:cs typeface="Times New Roman"/>
              </a:rPr>
              <a:t> </a:t>
            </a:r>
            <a:r>
              <a:rPr sz="1400" b="1" dirty="0">
                <a:solidFill>
                  <a:srgbClr val="0D0D0D"/>
                </a:solidFill>
                <a:latin typeface="Times New Roman"/>
                <a:cs typeface="Times New Roman"/>
              </a:rPr>
              <a:t>safeguard</a:t>
            </a:r>
            <a:r>
              <a:rPr sz="1400" b="1" spc="-30" dirty="0">
                <a:solidFill>
                  <a:srgbClr val="0D0D0D"/>
                </a:solidFill>
                <a:latin typeface="Times New Roman"/>
                <a:cs typeface="Times New Roman"/>
              </a:rPr>
              <a:t> </a:t>
            </a:r>
            <a:r>
              <a:rPr sz="1400" b="1" spc="-10" dirty="0">
                <a:solidFill>
                  <a:srgbClr val="0D0D0D"/>
                </a:solidFill>
                <a:latin typeface="Times New Roman"/>
                <a:cs typeface="Times New Roman"/>
              </a:rPr>
              <a:t>lives.</a:t>
            </a:r>
            <a:endParaRPr sz="1400">
              <a:latin typeface="Times New Roman"/>
              <a:cs typeface="Times New Roman"/>
            </a:endParaRP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pPr marL="38100">
                <a:lnSpc>
                  <a:spcPts val="1240"/>
                </a:lnSpc>
              </a:pPr>
              <a:t>9</a:t>
            </a:fld>
            <a:endParaRPr spc="-50" dirty="0"/>
          </a:p>
        </p:txBody>
      </p:sp>
      <p:sp>
        <p:nvSpPr>
          <p:cNvPr id="31" name="object 31"/>
          <p:cNvSpPr txBox="1">
            <a:spLocks noGrp="1"/>
          </p:cNvSpPr>
          <p:nvPr>
            <p:ph type="title"/>
          </p:nvPr>
        </p:nvSpPr>
        <p:spPr>
          <a:prstGeom prst="rect">
            <a:avLst/>
          </a:prstGeom>
        </p:spPr>
        <p:txBody>
          <a:bodyPr vert="horz" wrap="square" lIns="0" tIns="13335" rIns="0" bIns="0" rtlCol="0">
            <a:spAutoFit/>
          </a:bodyPr>
          <a:lstStyle/>
          <a:p>
            <a:pPr marL="1193800">
              <a:lnSpc>
                <a:spcPct val="100000"/>
              </a:lnSpc>
              <a:spcBef>
                <a:spcPts val="105"/>
              </a:spcBef>
            </a:pPr>
            <a:r>
              <a:rPr spc="-55" dirty="0"/>
              <a:t>IMPACT</a:t>
            </a:r>
            <a:r>
              <a:rPr spc="-215" dirty="0"/>
              <a:t> </a:t>
            </a:r>
            <a:r>
              <a:rPr dirty="0"/>
              <a:t>AND</a:t>
            </a:r>
            <a:r>
              <a:rPr spc="10" dirty="0"/>
              <a:t> </a:t>
            </a:r>
            <a:r>
              <a:rPr spc="-10" dirty="0"/>
              <a:t>BENEFITS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1274</Words>
  <Application>Microsoft Office PowerPoint</Application>
  <PresentationFormat>Widescreen</PresentationFormat>
  <Paragraphs>157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             Women Safety Analysis  Protecting Women from Safety Threats</vt:lpstr>
      <vt:lpstr>INTRODUCTION</vt:lpstr>
      <vt:lpstr>OBJECTIVE</vt:lpstr>
      <vt:lpstr>EXISTING SYSTEM</vt:lpstr>
      <vt:lpstr>Proposed System</vt:lpstr>
      <vt:lpstr>TECHNICAL APPROACH</vt:lpstr>
      <vt:lpstr>MODULE DESCRIPTION</vt:lpstr>
      <vt:lpstr>FEASIBILITY AND VIABILITY</vt:lpstr>
      <vt:lpstr>IMPACT AND BENEFITS</vt:lpstr>
      <vt:lpstr>RESULTS</vt:lpstr>
      <vt:lpstr>PowerPoint Presentation</vt:lpstr>
      <vt:lpstr>PowerPoint Presentation</vt:lpstr>
      <vt:lpstr>PowerPoint Presentation</vt:lpstr>
      <vt:lpstr>PowerPoint Presentation</vt:lpstr>
      <vt:lpstr>CONCLUSION</vt:lpstr>
      <vt:lpstr>RESEARCH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Aishwarya S</cp:lastModifiedBy>
  <cp:revision>7</cp:revision>
  <dcterms:created xsi:type="dcterms:W3CDTF">2024-09-18T17:10:22Z</dcterms:created>
  <dcterms:modified xsi:type="dcterms:W3CDTF">2024-11-13T02:43:40Z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2024-09-17T00:00:00Z</vt:filetime>
  </property>
  <property fmtid="{D5CDD505-2E9C-101B-9397-08002B2CF9AE}" pid="3" name="Creator">
    <vt:lpwstr>Microsoft® PowerPoint® 2021</vt:lpwstr>
  </property>
  <property fmtid="{D5CDD505-2E9C-101B-9397-08002B2CF9AE}" pid="4" name="LastSaved">
    <vt:filetime>2024-09-18T00:00:00Z</vt:filetime>
  </property>
  <property fmtid="{D5CDD505-2E9C-101B-9397-08002B2CF9AE}" pid="5" name="Producer">
    <vt:lpwstr>Microsoft® PowerPoint® 2021</vt:lpwstr>
  </property>
</Properties>
</file>