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06" autoAdjust="0"/>
  </p:normalViewPr>
  <p:slideViewPr>
    <p:cSldViewPr>
      <p:cViewPr>
        <p:scale>
          <a:sx n="66" d="100"/>
          <a:sy n="66" d="100"/>
        </p:scale>
        <p:origin x="1280" y="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260038-8898-438B-8358-7B44EEA3ED84}"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410940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533104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1159881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1849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4099085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60038-8898-438B-8358-7B44EEA3ED84}"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64828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260038-8898-438B-8358-7B44EEA3ED84}"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58775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60038-8898-438B-8358-7B44EEA3ED84}"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990701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60038-8898-438B-8358-7B44EEA3ED84}"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821106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260038-8898-438B-8358-7B44EEA3ED84}"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43228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260038-8898-438B-8358-7B44EEA3ED84}"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609666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5175760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260038-8898-438B-8358-7B44EEA3ED84}"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881709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260038-8898-438B-8358-7B44EEA3ED84}"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74261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A8260038-8898-438B-8358-7B44EEA3ED84}"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514239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3091322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260038-8898-438B-8358-7B44EEA3ED84}"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D07A6D-64E6-40FD-8E54-96552104D2E4}" type="slidenum">
              <a:rPr lang="en-IN" smtClean="0"/>
              <a:t>‹#›</a:t>
            </a:fld>
            <a:endParaRPr lang="en-IN"/>
          </a:p>
        </p:txBody>
      </p:sp>
    </p:spTree>
    <p:extLst>
      <p:ext uri="{BB962C8B-B14F-4D97-AF65-F5344CB8AC3E}">
        <p14:creationId xmlns:p14="http://schemas.microsoft.com/office/powerpoint/2010/main" val="249810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A8260038-8898-438B-8358-7B44EEA3ED84}" type="datetimeFigureOut">
              <a:rPr lang="en-IN" smtClean="0"/>
              <a:t>06-05-2025</a:t>
            </a:fld>
            <a:endParaRPr lang="en-IN"/>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4DD07A6D-64E6-40FD-8E54-96552104D2E4}" type="slidenum">
              <a:rPr lang="en-IN" smtClean="0"/>
              <a:t>‹#›</a:t>
            </a:fld>
            <a:endParaRPr lang="en-IN"/>
          </a:p>
        </p:txBody>
      </p:sp>
    </p:spTree>
    <p:extLst>
      <p:ext uri="{BB962C8B-B14F-4D97-AF65-F5344CB8AC3E}">
        <p14:creationId xmlns:p14="http://schemas.microsoft.com/office/powerpoint/2010/main" val="34003117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5F9EC5-DF9C-0809-D3B8-147326DAD1B3}"/>
              </a:ext>
            </a:extLst>
          </p:cNvPr>
          <p:cNvPicPr>
            <a:picLocks noChangeAspect="1"/>
          </p:cNvPicPr>
          <p:nvPr/>
        </p:nvPicPr>
        <p:blipFill>
          <a:blip r:embed="rId2">
            <a:extLst>
              <a:ext uri="{28A0092B-C50C-407E-A947-70E740481C1C}">
                <a14:useLocalDpi xmlns:a14="http://schemas.microsoft.com/office/drawing/2010/main" val="0"/>
              </a:ext>
            </a:extLst>
          </a:blip>
          <a:srcRect l="26623" b="1057"/>
          <a:stretch/>
        </p:blipFill>
        <p:spPr>
          <a:xfrm>
            <a:off x="0" y="-74093"/>
            <a:ext cx="9144000" cy="6932093"/>
          </a:xfrm>
          <a:prstGeom prst="rect">
            <a:avLst/>
          </a:prstGeom>
        </p:spPr>
      </p:pic>
      <p:sp>
        <p:nvSpPr>
          <p:cNvPr id="5" name="TextBox 4">
            <a:extLst>
              <a:ext uri="{FF2B5EF4-FFF2-40B4-BE49-F238E27FC236}">
                <a16:creationId xmlns:a16="http://schemas.microsoft.com/office/drawing/2014/main" id="{82C9DA8B-E55D-C78C-5A8D-2E61F45D6E57}"/>
              </a:ext>
            </a:extLst>
          </p:cNvPr>
          <p:cNvSpPr txBox="1"/>
          <p:nvPr/>
        </p:nvSpPr>
        <p:spPr>
          <a:xfrm>
            <a:off x="323528" y="1052736"/>
            <a:ext cx="5760640" cy="3785652"/>
          </a:xfrm>
          <a:prstGeom prst="rect">
            <a:avLst/>
          </a:prstGeom>
          <a:noFill/>
        </p:spPr>
        <p:txBody>
          <a:bodyPr wrap="square" rtlCol="0">
            <a:spAutoFit/>
          </a:bodyPr>
          <a:lstStyle/>
          <a:p>
            <a:pPr algn="ctr"/>
            <a:r>
              <a:rPr lang="en-US" sz="6000" b="1" dirty="0">
                <a:latin typeface="Segoe UI Emoji" panose="020B0502040204020203" pitchFamily="34" charset="0"/>
                <a:ea typeface="Segoe UI Emoji" panose="020B0502040204020203" pitchFamily="34" charset="0"/>
              </a:rPr>
              <a:t>LOAN DATA ANALYSIS – DATA ANALYSIS PROJECT</a:t>
            </a:r>
            <a:endParaRPr lang="en-IN" sz="6000" b="1"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15162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836712"/>
            <a:ext cx="8640960" cy="5760640"/>
          </a:xfrm>
        </p:spPr>
        <p:txBody>
          <a:bodyPr/>
          <a:lstStyle/>
          <a:p>
            <a:pPr algn="l"/>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Conclusion:</a:t>
            </a:r>
          </a:p>
          <a:p>
            <a:pPr algn="l"/>
            <a:endParaRPr lang="en-GB" dirty="0">
              <a:highlight>
                <a:srgbClr val="C0C0C0"/>
              </a:highlight>
              <a:latin typeface="Segoe UI Emoji" panose="020B0502040204020203" pitchFamily="34" charset="0"/>
              <a:ea typeface="Segoe UI Emoji" panose="020B0502040204020203" pitchFamily="34" charset="0"/>
            </a:endParaRPr>
          </a:p>
          <a:p>
            <a:pPr algn="just"/>
            <a:r>
              <a:rPr lang="en-GB" dirty="0">
                <a:highlight>
                  <a:srgbClr val="C0C0C0"/>
                </a:highlight>
                <a:latin typeface="Segoe UI Emoji" panose="020B0502040204020203" pitchFamily="34" charset="0"/>
                <a:ea typeface="Segoe UI Emoji" panose="020B0502040204020203" pitchFamily="34" charset="0"/>
              </a:rPr>
              <a:t> </a:t>
            </a:r>
            <a:r>
              <a:rPr lang="en-GB" sz="2400" dirty="0">
                <a:highlight>
                  <a:srgbClr val="C0C0C0"/>
                </a:highlight>
                <a:latin typeface="Segoe UI Emoji" panose="020B0502040204020203" pitchFamily="34" charset="0"/>
                <a:ea typeface="Segoe UI Emoji" panose="020B0502040204020203" pitchFamily="34" charset="0"/>
                <a:cs typeface="Times New Roman" pitchFamily="18" charset="0"/>
              </a:rPr>
              <a:t>      </a:t>
            </a:r>
            <a:r>
              <a:rPr lang="en-GB"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The majority of bank loan applicants are graduated married male who earn between 2000 and 10000 who have their loans approved and have lesser income, usually get smaller loans among which majority of them reside in semi-urban area and majority of them have credit history of "1" and have their loan status "yes“.</a:t>
            </a:r>
            <a:endParaRPr lang="en-IN"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endParaRPr>
          </a:p>
        </p:txBody>
      </p:sp>
    </p:spTree>
    <p:extLst>
      <p:ext uri="{BB962C8B-B14F-4D97-AF65-F5344CB8AC3E}">
        <p14:creationId xmlns:p14="http://schemas.microsoft.com/office/powerpoint/2010/main" val="2151624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336704"/>
          </a:xfrm>
        </p:spPr>
        <p:txBody>
          <a:bodyPr>
            <a:normAutofit fontScale="92500" lnSpcReduction="10000"/>
          </a:bodyPr>
          <a:lstStyle/>
          <a:p>
            <a:r>
              <a:rPr lang="en-GB" sz="4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Loan Data Analysis</a:t>
            </a:r>
          </a:p>
          <a:p>
            <a:pPr algn="l"/>
            <a:r>
              <a:rPr lang="en-GB" sz="3600" dirty="0">
                <a:solidFill>
                  <a:schemeClr val="tx1"/>
                </a:solidFill>
                <a:highlight>
                  <a:srgbClr val="C0C0C0"/>
                </a:highlight>
                <a:latin typeface="Segoe UI Emoji" panose="020B0502040204020203" pitchFamily="34" charset="0"/>
                <a:ea typeface="Segoe UI Emoji" panose="020B0502040204020203" pitchFamily="34" charset="0"/>
              </a:rPr>
              <a:t>     </a:t>
            </a:r>
            <a:r>
              <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Let me Explain how data analyst works in a real-world industry by taking example of Loan Data Analysis Project.</a:t>
            </a:r>
          </a:p>
          <a:p>
            <a:pPr algn="l"/>
            <a:endPar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endParaRPr>
          </a:p>
          <a:p>
            <a:pPr algn="l"/>
            <a:r>
              <a:rPr lang="en-US" sz="28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Steps Followed in Data analysis Process</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Problem statement</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Data Collection</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Data Cleaning</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EDA process</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Creating Dashboard</a:t>
            </a:r>
          </a:p>
          <a:p>
            <a:pPr marL="1257300" lvl="2" indent="-342900" algn="l">
              <a:lnSpc>
                <a:spcPct val="150000"/>
              </a:lnSpc>
              <a:buFont typeface="+mj-lt"/>
              <a:buAutoNum type="arabicPeriod"/>
            </a:pPr>
            <a:r>
              <a:rPr lang="en-US" sz="2000"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Conclusion</a:t>
            </a:r>
          </a:p>
          <a:p>
            <a:pPr algn="l"/>
            <a:endParaRPr lang="en-IN" dirty="0">
              <a:solidFill>
                <a:schemeClr val="tx1"/>
              </a:solidFill>
              <a:highlight>
                <a:srgbClr val="C0C0C0"/>
              </a:highlight>
            </a:endParaRPr>
          </a:p>
        </p:txBody>
      </p:sp>
    </p:spTree>
    <p:extLst>
      <p:ext uri="{BB962C8B-B14F-4D97-AF65-F5344CB8AC3E}">
        <p14:creationId xmlns:p14="http://schemas.microsoft.com/office/powerpoint/2010/main" val="2151624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620688"/>
            <a:ext cx="8640960" cy="3312368"/>
          </a:xfrm>
        </p:spPr>
        <p:txBody>
          <a:bodyPr>
            <a:normAutofit fontScale="77500" lnSpcReduction="20000"/>
          </a:bodyPr>
          <a:lstStyle/>
          <a:p>
            <a:pPr algn="l"/>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Step 1: Problem Statement</a:t>
            </a:r>
          </a:p>
          <a:p>
            <a:pPr algn="l"/>
            <a:endPar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endParaRPr>
          </a:p>
          <a:p>
            <a:pPr marL="342900" indent="-342900" algn="l">
              <a:buFont typeface="Arial" pitchFamily="34" charset="0"/>
              <a:buChar char="•"/>
            </a:pPr>
            <a:r>
              <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Find the demographic characteristics of the loan applicants. </a:t>
            </a:r>
          </a:p>
          <a:p>
            <a:pPr marL="342900" indent="-342900" algn="l">
              <a:buFont typeface="Arial" pitchFamily="34" charset="0"/>
              <a:buChar char="•"/>
            </a:pPr>
            <a:r>
              <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Find the credit history of loan appliacants with respect to gender and influence of credit history on loan status.</a:t>
            </a:r>
          </a:p>
          <a:p>
            <a:pPr marL="342900" indent="-342900" algn="l">
              <a:buFont typeface="Arial" pitchFamily="34" charset="0"/>
              <a:buChar char="•"/>
            </a:pPr>
            <a:r>
              <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Find the sum of loan amount by gender and marital status.</a:t>
            </a:r>
          </a:p>
          <a:p>
            <a:pPr marL="342900" indent="-342900" algn="l">
              <a:buFont typeface="Arial" pitchFamily="34" charset="0"/>
              <a:buChar char="•"/>
            </a:pPr>
            <a:r>
              <a:rPr lang="en-US" sz="24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Find the maximum and minimum loan amount applied.</a:t>
            </a:r>
            <a:endPar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endParaRPr>
          </a:p>
          <a:p>
            <a:pPr algn="l"/>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     </a:t>
            </a:r>
          </a:p>
          <a:p>
            <a:pPr algn="l"/>
            <a:endParaRPr lang="en-IN" dirty="0">
              <a:highlight>
                <a:srgbClr val="C0C0C0"/>
              </a:highlight>
              <a:latin typeface="Segoe UI Emoji" panose="020B0502040204020203" pitchFamily="34" charset="0"/>
              <a:ea typeface="Segoe UI Emoji" panose="020B0502040204020203" pitchFamily="34" charset="0"/>
            </a:endParaRPr>
          </a:p>
        </p:txBody>
      </p:sp>
      <p:pic>
        <p:nvPicPr>
          <p:cNvPr id="4" name="Picture 3">
            <a:extLst>
              <a:ext uri="{FF2B5EF4-FFF2-40B4-BE49-F238E27FC236}">
                <a16:creationId xmlns:a16="http://schemas.microsoft.com/office/drawing/2014/main" id="{1A9673E2-EFFC-49AC-BCB7-413B1D64E1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050" y="3789039"/>
            <a:ext cx="4533900" cy="2751109"/>
          </a:xfrm>
          <a:prstGeom prst="rect">
            <a:avLst/>
          </a:prstGeom>
          <a:ln>
            <a:noFill/>
          </a:ln>
          <a:effectLst>
            <a:softEdge rad="112500"/>
          </a:effectLst>
        </p:spPr>
      </p:pic>
    </p:spTree>
    <p:extLst>
      <p:ext uri="{BB962C8B-B14F-4D97-AF65-F5344CB8AC3E}">
        <p14:creationId xmlns:p14="http://schemas.microsoft.com/office/powerpoint/2010/main" val="215162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336704"/>
          </a:xfrm>
        </p:spPr>
        <p:txBody>
          <a:bodyPr>
            <a:normAutofit lnSpcReduction="10000"/>
          </a:bodyPr>
          <a:lstStyle/>
          <a:p>
            <a:pPr algn="l"/>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Step 2: Data Collection</a:t>
            </a:r>
          </a:p>
          <a:p>
            <a:pPr marL="342900" indent="-342900" algn="l">
              <a:lnSpc>
                <a:spcPct val="150000"/>
              </a:lnSpc>
              <a:buFont typeface="Wingdings" panose="05000000000000000000" pitchFamily="2" charset="2"/>
              <a:buChar char="q"/>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Data Format: CSV</a:t>
            </a:r>
          </a:p>
          <a:p>
            <a:pPr marL="342900" indent="-342900" algn="l">
              <a:lnSpc>
                <a:spcPct val="150000"/>
              </a:lnSpc>
              <a:buFont typeface="Wingdings" panose="05000000000000000000" pitchFamily="2" charset="2"/>
              <a:buChar char="q"/>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Data Size: 38 KB</a:t>
            </a:r>
          </a:p>
          <a:p>
            <a:pPr marL="342900" indent="-342900" algn="just">
              <a:lnSpc>
                <a:spcPct val="150000"/>
              </a:lnSpc>
              <a:buFont typeface="Wingdings" panose="05000000000000000000" pitchFamily="2" charset="2"/>
              <a:buChar char="q"/>
            </a:pPr>
            <a:r>
              <a:rPr lang="en-US" sz="2000" dirty="0">
                <a:solidFill>
                  <a:srgbClr val="002060"/>
                </a:solidFill>
                <a:highlight>
                  <a:srgbClr val="C0C0C0"/>
                </a:highlight>
                <a:latin typeface="Segoe UI Emoji" panose="020B0502040204020203" pitchFamily="34" charset="0"/>
                <a:ea typeface="Segoe UI Emoji" panose="020B0502040204020203" pitchFamily="34" charset="0"/>
                <a:cs typeface="Times New Roman" pitchFamily="18" charset="0"/>
              </a:rPr>
              <a:t>Collection of measurements:</a:t>
            </a:r>
          </a:p>
          <a:p>
            <a:pPr marL="514350" lvl="2" indent="-342900" algn="just">
              <a:lnSpc>
                <a:spcPct val="150000"/>
              </a:lnSpc>
              <a:buFont typeface="Wingdings" pitchFamily="2" charset="2"/>
              <a:buChar char="Ø"/>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Total No. of Columns : 13</a:t>
            </a:r>
          </a:p>
          <a:p>
            <a:pPr marL="514350" lvl="2" indent="-342900" algn="just">
              <a:lnSpc>
                <a:spcPct val="150000"/>
              </a:lnSpc>
              <a:buFont typeface="Wingdings" pitchFamily="2" charset="2"/>
              <a:buChar char="Ø"/>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Total No. of Rows :  614</a:t>
            </a:r>
          </a:p>
          <a:p>
            <a:pPr marL="342900" indent="-342900" algn="just">
              <a:lnSpc>
                <a:spcPct val="150000"/>
              </a:lnSpc>
              <a:buFont typeface="Wingdings" panose="05000000000000000000" pitchFamily="2" charset="2"/>
              <a:buChar char="q"/>
            </a:pPr>
            <a:r>
              <a:rPr lang="en-US" sz="2400" dirty="0">
                <a:solidFill>
                  <a:srgbClr val="002060"/>
                </a:solidFill>
                <a:highlight>
                  <a:srgbClr val="C0C0C0"/>
                </a:highlight>
                <a:latin typeface="Segoe UI Emoji" panose="020B0502040204020203" pitchFamily="34" charset="0"/>
                <a:ea typeface="Segoe UI Emoji" panose="020B0502040204020203" pitchFamily="34" charset="0"/>
                <a:cs typeface="Times New Roman" pitchFamily="18" charset="0"/>
              </a:rPr>
              <a:t>Column Names:</a:t>
            </a:r>
          </a:p>
          <a:p>
            <a:pPr marL="514350" lvl="2" indent="-342900" algn="just">
              <a:lnSpc>
                <a:spcPct val="150000"/>
              </a:lnSpc>
              <a:buFont typeface="Wingdings" pitchFamily="2" charset="2"/>
              <a:buChar char="ü"/>
            </a:pPr>
            <a:r>
              <a:rPr lang="en-US" sz="2000" dirty="0">
                <a:solidFill>
                  <a:srgbClr val="002060"/>
                </a:solidFill>
                <a:highlight>
                  <a:srgbClr val="C0C0C0"/>
                </a:highlight>
                <a:latin typeface="Segoe UI Emoji" panose="020B0502040204020203" pitchFamily="34" charset="0"/>
                <a:ea typeface="Segoe UI Emoji" panose="020B0502040204020203" pitchFamily="34" charset="0"/>
                <a:cs typeface="Times New Roman" pitchFamily="18" charset="0"/>
              </a:rPr>
              <a:t>Numerical Data/Columns </a:t>
            </a: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 Dependents, Applicants income, Co-applicants income, Loan amount, Loan amount term, credit history</a:t>
            </a:r>
          </a:p>
          <a:p>
            <a:pPr marL="514350" lvl="2" indent="-342900" algn="just">
              <a:lnSpc>
                <a:spcPct val="150000"/>
              </a:lnSpc>
              <a:buFont typeface="Wingdings" pitchFamily="2" charset="2"/>
              <a:buChar char="ü"/>
            </a:pPr>
            <a:r>
              <a:rPr lang="en-US" sz="2000" dirty="0">
                <a:solidFill>
                  <a:srgbClr val="002060"/>
                </a:solidFill>
                <a:highlight>
                  <a:srgbClr val="C0C0C0"/>
                </a:highlight>
                <a:latin typeface="Segoe UI Emoji" panose="020B0502040204020203" pitchFamily="34" charset="0"/>
                <a:ea typeface="Segoe UI Emoji" panose="020B0502040204020203" pitchFamily="34" charset="0"/>
                <a:cs typeface="Times New Roman" pitchFamily="18" charset="0"/>
              </a:rPr>
              <a:t>Categorical Data/Columns  :  </a:t>
            </a: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Loan id, Gender, Married, Education, self-employed, Property-area, Loan status.</a:t>
            </a:r>
          </a:p>
          <a:p>
            <a:pPr algn="l"/>
            <a:endParaRPr lang="en-IN" dirty="0">
              <a:highlight>
                <a:srgbClr val="C0C0C0"/>
              </a:highlight>
              <a:latin typeface="Segoe UI Emoji" panose="020B0502040204020203" pitchFamily="34" charset="0"/>
              <a:ea typeface="Segoe UI Emoji" panose="020B0502040204020203"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t="2128" b="6382"/>
          <a:stretch/>
        </p:blipFill>
        <p:spPr>
          <a:xfrm>
            <a:off x="3851920" y="836713"/>
            <a:ext cx="5040560" cy="3096344"/>
          </a:xfrm>
          <a:prstGeom prst="rect">
            <a:avLst/>
          </a:prstGeom>
          <a:ln>
            <a:solidFill>
              <a:schemeClr val="tx1"/>
            </a:solidFill>
          </a:ln>
        </p:spPr>
      </p:pic>
    </p:spTree>
    <p:extLst>
      <p:ext uri="{BB962C8B-B14F-4D97-AF65-F5344CB8AC3E}">
        <p14:creationId xmlns:p14="http://schemas.microsoft.com/office/powerpoint/2010/main" val="215162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336704"/>
          </a:xfrm>
        </p:spPr>
        <p:txBody>
          <a:bodyPr>
            <a:normAutofit fontScale="85000" lnSpcReduction="20000"/>
          </a:bodyPr>
          <a:lstStyle/>
          <a:p>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Step 3: Data Cleaning</a:t>
            </a:r>
          </a:p>
          <a:p>
            <a:pPr algn="l"/>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Data cleaning process is done by using ETL (Extract, Transform, Load) technique</a:t>
            </a:r>
            <a:r>
              <a:rPr lang="en-US" dirty="0">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a:t>
            </a:r>
          </a:p>
          <a:p>
            <a:pPr marL="342900" indent="-342900" algn="just">
              <a:lnSpc>
                <a:spcPct val="150000"/>
              </a:lnSpc>
              <a:buFont typeface="Wingdings" panose="05000000000000000000" pitchFamily="2" charset="2"/>
              <a:buChar char="v"/>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Extract: Extract the data from file in csv, sql format of file.</a:t>
            </a:r>
          </a:p>
          <a:p>
            <a:pPr marL="342900" indent="-342900" algn="just">
              <a:lnSpc>
                <a:spcPct val="150000"/>
              </a:lnSpc>
              <a:buFont typeface="Wingdings" panose="05000000000000000000" pitchFamily="2" charset="2"/>
              <a:buChar char="v"/>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Transform: Transform is nothing but modify or change the data. In this step we clean all the data, to find missing values and filled them using python libraries(like pandas and numpy). So new values are added to the existed raw data and to make it clean.</a:t>
            </a:r>
          </a:p>
          <a:p>
            <a:pPr marL="342900" indent="-342900" algn="just">
              <a:lnSpc>
                <a:spcPct val="150000"/>
              </a:lnSpc>
              <a:buFont typeface="Wingdings" panose="05000000000000000000" pitchFamily="2" charset="2"/>
              <a:buChar char="v"/>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Load: Load or upload the cleaned data into database or in any desired location.</a:t>
            </a:r>
          </a:p>
          <a:p>
            <a:pPr algn="just">
              <a:lnSpc>
                <a:spcPct val="150000"/>
              </a:lnSpc>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Data cleaning is done by using Python in Jupyter Notebook</a:t>
            </a:r>
          </a:p>
          <a:p>
            <a:pPr marL="342900" indent="-342900" algn="just">
              <a:lnSpc>
                <a:spcPct val="150000"/>
              </a:lnSpc>
              <a:buFont typeface="Wingdings" panose="05000000000000000000" pitchFamily="2" charset="2"/>
              <a:buChar char="q"/>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By using pandas library we accessed the data / read the file using following code:</a:t>
            </a:r>
          </a:p>
          <a:p>
            <a:pPr marL="800100" lvl="1" indent="-342900" algn="just">
              <a:lnSpc>
                <a:spcPct val="150000"/>
              </a:lnSpc>
              <a:buFont typeface="Wingdings" panose="05000000000000000000" pitchFamily="2" charset="2"/>
              <a:buChar char="ü"/>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df = pd.read_csv(‘loan_analysis.csv’)      </a:t>
            </a:r>
            <a:r>
              <a:rPr lang="en-US" sz="2000" dirty="0">
                <a:solidFill>
                  <a:srgbClr val="FF000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a:t>
            </a:r>
            <a:r>
              <a:rPr lang="en-US" sz="1400" dirty="0">
                <a:solidFill>
                  <a:srgbClr val="FF000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   RAW  DATA  IS IMPORTED  TO  CLEAN  IT</a:t>
            </a:r>
            <a:endParaRPr lang="en-US" sz="2000" dirty="0">
              <a:solidFill>
                <a:srgbClr val="FF000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endParaRPr>
          </a:p>
          <a:p>
            <a:pPr marL="800100" lvl="1" indent="-342900" algn="just">
              <a:lnSpc>
                <a:spcPct val="150000"/>
              </a:lnSpc>
              <a:buFont typeface="Wingdings" panose="05000000000000000000" pitchFamily="2" charset="2"/>
              <a:buChar char="ü"/>
            </a:pPr>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Here df is a variable in which data is stored to perform operations, pd refers to pandas.</a:t>
            </a:r>
          </a:p>
          <a:p>
            <a:pPr algn="l"/>
            <a:endParaRPr lang="en-IN" dirty="0">
              <a:highlight>
                <a:srgbClr val="C0C0C0"/>
              </a:highlight>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15162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332656"/>
            <a:ext cx="8640960" cy="6336704"/>
          </a:xfrm>
        </p:spPr>
        <p:txBody>
          <a:bodyPr>
            <a:normAutofit fontScale="77500" lnSpcReduction="20000"/>
          </a:bodyPr>
          <a:lstStyle/>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Using df.info() we check total numbers of columns and rows present in our dataset and datatypes of each column.</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Using pd.isnull(df).sum() we check the null values present in the dataset df.</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In this loan data we have total 13 columns and 613 rows in which 6 columns have numerical data and remaining 7 are categorical data.</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There are lot of null values in the dataset(13 rows in gender column, 3 rows in married, 15 rows in dependents, 32 rows in self employed, 22 rows in loan amount, 14 rows in loan amount term, 50 rows in credit history column).</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We used mode method to replace null values in the categorical column.</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used median method to replace null values in the numerical column.</a:t>
            </a:r>
          </a:p>
          <a:p>
            <a:pPr marL="342900" indent="-342900" algn="l">
              <a:lnSpc>
                <a:spcPct val="150000"/>
              </a:lnSpc>
              <a:buFont typeface="Wingdings" panose="05000000000000000000" pitchFamily="2" charset="2"/>
              <a:buChar char="q"/>
            </a:pP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Later we saved the cleaned data as </a:t>
            </a:r>
            <a:r>
              <a:rPr lang="en-US" dirty="0">
                <a:solidFill>
                  <a:srgbClr val="00B05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LOAN_ANALYSIS_NEW_DATA.CSV</a:t>
            </a:r>
            <a:r>
              <a:rPr lang="en-US"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 to further carry on EDA process on this cleaned data. </a:t>
            </a:r>
          </a:p>
          <a:p>
            <a:pPr algn="l"/>
            <a:endParaRPr lang="en-IN" dirty="0">
              <a:highlight>
                <a:srgbClr val="C0C0C0"/>
              </a:highlight>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151624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476672"/>
            <a:ext cx="8640960" cy="5760640"/>
          </a:xfrm>
        </p:spPr>
        <p:txBody>
          <a:bodyPr>
            <a:normAutofit fontScale="92500" lnSpcReduction="20000"/>
          </a:bodyPr>
          <a:lstStyle/>
          <a:p>
            <a:pPr algn="l"/>
            <a:r>
              <a:rPr lang="en-US" dirty="0">
                <a:solidFill>
                  <a:srgbClr val="002060"/>
                </a:solidFill>
                <a:highlight>
                  <a:srgbClr val="C0C0C0"/>
                </a:highlight>
                <a:latin typeface="Times New Roman" pitchFamily="18" charset="0"/>
                <a:cs typeface="Times New Roman" panose="02020603050405020304" pitchFamily="18" charset="0"/>
              </a:rPr>
              <a:t>Step 4: EDA ( Exploratory Data Analysis)</a:t>
            </a:r>
          </a:p>
          <a:p>
            <a:pPr algn="l">
              <a:lnSpc>
                <a:spcPct val="150000"/>
              </a:lnSpc>
            </a:pPr>
            <a:r>
              <a:rPr lang="en-US" sz="2000" dirty="0">
                <a:solidFill>
                  <a:schemeClr val="tx1"/>
                </a:solidFill>
                <a:highlight>
                  <a:srgbClr val="C0C0C0"/>
                </a:highlight>
                <a:latin typeface="Times New Roman" panose="02020603050405020304" pitchFamily="18" charset="0"/>
                <a:cs typeface="Times New Roman" panose="02020603050405020304" pitchFamily="18" charset="0"/>
              </a:rPr>
              <a:t>Here for graphical presentation and color combination we used matplotlib and seaborn libraries.</a:t>
            </a:r>
          </a:p>
          <a:p>
            <a:pPr algn="l">
              <a:lnSpc>
                <a:spcPct val="150000"/>
              </a:lnSpc>
            </a:pPr>
            <a:endParaRPr lang="en-US" sz="2000" dirty="0">
              <a:solidFill>
                <a:schemeClr val="tx1"/>
              </a:solidFill>
              <a:highlight>
                <a:srgbClr val="C0C0C0"/>
              </a:highlight>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q"/>
            </a:pPr>
            <a:r>
              <a:rPr lang="en-US" sz="2000" dirty="0">
                <a:solidFill>
                  <a:schemeClr val="tx1"/>
                </a:solidFill>
                <a:highlight>
                  <a:srgbClr val="C0C0C0"/>
                </a:highlight>
                <a:latin typeface="Times New Roman" panose="02020603050405020304" pitchFamily="18" charset="0"/>
                <a:cs typeface="Times New Roman" panose="02020603050405020304" pitchFamily="18" charset="0"/>
              </a:rPr>
              <a:t>EDA technique is used to analyze cleaned data to draw informative insights.</a:t>
            </a:r>
          </a:p>
          <a:p>
            <a:pPr marL="342900" indent="-342900" algn="l">
              <a:lnSpc>
                <a:spcPct val="150000"/>
              </a:lnSpc>
              <a:buFont typeface="Wingdings" panose="05000000000000000000" pitchFamily="2" charset="2"/>
              <a:buChar char="q"/>
            </a:pPr>
            <a:r>
              <a:rPr lang="en-US" sz="2000" dirty="0">
                <a:solidFill>
                  <a:schemeClr val="tx1"/>
                </a:solidFill>
                <a:highlight>
                  <a:srgbClr val="C0C0C0"/>
                </a:highlight>
                <a:latin typeface="Times New Roman" panose="02020603050405020304" pitchFamily="18" charset="0"/>
                <a:cs typeface="Times New Roman" panose="02020603050405020304" pitchFamily="18" charset="0"/>
              </a:rPr>
              <a:t>So here we came to know that : </a:t>
            </a:r>
          </a:p>
          <a:p>
            <a:pPr marL="457200" indent="-457200" algn="l">
              <a:buFont typeface="Wingdings" pitchFamily="2" charset="2"/>
              <a:buChar char="Ø"/>
            </a:pPr>
            <a:r>
              <a:rPr lang="en-GB" sz="2000" dirty="0">
                <a:solidFill>
                  <a:schemeClr val="tx1"/>
                </a:solidFill>
                <a:highlight>
                  <a:srgbClr val="C0C0C0"/>
                </a:highlight>
              </a:rPr>
              <a:t>Majority of the loan applicants are educated male who are married.</a:t>
            </a:r>
          </a:p>
          <a:p>
            <a:pPr marL="457200" indent="-457200" algn="l">
              <a:buFont typeface="Wingdings" pitchFamily="2" charset="2"/>
              <a:buChar char="Ø"/>
            </a:pPr>
            <a:r>
              <a:rPr lang="en-GB" sz="2000" dirty="0">
                <a:solidFill>
                  <a:schemeClr val="tx1"/>
                </a:solidFill>
                <a:highlight>
                  <a:srgbClr val="C0C0C0"/>
                </a:highlight>
              </a:rPr>
              <a:t>Applicants with credit history 0 mostly get loan status "NO"</a:t>
            </a:r>
          </a:p>
          <a:p>
            <a:pPr marL="457200" indent="-457200" algn="l">
              <a:buFont typeface="Wingdings" pitchFamily="2" charset="2"/>
              <a:buChar char="Ø"/>
            </a:pPr>
            <a:r>
              <a:rPr lang="en-GB" sz="2000" dirty="0">
                <a:solidFill>
                  <a:schemeClr val="tx1"/>
                </a:solidFill>
                <a:highlight>
                  <a:srgbClr val="C0C0C0"/>
                </a:highlight>
              </a:rPr>
              <a:t>Applicants with credit history 1 mostly get loan status "YES", but with some exceptions of "NO“</a:t>
            </a:r>
          </a:p>
          <a:p>
            <a:pPr marL="457200" indent="-457200" algn="l">
              <a:buFont typeface="Wingdings" pitchFamily="2" charset="2"/>
              <a:buChar char="Ø"/>
            </a:pPr>
            <a:r>
              <a:rPr lang="en-GB" sz="2000" dirty="0">
                <a:solidFill>
                  <a:schemeClr val="tx1"/>
                </a:solidFill>
                <a:highlight>
                  <a:srgbClr val="C0C0C0"/>
                </a:highlight>
              </a:rPr>
              <a:t>Majority of loan applicants reside in semi-urban area followed by urban and rural area.</a:t>
            </a:r>
            <a:endParaRPr lang="en-IN" sz="2000" dirty="0">
              <a:solidFill>
                <a:schemeClr val="tx1"/>
              </a:solidFill>
              <a:highlight>
                <a:srgbClr val="C0C0C0"/>
              </a:highlight>
            </a:endParaRPr>
          </a:p>
        </p:txBody>
      </p:sp>
    </p:spTree>
    <p:extLst>
      <p:ext uri="{BB962C8B-B14F-4D97-AF65-F5344CB8AC3E}">
        <p14:creationId xmlns:p14="http://schemas.microsoft.com/office/powerpoint/2010/main" val="215162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1520" y="260648"/>
            <a:ext cx="8640960" cy="6336704"/>
          </a:xfrm>
        </p:spPr>
        <p:txBody>
          <a:bodyPr>
            <a:normAutofit/>
          </a:bodyPr>
          <a:lstStyle/>
          <a:p>
            <a:pPr algn="l"/>
            <a:r>
              <a:rPr lang="en-GB"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rPr>
              <a:t>we used countplots, barplots, scatterplots, histplot to perform Exploratory data analysis and draw desired conclusions.</a:t>
            </a:r>
          </a:p>
          <a:p>
            <a:pPr algn="l"/>
            <a:r>
              <a:rPr lang="en-GB" sz="1600" dirty="0">
                <a:solidFill>
                  <a:srgbClr val="002060"/>
                </a:solidFill>
                <a:highlight>
                  <a:srgbClr val="C0C0C0"/>
                </a:highlight>
                <a:latin typeface="Segoe UI Emoji" panose="020B0502040204020203" pitchFamily="34" charset="0"/>
                <a:ea typeface="Segoe UI Emoji" panose="020B0502040204020203" pitchFamily="34" charset="0"/>
                <a:cs typeface="Times New Roman" pitchFamily="18" charset="0"/>
              </a:rPr>
              <a:t>Here are some of the outputs;</a:t>
            </a:r>
          </a:p>
          <a:p>
            <a:pPr algn="l"/>
            <a:endParaRPr lang="en-IN"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268760"/>
            <a:ext cx="4032448" cy="25202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263722"/>
            <a:ext cx="4540138" cy="25253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122" y="3789039"/>
            <a:ext cx="4028627" cy="285293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4" y="3789039"/>
            <a:ext cx="4540138" cy="2852936"/>
          </a:xfrm>
          <a:prstGeom prst="rect">
            <a:avLst/>
          </a:prstGeom>
        </p:spPr>
      </p:pic>
    </p:spTree>
    <p:extLst>
      <p:ext uri="{BB962C8B-B14F-4D97-AF65-F5344CB8AC3E}">
        <p14:creationId xmlns:p14="http://schemas.microsoft.com/office/powerpoint/2010/main" val="215162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260648"/>
            <a:ext cx="9144000" cy="6597352"/>
          </a:xfrm>
        </p:spPr>
        <p:txBody>
          <a:bodyPr/>
          <a:lstStyle/>
          <a:p>
            <a:pPr algn="l"/>
            <a:r>
              <a:rPr lang="en-US" dirty="0">
                <a:solidFill>
                  <a:srgbClr val="002060"/>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Step 4:Creating Dashboard</a:t>
            </a:r>
          </a:p>
          <a:p>
            <a:pPr algn="l"/>
            <a:r>
              <a:rPr lang="en-US"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anose="02020603050405020304" pitchFamily="18" charset="0"/>
              </a:rPr>
              <a:t>We have used various graphs to visualize the data;</a:t>
            </a:r>
          </a:p>
          <a:p>
            <a:pPr algn="l"/>
            <a:endParaRPr lang="en-IN" sz="2000" dirty="0">
              <a:solidFill>
                <a:schemeClr val="tx1"/>
              </a:solidFill>
              <a:highlight>
                <a:srgbClr val="C0C0C0"/>
              </a:highlight>
              <a:latin typeface="Segoe UI Emoji" panose="020B0502040204020203" pitchFamily="34" charset="0"/>
              <a:ea typeface="Segoe UI Emoji" panose="020B0502040204020203" pitchFamily="34" charset="0"/>
              <a:cs typeface="Times New Roman" pitchFamily="18" charset="0"/>
            </a:endParaRPr>
          </a:p>
        </p:txBody>
      </p:sp>
      <p:pic>
        <p:nvPicPr>
          <p:cNvPr id="5" name="Picture 4">
            <a:extLst>
              <a:ext uri="{FF2B5EF4-FFF2-40B4-BE49-F238E27FC236}">
                <a16:creationId xmlns:a16="http://schemas.microsoft.com/office/drawing/2014/main" id="{BB1FFC37-B78F-621C-B32C-FA5B88E38C3B}"/>
              </a:ext>
            </a:extLst>
          </p:cNvPr>
          <p:cNvPicPr>
            <a:picLocks noChangeAspect="1"/>
          </p:cNvPicPr>
          <p:nvPr/>
        </p:nvPicPr>
        <p:blipFill>
          <a:blip r:embed="rId2"/>
          <a:srcRect l="8263" r="8263"/>
          <a:stretch/>
        </p:blipFill>
        <p:spPr>
          <a:xfrm>
            <a:off x="179512" y="1319792"/>
            <a:ext cx="8767522" cy="4845512"/>
          </a:xfrm>
          <a:prstGeom prst="rect">
            <a:avLst/>
          </a:prstGeom>
        </p:spPr>
      </p:pic>
    </p:spTree>
    <p:extLst>
      <p:ext uri="{BB962C8B-B14F-4D97-AF65-F5344CB8AC3E}">
        <p14:creationId xmlns:p14="http://schemas.microsoft.com/office/powerpoint/2010/main" val="215162406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122</TotalTime>
  <Words>733</Words>
  <Application>Microsoft Office PowerPoint</Application>
  <PresentationFormat>On-screen Show (4:3)</PresentationFormat>
  <Paragraphs>59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Segoe UI Emoji</vt:lpstr>
      <vt:lpstr>Times New Roman</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ismail - [2010]</cp:lastModifiedBy>
  <cp:revision>17</cp:revision>
  <dcterms:created xsi:type="dcterms:W3CDTF">2024-01-15T07:49:09Z</dcterms:created>
  <dcterms:modified xsi:type="dcterms:W3CDTF">2025-05-06T15:13:16Z</dcterms:modified>
</cp:coreProperties>
</file>