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Montserrat" charset="1" panose="00000500000000000000"/>
      <p:regular r:id="rId12"/>
    </p:embeddedFont>
    <p:embeddedFont>
      <p:font typeface="Montserrat Bold" charset="1" panose="00000800000000000000"/>
      <p:regular r:id="rId13"/>
    </p:embeddedFont>
    <p:embeddedFont>
      <p:font typeface="Montserrat Italics" charset="1" panose="00000500000000000000"/>
      <p:regular r:id="rId14"/>
    </p:embeddedFont>
    <p:embeddedFont>
      <p:font typeface="Montserrat Bold Italics" charset="1" panose="00000800000000000000"/>
      <p:regular r:id="rId15"/>
    </p:embeddedFont>
    <p:embeddedFont>
      <p:font typeface="Montserrat Thin" charset="1" panose="00000300000000000000"/>
      <p:regular r:id="rId16"/>
    </p:embeddedFont>
    <p:embeddedFont>
      <p:font typeface="Montserrat Thin Italics" charset="1" panose="00000300000000000000"/>
      <p:regular r:id="rId17"/>
    </p:embeddedFont>
    <p:embeddedFont>
      <p:font typeface="Montserrat Extra-Light" charset="1" panose="00000300000000000000"/>
      <p:regular r:id="rId18"/>
    </p:embeddedFont>
    <p:embeddedFont>
      <p:font typeface="Montserrat Extra-Light Italics" charset="1" panose="00000300000000000000"/>
      <p:regular r:id="rId19"/>
    </p:embeddedFont>
    <p:embeddedFont>
      <p:font typeface="Montserrat Light" charset="1" panose="00000400000000000000"/>
      <p:regular r:id="rId20"/>
    </p:embeddedFont>
    <p:embeddedFont>
      <p:font typeface="Montserrat Light Italics" charset="1" panose="00000400000000000000"/>
      <p:regular r:id="rId21"/>
    </p:embeddedFont>
    <p:embeddedFont>
      <p:font typeface="Montserrat Medium" charset="1" panose="00000600000000000000"/>
      <p:regular r:id="rId22"/>
    </p:embeddedFont>
    <p:embeddedFont>
      <p:font typeface="Montserrat Medium Italics" charset="1" panose="00000600000000000000"/>
      <p:regular r:id="rId23"/>
    </p:embeddedFont>
    <p:embeddedFont>
      <p:font typeface="Montserrat Semi-Bold" charset="1" panose="00000700000000000000"/>
      <p:regular r:id="rId24"/>
    </p:embeddedFont>
    <p:embeddedFont>
      <p:font typeface="Montserrat Semi-Bold Italics" charset="1" panose="00000700000000000000"/>
      <p:regular r:id="rId25"/>
    </p:embeddedFont>
    <p:embeddedFont>
      <p:font typeface="Montserrat Ultra-Bold" charset="1" panose="00000900000000000000"/>
      <p:regular r:id="rId26"/>
    </p:embeddedFont>
    <p:embeddedFont>
      <p:font typeface="Montserrat Ultra-Bold Italics" charset="1" panose="00000900000000000000"/>
      <p:regular r:id="rId27"/>
    </p:embeddedFont>
    <p:embeddedFont>
      <p:font typeface="Montserrat Heavy" charset="1" panose="00000A00000000000000"/>
      <p:regular r:id="rId28"/>
    </p:embeddedFont>
    <p:embeddedFont>
      <p:font typeface="Montserrat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16142" y="-1782900"/>
            <a:ext cx="8703174" cy="8703174"/>
          </a:xfrm>
          <a:custGeom>
            <a:avLst/>
            <a:gdLst/>
            <a:ahLst/>
            <a:cxnLst/>
            <a:rect r="r" b="b" t="t" l="l"/>
            <a:pathLst>
              <a:path h="8703174" w="8703174">
                <a:moveTo>
                  <a:pt x="0" y="0"/>
                </a:moveTo>
                <a:lnTo>
                  <a:pt x="8703175" y="0"/>
                </a:lnTo>
                <a:lnTo>
                  <a:pt x="8703175"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0826" y="555126"/>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259935" y="424523"/>
            <a:ext cx="9768130" cy="9768130"/>
          </a:xfrm>
          <a:custGeom>
            <a:avLst/>
            <a:gdLst/>
            <a:ahLst/>
            <a:cxnLst/>
            <a:rect r="r" b="b" t="t" l="l"/>
            <a:pathLst>
              <a:path h="9768130" w="9768130">
                <a:moveTo>
                  <a:pt x="0" y="0"/>
                </a:moveTo>
                <a:lnTo>
                  <a:pt x="9768130" y="0"/>
                </a:lnTo>
                <a:lnTo>
                  <a:pt x="9768130" y="9768130"/>
                </a:lnTo>
                <a:lnTo>
                  <a:pt x="0" y="9768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882439" y="2415508"/>
            <a:ext cx="10018260" cy="6190334"/>
            <a:chOff x="0" y="0"/>
            <a:chExt cx="2638554" cy="1630376"/>
          </a:xfrm>
        </p:grpSpPr>
        <p:sp>
          <p:nvSpPr>
            <p:cNvPr name="Freeform 6" id="6"/>
            <p:cNvSpPr/>
            <p:nvPr/>
          </p:nvSpPr>
          <p:spPr>
            <a:xfrm flipH="false" flipV="false" rot="0">
              <a:off x="0" y="0"/>
              <a:ext cx="2638554" cy="1630376"/>
            </a:xfrm>
            <a:custGeom>
              <a:avLst/>
              <a:gdLst/>
              <a:ahLst/>
              <a:cxnLst/>
              <a:rect r="r" b="b" t="t" l="l"/>
              <a:pathLst>
                <a:path h="1630376" w="2638554">
                  <a:moveTo>
                    <a:pt x="48685" y="0"/>
                  </a:moveTo>
                  <a:lnTo>
                    <a:pt x="2589869" y="0"/>
                  </a:lnTo>
                  <a:cubicBezTo>
                    <a:pt x="2616757" y="0"/>
                    <a:pt x="2638554" y="21797"/>
                    <a:pt x="2638554" y="48685"/>
                  </a:cubicBezTo>
                  <a:lnTo>
                    <a:pt x="2638554" y="1581691"/>
                  </a:lnTo>
                  <a:cubicBezTo>
                    <a:pt x="2638554" y="1608579"/>
                    <a:pt x="2616757" y="1630376"/>
                    <a:pt x="2589869" y="1630376"/>
                  </a:cubicBezTo>
                  <a:lnTo>
                    <a:pt x="48685" y="1630376"/>
                  </a:lnTo>
                  <a:cubicBezTo>
                    <a:pt x="21797" y="1630376"/>
                    <a:pt x="0" y="1608579"/>
                    <a:pt x="0" y="1581691"/>
                  </a:cubicBezTo>
                  <a:lnTo>
                    <a:pt x="0" y="48685"/>
                  </a:lnTo>
                  <a:cubicBezTo>
                    <a:pt x="0" y="21797"/>
                    <a:pt x="21797" y="0"/>
                    <a:pt x="48685" y="0"/>
                  </a:cubicBezTo>
                  <a:close/>
                </a:path>
              </a:pathLst>
            </a:custGeom>
            <a:solidFill>
              <a:srgbClr val="FFFFFF"/>
            </a:solidFill>
          </p:spPr>
        </p:sp>
        <p:sp>
          <p:nvSpPr>
            <p:cNvPr name="TextBox 7" id="7"/>
            <p:cNvSpPr txBox="true"/>
            <p:nvPr/>
          </p:nvSpPr>
          <p:spPr>
            <a:xfrm>
              <a:off x="0" y="-38100"/>
              <a:ext cx="2638554" cy="166847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032201" y="3453275"/>
            <a:ext cx="3501321" cy="4114800"/>
          </a:xfrm>
          <a:custGeom>
            <a:avLst/>
            <a:gdLst/>
            <a:ahLst/>
            <a:cxnLst/>
            <a:rect r="r" b="b" t="t" l="l"/>
            <a:pathLst>
              <a:path h="4114800" w="3501321">
                <a:moveTo>
                  <a:pt x="0" y="0"/>
                </a:moveTo>
                <a:lnTo>
                  <a:pt x="3501321" y="0"/>
                </a:lnTo>
                <a:lnTo>
                  <a:pt x="350132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103962" y="7363948"/>
            <a:ext cx="5983071" cy="471603"/>
          </a:xfrm>
          <a:prstGeom prst="rect">
            <a:avLst/>
          </a:prstGeom>
        </p:spPr>
        <p:txBody>
          <a:bodyPr anchor="t" rtlCol="false" tIns="0" lIns="0" bIns="0" rIns="0">
            <a:spAutoFit/>
          </a:bodyPr>
          <a:lstStyle/>
          <a:p>
            <a:pPr>
              <a:lnSpc>
                <a:spcPts val="3931"/>
              </a:lnSpc>
            </a:pPr>
            <a:r>
              <a:rPr lang="en-US" sz="2807">
                <a:solidFill>
                  <a:srgbClr val="000000"/>
                </a:solidFill>
                <a:latin typeface="Montserrat"/>
              </a:rPr>
              <a:t>By Monish and Farzan</a:t>
            </a:r>
          </a:p>
        </p:txBody>
      </p:sp>
      <p:sp>
        <p:nvSpPr>
          <p:cNvPr name="TextBox 10" id="10"/>
          <p:cNvSpPr txBox="true"/>
          <p:nvPr/>
        </p:nvSpPr>
        <p:spPr>
          <a:xfrm rot="0">
            <a:off x="1028700" y="3377053"/>
            <a:ext cx="9871998" cy="4034520"/>
          </a:xfrm>
          <a:prstGeom prst="rect">
            <a:avLst/>
          </a:prstGeom>
        </p:spPr>
        <p:txBody>
          <a:bodyPr anchor="t" rtlCol="false" tIns="0" lIns="0" bIns="0" rIns="0">
            <a:spAutoFit/>
          </a:bodyPr>
          <a:lstStyle/>
          <a:p>
            <a:pPr>
              <a:lnSpc>
                <a:spcPts val="10467"/>
              </a:lnSpc>
            </a:pPr>
            <a:r>
              <a:rPr lang="en-US" sz="10162">
                <a:solidFill>
                  <a:srgbClr val="000000"/>
                </a:solidFill>
                <a:latin typeface="Montserrat"/>
              </a:rPr>
              <a:t>Data Structure</a:t>
            </a:r>
          </a:p>
          <a:p>
            <a:pPr>
              <a:lnSpc>
                <a:spcPts val="10467"/>
              </a:lnSpc>
            </a:pPr>
            <a:r>
              <a:rPr lang="en-US" sz="10162">
                <a:solidFill>
                  <a:srgbClr val="000000"/>
                </a:solidFill>
                <a:latin typeface="Montserrat"/>
              </a:rPr>
              <a:t>Project Proposition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3218775" y="-1477342"/>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73569" y="213264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261576" y="4202904"/>
            <a:ext cx="8525418" cy="3380662"/>
            <a:chOff x="0" y="0"/>
            <a:chExt cx="2245378" cy="890380"/>
          </a:xfrm>
        </p:grpSpPr>
        <p:sp>
          <p:nvSpPr>
            <p:cNvPr name="Freeform 5" id="5"/>
            <p:cNvSpPr/>
            <p:nvPr/>
          </p:nvSpPr>
          <p:spPr>
            <a:xfrm flipH="false" flipV="false" rot="0">
              <a:off x="0" y="0"/>
              <a:ext cx="2245378" cy="890380"/>
            </a:xfrm>
            <a:custGeom>
              <a:avLst/>
              <a:gdLst/>
              <a:ahLst/>
              <a:cxnLst/>
              <a:rect r="r" b="b" t="t" l="l"/>
              <a:pathLst>
                <a:path h="890380" w="2245378">
                  <a:moveTo>
                    <a:pt x="46313" y="0"/>
                  </a:moveTo>
                  <a:lnTo>
                    <a:pt x="2199065" y="0"/>
                  </a:lnTo>
                  <a:cubicBezTo>
                    <a:pt x="2211348" y="0"/>
                    <a:pt x="2223127" y="4879"/>
                    <a:pt x="2231813" y="13565"/>
                  </a:cubicBezTo>
                  <a:cubicBezTo>
                    <a:pt x="2240498" y="22250"/>
                    <a:pt x="2245378" y="34030"/>
                    <a:pt x="2245378" y="46313"/>
                  </a:cubicBezTo>
                  <a:lnTo>
                    <a:pt x="2245378" y="844067"/>
                  </a:lnTo>
                  <a:cubicBezTo>
                    <a:pt x="2245378" y="856350"/>
                    <a:pt x="2240498" y="868130"/>
                    <a:pt x="2231813" y="876815"/>
                  </a:cubicBezTo>
                  <a:cubicBezTo>
                    <a:pt x="2223127" y="885501"/>
                    <a:pt x="2211348" y="890380"/>
                    <a:pt x="2199065" y="890380"/>
                  </a:cubicBezTo>
                  <a:lnTo>
                    <a:pt x="46313" y="890380"/>
                  </a:lnTo>
                  <a:cubicBezTo>
                    <a:pt x="34030" y="890380"/>
                    <a:pt x="22250" y="885501"/>
                    <a:pt x="13565" y="876815"/>
                  </a:cubicBezTo>
                  <a:cubicBezTo>
                    <a:pt x="4879" y="868130"/>
                    <a:pt x="0" y="856350"/>
                    <a:pt x="0" y="844067"/>
                  </a:cubicBezTo>
                  <a:lnTo>
                    <a:pt x="0" y="46313"/>
                  </a:lnTo>
                  <a:cubicBezTo>
                    <a:pt x="0" y="34030"/>
                    <a:pt x="4879" y="22250"/>
                    <a:pt x="13565" y="13565"/>
                  </a:cubicBezTo>
                  <a:cubicBezTo>
                    <a:pt x="22250" y="4879"/>
                    <a:pt x="34030" y="0"/>
                    <a:pt x="46313" y="0"/>
                  </a:cubicBezTo>
                  <a:close/>
                </a:path>
              </a:pathLst>
            </a:custGeom>
            <a:solidFill>
              <a:srgbClr val="FFAA00"/>
            </a:solidFill>
          </p:spPr>
        </p:sp>
        <p:sp>
          <p:nvSpPr>
            <p:cNvPr name="TextBox 6" id="6"/>
            <p:cNvSpPr txBox="true"/>
            <p:nvPr/>
          </p:nvSpPr>
          <p:spPr>
            <a:xfrm>
              <a:off x="0" y="-38100"/>
              <a:ext cx="2245378" cy="92848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9135313" y="5312399"/>
            <a:ext cx="6777945" cy="1199773"/>
          </a:xfrm>
          <a:prstGeom prst="rect">
            <a:avLst/>
          </a:prstGeom>
        </p:spPr>
        <p:txBody>
          <a:bodyPr anchor="t" rtlCol="false" tIns="0" lIns="0" bIns="0" rIns="0">
            <a:spAutoFit/>
          </a:bodyPr>
          <a:lstStyle/>
          <a:p>
            <a:pPr algn="ctr">
              <a:lnSpc>
                <a:spcPts val="4767"/>
              </a:lnSpc>
            </a:pPr>
            <a:r>
              <a:rPr lang="en-US" sz="4256">
                <a:solidFill>
                  <a:srgbClr val="FFFFFF"/>
                </a:solidFill>
                <a:latin typeface="Montserrat"/>
              </a:rPr>
              <a:t>Library Management System</a:t>
            </a:r>
          </a:p>
        </p:txBody>
      </p:sp>
      <p:grpSp>
        <p:nvGrpSpPr>
          <p:cNvPr name="Group 8" id="8"/>
          <p:cNvGrpSpPr/>
          <p:nvPr/>
        </p:nvGrpSpPr>
        <p:grpSpPr>
          <a:xfrm rot="0">
            <a:off x="687424" y="1843145"/>
            <a:ext cx="6882938" cy="4719518"/>
            <a:chOff x="0" y="0"/>
            <a:chExt cx="1812790" cy="1243001"/>
          </a:xfrm>
        </p:grpSpPr>
        <p:sp>
          <p:nvSpPr>
            <p:cNvPr name="Freeform 9" id="9"/>
            <p:cNvSpPr/>
            <p:nvPr/>
          </p:nvSpPr>
          <p:spPr>
            <a:xfrm flipH="false" flipV="false" rot="0">
              <a:off x="0" y="0"/>
              <a:ext cx="1812790" cy="1243001"/>
            </a:xfrm>
            <a:custGeom>
              <a:avLst/>
              <a:gdLst/>
              <a:ahLst/>
              <a:cxnLst/>
              <a:rect r="r" b="b" t="t" l="l"/>
              <a:pathLst>
                <a:path h="1243001" w="1812790">
                  <a:moveTo>
                    <a:pt x="57365" y="0"/>
                  </a:moveTo>
                  <a:lnTo>
                    <a:pt x="1755426" y="0"/>
                  </a:lnTo>
                  <a:cubicBezTo>
                    <a:pt x="1770640" y="0"/>
                    <a:pt x="1785231" y="6044"/>
                    <a:pt x="1795989" y="16802"/>
                  </a:cubicBezTo>
                  <a:cubicBezTo>
                    <a:pt x="1806747" y="27560"/>
                    <a:pt x="1812790" y="42151"/>
                    <a:pt x="1812790" y="57365"/>
                  </a:cubicBezTo>
                  <a:lnTo>
                    <a:pt x="1812790" y="1185636"/>
                  </a:lnTo>
                  <a:cubicBezTo>
                    <a:pt x="1812790" y="1217318"/>
                    <a:pt x="1787107" y="1243001"/>
                    <a:pt x="1755426" y="1243001"/>
                  </a:cubicBezTo>
                  <a:lnTo>
                    <a:pt x="57365" y="1243001"/>
                  </a:lnTo>
                  <a:cubicBezTo>
                    <a:pt x="42151" y="1243001"/>
                    <a:pt x="27560" y="1236957"/>
                    <a:pt x="16802" y="1226199"/>
                  </a:cubicBezTo>
                  <a:cubicBezTo>
                    <a:pt x="6044" y="1215441"/>
                    <a:pt x="0" y="1200850"/>
                    <a:pt x="0" y="1185636"/>
                  </a:cubicBezTo>
                  <a:lnTo>
                    <a:pt x="0" y="57365"/>
                  </a:lnTo>
                  <a:cubicBezTo>
                    <a:pt x="0" y="42151"/>
                    <a:pt x="6044" y="27560"/>
                    <a:pt x="16802" y="16802"/>
                  </a:cubicBezTo>
                  <a:cubicBezTo>
                    <a:pt x="27560" y="6044"/>
                    <a:pt x="42151" y="0"/>
                    <a:pt x="57365" y="0"/>
                  </a:cubicBezTo>
                  <a:close/>
                </a:path>
              </a:pathLst>
            </a:custGeom>
            <a:solidFill>
              <a:srgbClr val="FFFFFF"/>
            </a:solidFill>
          </p:spPr>
        </p:sp>
        <p:sp>
          <p:nvSpPr>
            <p:cNvPr name="TextBox 10" id="10"/>
            <p:cNvSpPr txBox="true"/>
            <p:nvPr/>
          </p:nvSpPr>
          <p:spPr>
            <a:xfrm>
              <a:off x="0" y="-38100"/>
              <a:ext cx="1812790" cy="1281101"/>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135631" y="2085016"/>
            <a:ext cx="6084647" cy="2360417"/>
          </a:xfrm>
          <a:prstGeom prst="rect">
            <a:avLst/>
          </a:prstGeom>
        </p:spPr>
        <p:txBody>
          <a:bodyPr anchor="t" rtlCol="false" tIns="0" lIns="0" bIns="0" rIns="0">
            <a:spAutoFit/>
          </a:bodyPr>
          <a:lstStyle/>
          <a:p>
            <a:pPr algn="just">
              <a:lnSpc>
                <a:spcPts val="3773"/>
              </a:lnSpc>
            </a:pPr>
            <a:r>
              <a:rPr lang="en-US" sz="2695">
                <a:solidFill>
                  <a:srgbClr val="000000"/>
                </a:solidFill>
                <a:latin typeface="Montserrat"/>
              </a:rPr>
              <a:t>Library management systems (LMS) are essential for automating library tasks like book cataloging and user management. </a:t>
            </a:r>
          </a:p>
          <a:p>
            <a:pPr algn="just">
              <a:lnSpc>
                <a:spcPts val="3773"/>
              </a:lnSpc>
            </a:pPr>
          </a:p>
        </p:txBody>
      </p:sp>
      <p:sp>
        <p:nvSpPr>
          <p:cNvPr name="TextBox 12" id="12"/>
          <p:cNvSpPr txBox="true"/>
          <p:nvPr/>
        </p:nvSpPr>
        <p:spPr>
          <a:xfrm rot="0">
            <a:off x="1135631" y="3939479"/>
            <a:ext cx="6084647" cy="2360417"/>
          </a:xfrm>
          <a:prstGeom prst="rect">
            <a:avLst/>
          </a:prstGeom>
        </p:spPr>
        <p:txBody>
          <a:bodyPr anchor="t" rtlCol="false" tIns="0" lIns="0" bIns="0" rIns="0">
            <a:spAutoFit/>
          </a:bodyPr>
          <a:lstStyle/>
          <a:p>
            <a:pPr algn="just">
              <a:lnSpc>
                <a:spcPts val="3773"/>
              </a:lnSpc>
            </a:pPr>
            <a:r>
              <a:rPr lang="en-US" sz="2695">
                <a:solidFill>
                  <a:srgbClr val="000000"/>
                </a:solidFill>
                <a:latin typeface="Montserrat"/>
              </a:rPr>
              <a:t>Features of our program include: </a:t>
            </a:r>
          </a:p>
          <a:p>
            <a:pPr algn="just">
              <a:lnSpc>
                <a:spcPts val="3773"/>
              </a:lnSpc>
            </a:pPr>
            <a:r>
              <a:rPr lang="en-US" sz="2695">
                <a:solidFill>
                  <a:srgbClr val="000000"/>
                </a:solidFill>
                <a:latin typeface="Montserrat"/>
              </a:rPr>
              <a:t>Add, Remove, Search function, User registration, Check-in and check-out process for returning and borrowing books.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4792413" y="4011511"/>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90912" y="5143500"/>
            <a:ext cx="4609246" cy="4114800"/>
          </a:xfrm>
          <a:custGeom>
            <a:avLst/>
            <a:gdLst/>
            <a:ahLst/>
            <a:cxnLst/>
            <a:rect r="r" b="b" t="t" l="l"/>
            <a:pathLst>
              <a:path h="4114800" w="4609246">
                <a:moveTo>
                  <a:pt x="0" y="0"/>
                </a:moveTo>
                <a:lnTo>
                  <a:pt x="4609247" y="0"/>
                </a:lnTo>
                <a:lnTo>
                  <a:pt x="4609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198697" y="2167929"/>
            <a:ext cx="5452344" cy="2093665"/>
            <a:chOff x="0" y="0"/>
            <a:chExt cx="1168691" cy="448770"/>
          </a:xfrm>
        </p:grpSpPr>
        <p:sp>
          <p:nvSpPr>
            <p:cNvPr name="Freeform 5" id="5"/>
            <p:cNvSpPr/>
            <p:nvPr/>
          </p:nvSpPr>
          <p:spPr>
            <a:xfrm flipH="false" flipV="false" rot="0">
              <a:off x="0" y="0"/>
              <a:ext cx="1168691" cy="448770"/>
            </a:xfrm>
            <a:custGeom>
              <a:avLst/>
              <a:gdLst/>
              <a:ahLst/>
              <a:cxnLst/>
              <a:rect r="r" b="b" t="t" l="l"/>
              <a:pathLst>
                <a:path h="448770" w="1168691">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sp>
        <p:sp>
          <p:nvSpPr>
            <p:cNvPr name="TextBox 6" id="6"/>
            <p:cNvSpPr txBox="true"/>
            <p:nvPr/>
          </p:nvSpPr>
          <p:spPr>
            <a:xfrm>
              <a:off x="0" y="-38100"/>
              <a:ext cx="1168691" cy="48687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1443861" y="-2105612"/>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935924" y="2167929"/>
            <a:ext cx="8703174" cy="8703174"/>
          </a:xfrm>
          <a:custGeom>
            <a:avLst/>
            <a:gdLst/>
            <a:ahLst/>
            <a:cxnLst/>
            <a:rect r="r" b="b" t="t" l="l"/>
            <a:pathLst>
              <a:path h="8703174" w="8703174">
                <a:moveTo>
                  <a:pt x="0" y="0"/>
                </a:moveTo>
                <a:lnTo>
                  <a:pt x="8703174" y="0"/>
                </a:lnTo>
                <a:lnTo>
                  <a:pt x="8703174"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7532974" y="1028700"/>
            <a:ext cx="9726326" cy="6866435"/>
            <a:chOff x="0" y="0"/>
            <a:chExt cx="2561666" cy="1808444"/>
          </a:xfrm>
        </p:grpSpPr>
        <p:sp>
          <p:nvSpPr>
            <p:cNvPr name="Freeform 10" id="10"/>
            <p:cNvSpPr/>
            <p:nvPr/>
          </p:nvSpPr>
          <p:spPr>
            <a:xfrm flipH="false" flipV="false" rot="0">
              <a:off x="0" y="0"/>
              <a:ext cx="2561666" cy="1808444"/>
            </a:xfrm>
            <a:custGeom>
              <a:avLst/>
              <a:gdLst/>
              <a:ahLst/>
              <a:cxnLst/>
              <a:rect r="r" b="b" t="t" l="l"/>
              <a:pathLst>
                <a:path h="1808444" w="2561666">
                  <a:moveTo>
                    <a:pt x="40595" y="0"/>
                  </a:moveTo>
                  <a:lnTo>
                    <a:pt x="2521071" y="0"/>
                  </a:lnTo>
                  <a:cubicBezTo>
                    <a:pt x="2543491" y="0"/>
                    <a:pt x="2561666" y="18175"/>
                    <a:pt x="2561666" y="40595"/>
                  </a:cubicBezTo>
                  <a:lnTo>
                    <a:pt x="2561666" y="1767849"/>
                  </a:lnTo>
                  <a:cubicBezTo>
                    <a:pt x="2561666" y="1778615"/>
                    <a:pt x="2557389" y="1788941"/>
                    <a:pt x="2549776" y="1796554"/>
                  </a:cubicBezTo>
                  <a:cubicBezTo>
                    <a:pt x="2542163" y="1804167"/>
                    <a:pt x="2531838" y="1808444"/>
                    <a:pt x="2521071" y="1808444"/>
                  </a:cubicBezTo>
                  <a:lnTo>
                    <a:pt x="40595" y="1808444"/>
                  </a:lnTo>
                  <a:cubicBezTo>
                    <a:pt x="29828" y="1808444"/>
                    <a:pt x="19503" y="1804167"/>
                    <a:pt x="11890" y="1796554"/>
                  </a:cubicBezTo>
                  <a:cubicBezTo>
                    <a:pt x="4277" y="1788941"/>
                    <a:pt x="0" y="1778615"/>
                    <a:pt x="0" y="1767849"/>
                  </a:cubicBezTo>
                  <a:lnTo>
                    <a:pt x="0" y="40595"/>
                  </a:lnTo>
                  <a:cubicBezTo>
                    <a:pt x="0" y="29828"/>
                    <a:pt x="4277" y="19503"/>
                    <a:pt x="11890" y="11890"/>
                  </a:cubicBezTo>
                  <a:cubicBezTo>
                    <a:pt x="19503" y="4277"/>
                    <a:pt x="29828" y="0"/>
                    <a:pt x="40595" y="0"/>
                  </a:cubicBezTo>
                  <a:close/>
                </a:path>
              </a:pathLst>
            </a:custGeom>
            <a:solidFill>
              <a:srgbClr val="FFFFFF"/>
            </a:solidFill>
          </p:spPr>
        </p:sp>
        <p:sp>
          <p:nvSpPr>
            <p:cNvPr name="TextBox 11" id="11"/>
            <p:cNvSpPr txBox="true"/>
            <p:nvPr/>
          </p:nvSpPr>
          <p:spPr>
            <a:xfrm>
              <a:off x="0" y="-38100"/>
              <a:ext cx="2561666" cy="1846544"/>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344125" y="3167137"/>
            <a:ext cx="7791957" cy="3509266"/>
          </a:xfrm>
          <a:prstGeom prst="rect">
            <a:avLst/>
          </a:prstGeom>
        </p:spPr>
        <p:txBody>
          <a:bodyPr anchor="t" rtlCol="false" tIns="0" lIns="0" bIns="0" rIns="0">
            <a:spAutoFit/>
          </a:bodyPr>
          <a:lstStyle/>
          <a:p>
            <a:pPr algn="just">
              <a:lnSpc>
                <a:spcPts val="3975"/>
              </a:lnSpc>
            </a:pPr>
            <a:r>
              <a:rPr lang="en-US" sz="2839">
                <a:solidFill>
                  <a:srgbClr val="000000"/>
                </a:solidFill>
                <a:latin typeface="Montserrat"/>
              </a:rPr>
              <a:t>The reason for this is that current library systems are slow and outdated, causing inconvenience for users. Two main problems are slow search times, and lack of key based lookup mechanism. To modernize this system, we will need to implement certain data structures.</a:t>
            </a:r>
          </a:p>
        </p:txBody>
      </p:sp>
      <p:sp>
        <p:nvSpPr>
          <p:cNvPr name="TextBox 13" id="13"/>
          <p:cNvSpPr txBox="true"/>
          <p:nvPr/>
        </p:nvSpPr>
        <p:spPr>
          <a:xfrm rot="0">
            <a:off x="2395847" y="2711885"/>
            <a:ext cx="3058045" cy="1043853"/>
          </a:xfrm>
          <a:prstGeom prst="rect">
            <a:avLst/>
          </a:prstGeom>
        </p:spPr>
        <p:txBody>
          <a:bodyPr anchor="t" rtlCol="false" tIns="0" lIns="0" bIns="0" rIns="0">
            <a:spAutoFit/>
          </a:bodyPr>
          <a:lstStyle/>
          <a:p>
            <a:pPr algn="ctr">
              <a:lnSpc>
                <a:spcPts val="4134"/>
              </a:lnSpc>
            </a:pPr>
            <a:r>
              <a:rPr lang="en-US" sz="3758">
                <a:solidFill>
                  <a:srgbClr val="000000"/>
                </a:solidFill>
                <a:latin typeface="Montserrat"/>
              </a:rPr>
              <a:t>Problem Description</a:t>
            </a:r>
          </a:p>
        </p:txBody>
      </p:sp>
      <p:sp>
        <p:nvSpPr>
          <p:cNvPr name="TextBox 14" id="14"/>
          <p:cNvSpPr txBox="true"/>
          <p:nvPr/>
        </p:nvSpPr>
        <p:spPr>
          <a:xfrm rot="0">
            <a:off x="8188092" y="1544213"/>
            <a:ext cx="8104024" cy="1024798"/>
          </a:xfrm>
          <a:prstGeom prst="rect">
            <a:avLst/>
          </a:prstGeom>
        </p:spPr>
        <p:txBody>
          <a:bodyPr anchor="t" rtlCol="false" tIns="0" lIns="0" bIns="0" rIns="0">
            <a:spAutoFit/>
          </a:bodyPr>
          <a:lstStyle/>
          <a:p>
            <a:pPr algn="r">
              <a:lnSpc>
                <a:spcPts val="3984"/>
              </a:lnSpc>
            </a:pPr>
            <a:r>
              <a:rPr lang="en-US" sz="3795">
                <a:solidFill>
                  <a:srgbClr val="FF9405"/>
                </a:solidFill>
                <a:latin typeface="Montserrat"/>
              </a:rPr>
              <a:t>Optimizing library management systems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7753741" y="-8591088"/>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14431" y="496445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087919" y="1028700"/>
            <a:ext cx="8171381" cy="1413906"/>
            <a:chOff x="0" y="0"/>
            <a:chExt cx="1751507" cy="303066"/>
          </a:xfrm>
        </p:grpSpPr>
        <p:sp>
          <p:nvSpPr>
            <p:cNvPr name="Freeform 5" id="5"/>
            <p:cNvSpPr/>
            <p:nvPr/>
          </p:nvSpPr>
          <p:spPr>
            <a:xfrm flipH="false" flipV="false" rot="0">
              <a:off x="0" y="0"/>
              <a:ext cx="1751507" cy="303066"/>
            </a:xfrm>
            <a:custGeom>
              <a:avLst/>
              <a:gdLst/>
              <a:ahLst/>
              <a:cxnLst/>
              <a:rect r="r" b="b" t="t" l="l"/>
              <a:pathLst>
                <a:path h="303066" w="1751507">
                  <a:moveTo>
                    <a:pt x="94744" y="0"/>
                  </a:moveTo>
                  <a:lnTo>
                    <a:pt x="1656763" y="0"/>
                  </a:lnTo>
                  <a:cubicBezTo>
                    <a:pt x="1681891" y="0"/>
                    <a:pt x="1705989" y="9982"/>
                    <a:pt x="1723757" y="27750"/>
                  </a:cubicBezTo>
                  <a:cubicBezTo>
                    <a:pt x="1741525" y="45518"/>
                    <a:pt x="1751507" y="69617"/>
                    <a:pt x="1751507" y="94744"/>
                  </a:cubicBezTo>
                  <a:lnTo>
                    <a:pt x="1751507" y="208321"/>
                  </a:lnTo>
                  <a:cubicBezTo>
                    <a:pt x="1751507" y="260647"/>
                    <a:pt x="1709089" y="303066"/>
                    <a:pt x="1656763" y="303066"/>
                  </a:cubicBezTo>
                  <a:lnTo>
                    <a:pt x="94744" y="303066"/>
                  </a:lnTo>
                  <a:cubicBezTo>
                    <a:pt x="69617" y="303066"/>
                    <a:pt x="45518" y="293084"/>
                    <a:pt x="27750" y="275316"/>
                  </a:cubicBezTo>
                  <a:cubicBezTo>
                    <a:pt x="9982" y="257548"/>
                    <a:pt x="0" y="233449"/>
                    <a:pt x="0" y="208321"/>
                  </a:cubicBezTo>
                  <a:lnTo>
                    <a:pt x="0" y="94744"/>
                  </a:lnTo>
                  <a:cubicBezTo>
                    <a:pt x="0" y="69617"/>
                    <a:pt x="9982" y="45518"/>
                    <a:pt x="27750" y="27750"/>
                  </a:cubicBezTo>
                  <a:cubicBezTo>
                    <a:pt x="45518" y="9982"/>
                    <a:pt x="69617" y="0"/>
                    <a:pt x="94744" y="0"/>
                  </a:cubicBezTo>
                  <a:close/>
                </a:path>
              </a:pathLst>
            </a:custGeom>
            <a:solidFill>
              <a:srgbClr val="50E8D1"/>
            </a:solidFill>
          </p:spPr>
        </p:sp>
        <p:sp>
          <p:nvSpPr>
            <p:cNvPr name="TextBox 6" id="6"/>
            <p:cNvSpPr txBox="true"/>
            <p:nvPr/>
          </p:nvSpPr>
          <p:spPr>
            <a:xfrm>
              <a:off x="0" y="-38100"/>
              <a:ext cx="1751507" cy="341166"/>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200911" y="4139020"/>
            <a:ext cx="4107319" cy="4114800"/>
          </a:xfrm>
          <a:custGeom>
            <a:avLst/>
            <a:gdLst/>
            <a:ahLst/>
            <a:cxnLst/>
            <a:rect r="r" b="b" t="t" l="l"/>
            <a:pathLst>
              <a:path h="4114800" w="4107319">
                <a:moveTo>
                  <a:pt x="0" y="0"/>
                </a:moveTo>
                <a:lnTo>
                  <a:pt x="4107319" y="0"/>
                </a:lnTo>
                <a:lnTo>
                  <a:pt x="410731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028700" y="3958099"/>
            <a:ext cx="13225871" cy="4195116"/>
            <a:chOff x="0" y="0"/>
            <a:chExt cx="3483357" cy="1104886"/>
          </a:xfrm>
        </p:grpSpPr>
        <p:sp>
          <p:nvSpPr>
            <p:cNvPr name="Freeform 9" id="9"/>
            <p:cNvSpPr/>
            <p:nvPr/>
          </p:nvSpPr>
          <p:spPr>
            <a:xfrm flipH="false" flipV="false" rot="0">
              <a:off x="0" y="0"/>
              <a:ext cx="3483357" cy="1104886"/>
            </a:xfrm>
            <a:custGeom>
              <a:avLst/>
              <a:gdLst/>
              <a:ahLst/>
              <a:cxnLst/>
              <a:rect r="r" b="b" t="t" l="l"/>
              <a:pathLst>
                <a:path h="1104886" w="3483357">
                  <a:moveTo>
                    <a:pt x="29853" y="0"/>
                  </a:moveTo>
                  <a:lnTo>
                    <a:pt x="3453503" y="0"/>
                  </a:lnTo>
                  <a:cubicBezTo>
                    <a:pt x="3469991" y="0"/>
                    <a:pt x="3483357" y="13366"/>
                    <a:pt x="3483357" y="29853"/>
                  </a:cubicBezTo>
                  <a:lnTo>
                    <a:pt x="3483357" y="1075033"/>
                  </a:lnTo>
                  <a:cubicBezTo>
                    <a:pt x="3483357" y="1082951"/>
                    <a:pt x="3480212" y="1090544"/>
                    <a:pt x="3474613" y="1096143"/>
                  </a:cubicBezTo>
                  <a:cubicBezTo>
                    <a:pt x="3469014" y="1101741"/>
                    <a:pt x="3461421" y="1104886"/>
                    <a:pt x="3453503" y="1104886"/>
                  </a:cubicBezTo>
                  <a:lnTo>
                    <a:pt x="29853" y="1104886"/>
                  </a:lnTo>
                  <a:cubicBezTo>
                    <a:pt x="21936" y="1104886"/>
                    <a:pt x="14342" y="1101741"/>
                    <a:pt x="8744" y="1096143"/>
                  </a:cubicBezTo>
                  <a:cubicBezTo>
                    <a:pt x="3145" y="1090544"/>
                    <a:pt x="0" y="1082951"/>
                    <a:pt x="0" y="1075033"/>
                  </a:cubicBezTo>
                  <a:lnTo>
                    <a:pt x="0" y="29853"/>
                  </a:lnTo>
                  <a:cubicBezTo>
                    <a:pt x="0" y="21936"/>
                    <a:pt x="3145" y="14342"/>
                    <a:pt x="8744" y="8744"/>
                  </a:cubicBezTo>
                  <a:cubicBezTo>
                    <a:pt x="14342" y="3145"/>
                    <a:pt x="21936" y="0"/>
                    <a:pt x="29853" y="0"/>
                  </a:cubicBezTo>
                  <a:close/>
                </a:path>
              </a:pathLst>
            </a:custGeom>
            <a:solidFill>
              <a:srgbClr val="FFFFFF"/>
            </a:solidFill>
          </p:spPr>
        </p:sp>
        <p:sp>
          <p:nvSpPr>
            <p:cNvPr name="TextBox 10" id="10"/>
            <p:cNvSpPr txBox="true"/>
            <p:nvPr/>
          </p:nvSpPr>
          <p:spPr>
            <a:xfrm>
              <a:off x="0" y="-38100"/>
              <a:ext cx="3483357" cy="1142986"/>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9429479" y="1453843"/>
            <a:ext cx="7488262" cy="505489"/>
          </a:xfrm>
          <a:prstGeom prst="rect">
            <a:avLst/>
          </a:prstGeom>
        </p:spPr>
        <p:txBody>
          <a:bodyPr anchor="t" rtlCol="false" tIns="0" lIns="0" bIns="0" rIns="0">
            <a:spAutoFit/>
          </a:bodyPr>
          <a:lstStyle/>
          <a:p>
            <a:pPr algn="ctr">
              <a:lnSpc>
                <a:spcPts val="4163"/>
              </a:lnSpc>
            </a:pPr>
            <a:r>
              <a:rPr lang="en-US" sz="2973">
                <a:solidFill>
                  <a:srgbClr val="000000"/>
                </a:solidFill>
                <a:latin typeface="Montserrat"/>
              </a:rPr>
              <a:t>Solution</a:t>
            </a:r>
          </a:p>
        </p:txBody>
      </p:sp>
      <p:sp>
        <p:nvSpPr>
          <p:cNvPr name="TextBox 12" id="12"/>
          <p:cNvSpPr txBox="true"/>
          <p:nvPr/>
        </p:nvSpPr>
        <p:spPr>
          <a:xfrm rot="0">
            <a:off x="1862473" y="4851722"/>
            <a:ext cx="12040821" cy="2360243"/>
          </a:xfrm>
          <a:prstGeom prst="rect">
            <a:avLst/>
          </a:prstGeom>
        </p:spPr>
        <p:txBody>
          <a:bodyPr anchor="t" rtlCol="false" tIns="0" lIns="0" bIns="0" rIns="0">
            <a:spAutoFit/>
          </a:bodyPr>
          <a:lstStyle/>
          <a:p>
            <a:pPr>
              <a:lnSpc>
                <a:spcPts val="3782"/>
              </a:lnSpc>
            </a:pPr>
            <a:r>
              <a:rPr lang="en-US" sz="2702">
                <a:solidFill>
                  <a:srgbClr val="000000"/>
                </a:solidFill>
                <a:latin typeface="Montserrat"/>
              </a:rPr>
              <a:t>To fix these issues, we’ll upgrade the library system using efficient tools like ArrayLists and HashMaps. ArrayLists are good for flexible storage of library resources, like storing title, author, availability of books, etc. Another is HashMaps. Its fast performance makes it good for mapping book IDs and rapid retrieval.</a:t>
            </a:r>
          </a:p>
        </p:txBody>
      </p:sp>
      <p:sp>
        <p:nvSpPr>
          <p:cNvPr name="TextBox 13" id="13"/>
          <p:cNvSpPr txBox="true"/>
          <p:nvPr/>
        </p:nvSpPr>
        <p:spPr>
          <a:xfrm rot="0">
            <a:off x="18103621" y="4695446"/>
            <a:ext cx="4597744" cy="5217743"/>
          </a:xfrm>
          <a:prstGeom prst="rect">
            <a:avLst/>
          </a:prstGeom>
        </p:spPr>
        <p:txBody>
          <a:bodyPr anchor="t" rtlCol="false" tIns="0" lIns="0" bIns="0" rIns="0">
            <a:spAutoFit/>
          </a:bodyPr>
          <a:lstStyle/>
          <a:p>
            <a:pPr marL="583372" indent="-291686" lvl="1">
              <a:lnSpc>
                <a:spcPts val="3782"/>
              </a:lnSpc>
              <a:buFont typeface="Arial"/>
              <a:buChar char="•"/>
            </a:pPr>
            <a:r>
              <a:rPr lang="en-US" sz="2702">
                <a:solidFill>
                  <a:srgbClr val="000000"/>
                </a:solidFill>
                <a:latin typeface="Montserrat"/>
              </a:rPr>
              <a:t>Good for flexible storage of library resources</a:t>
            </a:r>
          </a:p>
          <a:p>
            <a:pPr marL="583372" indent="-291686" lvl="1">
              <a:lnSpc>
                <a:spcPts val="3782"/>
              </a:lnSpc>
              <a:buFont typeface="Arial"/>
              <a:buChar char="•"/>
            </a:pPr>
            <a:r>
              <a:rPr lang="en-US" sz="2702">
                <a:solidFill>
                  <a:srgbClr val="000000"/>
                </a:solidFill>
                <a:latin typeface="Montserrat"/>
              </a:rPr>
              <a:t>Applications include storing book and member details like title, author, and availability.</a:t>
            </a:r>
          </a:p>
          <a:p>
            <a:pPr marL="583372" indent="-291686" lvl="1">
              <a:lnSpc>
                <a:spcPts val="3782"/>
              </a:lnSpc>
              <a:buFont typeface="Arial"/>
              <a:buChar char="•"/>
            </a:pPr>
            <a:r>
              <a:rPr lang="en-US" sz="2702">
                <a:solidFill>
                  <a:srgbClr val="000000"/>
                </a:solidFill>
                <a:latin typeface="Montserrat"/>
              </a:rPr>
              <a:t>Efficient random access for book lookup and availability checks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9312892" y="3657102"/>
            <a:ext cx="15228862" cy="15228862"/>
          </a:xfrm>
          <a:custGeom>
            <a:avLst/>
            <a:gdLst/>
            <a:ahLst/>
            <a:cxnLst/>
            <a:rect r="r" b="b" t="t" l="l"/>
            <a:pathLst>
              <a:path h="15228862" w="15228862">
                <a:moveTo>
                  <a:pt x="0" y="0"/>
                </a:moveTo>
                <a:lnTo>
                  <a:pt x="15228863" y="0"/>
                </a:lnTo>
                <a:lnTo>
                  <a:pt x="15228863"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58646" y="3532778"/>
            <a:ext cx="4803396" cy="5555061"/>
            <a:chOff x="0" y="0"/>
            <a:chExt cx="1265092" cy="1463061"/>
          </a:xfrm>
        </p:grpSpPr>
        <p:sp>
          <p:nvSpPr>
            <p:cNvPr name="Freeform 4" id="4"/>
            <p:cNvSpPr/>
            <p:nvPr/>
          </p:nvSpPr>
          <p:spPr>
            <a:xfrm flipH="false" flipV="false" rot="0">
              <a:off x="0" y="0"/>
              <a:ext cx="1265092" cy="1463061"/>
            </a:xfrm>
            <a:custGeom>
              <a:avLst/>
              <a:gdLst/>
              <a:ahLst/>
              <a:cxnLst/>
              <a:rect r="r" b="b" t="t" l="l"/>
              <a:pathLst>
                <a:path h="1463061" w="1265092">
                  <a:moveTo>
                    <a:pt x="82200" y="0"/>
                  </a:moveTo>
                  <a:lnTo>
                    <a:pt x="1182892" y="0"/>
                  </a:lnTo>
                  <a:cubicBezTo>
                    <a:pt x="1228290" y="0"/>
                    <a:pt x="1265092" y="36802"/>
                    <a:pt x="1265092" y="82200"/>
                  </a:cubicBezTo>
                  <a:lnTo>
                    <a:pt x="1265092" y="1380862"/>
                  </a:lnTo>
                  <a:cubicBezTo>
                    <a:pt x="1265092" y="1426259"/>
                    <a:pt x="1228290" y="1463061"/>
                    <a:pt x="1182892" y="1463061"/>
                  </a:cubicBezTo>
                  <a:lnTo>
                    <a:pt x="82200" y="1463061"/>
                  </a:lnTo>
                  <a:cubicBezTo>
                    <a:pt x="36802" y="1463061"/>
                    <a:pt x="0" y="1426259"/>
                    <a:pt x="0" y="1380862"/>
                  </a:cubicBezTo>
                  <a:lnTo>
                    <a:pt x="0" y="82200"/>
                  </a:lnTo>
                  <a:cubicBezTo>
                    <a:pt x="0" y="36802"/>
                    <a:pt x="36802" y="0"/>
                    <a:pt x="82200" y="0"/>
                  </a:cubicBezTo>
                  <a:close/>
                </a:path>
              </a:pathLst>
            </a:custGeom>
            <a:solidFill>
              <a:srgbClr val="FFFFFF"/>
            </a:solidFill>
          </p:spPr>
        </p:sp>
        <p:sp>
          <p:nvSpPr>
            <p:cNvPr name="TextBox 5" id="5"/>
            <p:cNvSpPr txBox="true"/>
            <p:nvPr/>
          </p:nvSpPr>
          <p:spPr>
            <a:xfrm>
              <a:off x="0" y="-38100"/>
              <a:ext cx="1265092" cy="150116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211154" y="3432933"/>
            <a:ext cx="4803396" cy="5555061"/>
            <a:chOff x="0" y="0"/>
            <a:chExt cx="1265092" cy="1463061"/>
          </a:xfrm>
        </p:grpSpPr>
        <p:sp>
          <p:nvSpPr>
            <p:cNvPr name="Freeform 7" id="7"/>
            <p:cNvSpPr/>
            <p:nvPr/>
          </p:nvSpPr>
          <p:spPr>
            <a:xfrm flipH="false" flipV="false" rot="0">
              <a:off x="0" y="0"/>
              <a:ext cx="1265092" cy="1463061"/>
            </a:xfrm>
            <a:custGeom>
              <a:avLst/>
              <a:gdLst/>
              <a:ahLst/>
              <a:cxnLst/>
              <a:rect r="r" b="b" t="t" l="l"/>
              <a:pathLst>
                <a:path h="1463061" w="1265092">
                  <a:moveTo>
                    <a:pt x="82200" y="0"/>
                  </a:moveTo>
                  <a:lnTo>
                    <a:pt x="1182892" y="0"/>
                  </a:lnTo>
                  <a:cubicBezTo>
                    <a:pt x="1228290" y="0"/>
                    <a:pt x="1265092" y="36802"/>
                    <a:pt x="1265092" y="82200"/>
                  </a:cubicBezTo>
                  <a:lnTo>
                    <a:pt x="1265092" y="1380862"/>
                  </a:lnTo>
                  <a:cubicBezTo>
                    <a:pt x="1265092" y="1426259"/>
                    <a:pt x="1228290" y="1463061"/>
                    <a:pt x="1182892" y="1463061"/>
                  </a:cubicBezTo>
                  <a:lnTo>
                    <a:pt x="82200" y="1463061"/>
                  </a:lnTo>
                  <a:cubicBezTo>
                    <a:pt x="36802" y="1463061"/>
                    <a:pt x="0" y="1426259"/>
                    <a:pt x="0" y="1380862"/>
                  </a:cubicBezTo>
                  <a:lnTo>
                    <a:pt x="0" y="82200"/>
                  </a:lnTo>
                  <a:cubicBezTo>
                    <a:pt x="0" y="36802"/>
                    <a:pt x="36802" y="0"/>
                    <a:pt x="82200" y="0"/>
                  </a:cubicBezTo>
                  <a:close/>
                </a:path>
              </a:pathLst>
            </a:custGeom>
            <a:solidFill>
              <a:srgbClr val="FFFFFF"/>
            </a:solidFill>
          </p:spPr>
        </p:sp>
        <p:sp>
          <p:nvSpPr>
            <p:cNvPr name="TextBox 8" id="8"/>
            <p:cNvSpPr txBox="true"/>
            <p:nvPr/>
          </p:nvSpPr>
          <p:spPr>
            <a:xfrm>
              <a:off x="0" y="-38100"/>
              <a:ext cx="1265092" cy="150116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227202" y="931192"/>
            <a:ext cx="8171381" cy="1413906"/>
            <a:chOff x="0" y="0"/>
            <a:chExt cx="1751507" cy="303066"/>
          </a:xfrm>
        </p:grpSpPr>
        <p:sp>
          <p:nvSpPr>
            <p:cNvPr name="Freeform 10" id="10"/>
            <p:cNvSpPr/>
            <p:nvPr/>
          </p:nvSpPr>
          <p:spPr>
            <a:xfrm flipH="false" flipV="false" rot="0">
              <a:off x="0" y="0"/>
              <a:ext cx="1751507" cy="303066"/>
            </a:xfrm>
            <a:custGeom>
              <a:avLst/>
              <a:gdLst/>
              <a:ahLst/>
              <a:cxnLst/>
              <a:rect r="r" b="b" t="t" l="l"/>
              <a:pathLst>
                <a:path h="303066" w="1751507">
                  <a:moveTo>
                    <a:pt x="94744" y="0"/>
                  </a:moveTo>
                  <a:lnTo>
                    <a:pt x="1656763" y="0"/>
                  </a:lnTo>
                  <a:cubicBezTo>
                    <a:pt x="1681891" y="0"/>
                    <a:pt x="1705989" y="9982"/>
                    <a:pt x="1723757" y="27750"/>
                  </a:cubicBezTo>
                  <a:cubicBezTo>
                    <a:pt x="1741525" y="45518"/>
                    <a:pt x="1751507" y="69617"/>
                    <a:pt x="1751507" y="94744"/>
                  </a:cubicBezTo>
                  <a:lnTo>
                    <a:pt x="1751507" y="208321"/>
                  </a:lnTo>
                  <a:cubicBezTo>
                    <a:pt x="1751507" y="260647"/>
                    <a:pt x="1709089" y="303066"/>
                    <a:pt x="1656763" y="303066"/>
                  </a:cubicBezTo>
                  <a:lnTo>
                    <a:pt x="94744" y="303066"/>
                  </a:lnTo>
                  <a:cubicBezTo>
                    <a:pt x="69617" y="303066"/>
                    <a:pt x="45518" y="293084"/>
                    <a:pt x="27750" y="275316"/>
                  </a:cubicBezTo>
                  <a:cubicBezTo>
                    <a:pt x="9982" y="257548"/>
                    <a:pt x="0" y="233449"/>
                    <a:pt x="0" y="208321"/>
                  </a:cubicBezTo>
                  <a:lnTo>
                    <a:pt x="0" y="94744"/>
                  </a:lnTo>
                  <a:cubicBezTo>
                    <a:pt x="0" y="69617"/>
                    <a:pt x="9982" y="45518"/>
                    <a:pt x="27750" y="27750"/>
                  </a:cubicBezTo>
                  <a:cubicBezTo>
                    <a:pt x="45518" y="9982"/>
                    <a:pt x="69617" y="0"/>
                    <a:pt x="94744" y="0"/>
                  </a:cubicBezTo>
                  <a:close/>
                </a:path>
              </a:pathLst>
            </a:custGeom>
            <a:solidFill>
              <a:srgbClr val="50E8D1"/>
            </a:solidFill>
          </p:spPr>
        </p:sp>
        <p:sp>
          <p:nvSpPr>
            <p:cNvPr name="TextBox 11" id="11"/>
            <p:cNvSpPr txBox="true"/>
            <p:nvPr/>
          </p:nvSpPr>
          <p:spPr>
            <a:xfrm>
              <a:off x="0" y="-38100"/>
              <a:ext cx="1751507" cy="341166"/>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5399869" y="1356826"/>
            <a:ext cx="7488262" cy="505489"/>
          </a:xfrm>
          <a:prstGeom prst="rect">
            <a:avLst/>
          </a:prstGeom>
        </p:spPr>
        <p:txBody>
          <a:bodyPr anchor="t" rtlCol="false" tIns="0" lIns="0" bIns="0" rIns="0">
            <a:spAutoFit/>
          </a:bodyPr>
          <a:lstStyle/>
          <a:p>
            <a:pPr algn="ctr">
              <a:lnSpc>
                <a:spcPts val="4163"/>
              </a:lnSpc>
            </a:pPr>
            <a:r>
              <a:rPr lang="en-US" sz="2973">
                <a:solidFill>
                  <a:srgbClr val="000000"/>
                </a:solidFill>
                <a:latin typeface="Montserrat"/>
              </a:rPr>
              <a:t>Team Workload</a:t>
            </a:r>
          </a:p>
        </p:txBody>
      </p:sp>
      <p:sp>
        <p:nvSpPr>
          <p:cNvPr name="TextBox 13" id="13"/>
          <p:cNvSpPr txBox="true"/>
          <p:nvPr/>
        </p:nvSpPr>
        <p:spPr>
          <a:xfrm rot="0">
            <a:off x="316213" y="3699798"/>
            <a:ext cx="7488262" cy="505489"/>
          </a:xfrm>
          <a:prstGeom prst="rect">
            <a:avLst/>
          </a:prstGeom>
        </p:spPr>
        <p:txBody>
          <a:bodyPr anchor="t" rtlCol="false" tIns="0" lIns="0" bIns="0" rIns="0">
            <a:spAutoFit/>
          </a:bodyPr>
          <a:lstStyle/>
          <a:p>
            <a:pPr algn="ctr">
              <a:lnSpc>
                <a:spcPts val="4163"/>
              </a:lnSpc>
            </a:pPr>
            <a:r>
              <a:rPr lang="en-US" sz="2973">
                <a:solidFill>
                  <a:srgbClr val="000000"/>
                </a:solidFill>
                <a:latin typeface="Montserrat"/>
              </a:rPr>
              <a:t>Monish</a:t>
            </a:r>
          </a:p>
        </p:txBody>
      </p:sp>
      <p:sp>
        <p:nvSpPr>
          <p:cNvPr name="TextBox 14" id="14"/>
          <p:cNvSpPr txBox="true"/>
          <p:nvPr/>
        </p:nvSpPr>
        <p:spPr>
          <a:xfrm rot="0">
            <a:off x="10021607" y="3699798"/>
            <a:ext cx="7488262" cy="505489"/>
          </a:xfrm>
          <a:prstGeom prst="rect">
            <a:avLst/>
          </a:prstGeom>
        </p:spPr>
        <p:txBody>
          <a:bodyPr anchor="t" rtlCol="false" tIns="0" lIns="0" bIns="0" rIns="0">
            <a:spAutoFit/>
          </a:bodyPr>
          <a:lstStyle/>
          <a:p>
            <a:pPr algn="ctr">
              <a:lnSpc>
                <a:spcPts val="4163"/>
              </a:lnSpc>
            </a:pPr>
            <a:r>
              <a:rPr lang="en-US" sz="2973">
                <a:solidFill>
                  <a:srgbClr val="000000"/>
                </a:solidFill>
                <a:latin typeface="Montserrat"/>
              </a:rPr>
              <a:t>Farzan</a:t>
            </a:r>
          </a:p>
        </p:txBody>
      </p:sp>
      <p:sp>
        <p:nvSpPr>
          <p:cNvPr name="TextBox 15" id="15"/>
          <p:cNvSpPr txBox="true"/>
          <p:nvPr/>
        </p:nvSpPr>
        <p:spPr>
          <a:xfrm rot="0">
            <a:off x="316213" y="5557836"/>
            <a:ext cx="7488262" cy="505489"/>
          </a:xfrm>
          <a:prstGeom prst="rect">
            <a:avLst/>
          </a:prstGeom>
        </p:spPr>
        <p:txBody>
          <a:bodyPr anchor="t" rtlCol="false" tIns="0" lIns="0" bIns="0" rIns="0">
            <a:spAutoFit/>
          </a:bodyPr>
          <a:lstStyle/>
          <a:p>
            <a:pPr algn="ctr">
              <a:lnSpc>
                <a:spcPts val="4163"/>
              </a:lnSpc>
            </a:pPr>
            <a:r>
              <a:rPr lang="en-US" sz="2973">
                <a:solidFill>
                  <a:srgbClr val="000000"/>
                </a:solidFill>
                <a:latin typeface="Montserrat"/>
              </a:rPr>
              <a:t>ArrayList</a:t>
            </a:r>
          </a:p>
        </p:txBody>
      </p:sp>
      <p:sp>
        <p:nvSpPr>
          <p:cNvPr name="TextBox 16" id="16"/>
          <p:cNvSpPr txBox="true"/>
          <p:nvPr/>
        </p:nvSpPr>
        <p:spPr>
          <a:xfrm rot="0">
            <a:off x="316213" y="6477328"/>
            <a:ext cx="7488262" cy="505489"/>
          </a:xfrm>
          <a:prstGeom prst="rect">
            <a:avLst/>
          </a:prstGeom>
        </p:spPr>
        <p:txBody>
          <a:bodyPr anchor="t" rtlCol="false" tIns="0" lIns="0" bIns="0" rIns="0">
            <a:spAutoFit/>
          </a:bodyPr>
          <a:lstStyle/>
          <a:p>
            <a:pPr algn="ctr">
              <a:lnSpc>
                <a:spcPts val="4163"/>
              </a:lnSpc>
            </a:pPr>
            <a:r>
              <a:rPr lang="en-US" sz="2973">
                <a:solidFill>
                  <a:srgbClr val="000000"/>
                </a:solidFill>
                <a:latin typeface="Montserrat"/>
              </a:rPr>
              <a:t>User Interface</a:t>
            </a:r>
          </a:p>
        </p:txBody>
      </p:sp>
      <p:sp>
        <p:nvSpPr>
          <p:cNvPr name="TextBox 17" id="17"/>
          <p:cNvSpPr txBox="true"/>
          <p:nvPr/>
        </p:nvSpPr>
        <p:spPr>
          <a:xfrm rot="0">
            <a:off x="9868721" y="5704975"/>
            <a:ext cx="7488262" cy="505489"/>
          </a:xfrm>
          <a:prstGeom prst="rect">
            <a:avLst/>
          </a:prstGeom>
        </p:spPr>
        <p:txBody>
          <a:bodyPr anchor="t" rtlCol="false" tIns="0" lIns="0" bIns="0" rIns="0">
            <a:spAutoFit/>
          </a:bodyPr>
          <a:lstStyle/>
          <a:p>
            <a:pPr algn="ctr">
              <a:lnSpc>
                <a:spcPts val="4163"/>
              </a:lnSpc>
            </a:pPr>
            <a:r>
              <a:rPr lang="en-US" sz="2973">
                <a:solidFill>
                  <a:srgbClr val="000000"/>
                </a:solidFill>
                <a:latin typeface="Montserrat"/>
              </a:rPr>
              <a:t>Hashmaps</a:t>
            </a:r>
          </a:p>
        </p:txBody>
      </p:sp>
      <p:sp>
        <p:nvSpPr>
          <p:cNvPr name="TextBox 18" id="18"/>
          <p:cNvSpPr txBox="true"/>
          <p:nvPr/>
        </p:nvSpPr>
        <p:spPr>
          <a:xfrm rot="0">
            <a:off x="10021607" y="6477328"/>
            <a:ext cx="7488262" cy="505489"/>
          </a:xfrm>
          <a:prstGeom prst="rect">
            <a:avLst/>
          </a:prstGeom>
        </p:spPr>
        <p:txBody>
          <a:bodyPr anchor="t" rtlCol="false" tIns="0" lIns="0" bIns="0" rIns="0">
            <a:spAutoFit/>
          </a:bodyPr>
          <a:lstStyle/>
          <a:p>
            <a:pPr algn="ctr">
              <a:lnSpc>
                <a:spcPts val="4163"/>
              </a:lnSpc>
            </a:pPr>
            <a:r>
              <a:rPr lang="en-US" sz="2973">
                <a:solidFill>
                  <a:srgbClr val="000000"/>
                </a:solidFill>
                <a:latin typeface="Montserrat"/>
              </a:rPr>
              <a:t>User Interface</a:t>
            </a:r>
          </a:p>
        </p:txBody>
      </p:sp>
      <p:sp>
        <p:nvSpPr>
          <p:cNvPr name="AutoShape 19" id="19"/>
          <p:cNvSpPr/>
          <p:nvPr/>
        </p:nvSpPr>
        <p:spPr>
          <a:xfrm>
            <a:off x="2547911" y="4477198"/>
            <a:ext cx="2851958" cy="0"/>
          </a:xfrm>
          <a:prstGeom prst="line">
            <a:avLst/>
          </a:prstGeom>
          <a:ln cap="flat" w="38100">
            <a:solidFill>
              <a:srgbClr val="000000"/>
            </a:solidFill>
            <a:prstDash val="solid"/>
            <a:headEnd type="none" len="sm" w="sm"/>
            <a:tailEnd type="none" len="sm" w="sm"/>
          </a:ln>
        </p:spPr>
      </p:sp>
      <p:sp>
        <p:nvSpPr>
          <p:cNvPr name="AutoShape 20" id="20"/>
          <p:cNvSpPr/>
          <p:nvPr/>
        </p:nvSpPr>
        <p:spPr>
          <a:xfrm>
            <a:off x="12339759" y="4496248"/>
            <a:ext cx="2851958"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7065937" y="2512921"/>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666278" y="4484927"/>
            <a:ext cx="12490680" cy="5033393"/>
            <a:chOff x="0" y="0"/>
            <a:chExt cx="3289726" cy="1325667"/>
          </a:xfrm>
        </p:grpSpPr>
        <p:sp>
          <p:nvSpPr>
            <p:cNvPr name="Freeform 4" id="4"/>
            <p:cNvSpPr/>
            <p:nvPr/>
          </p:nvSpPr>
          <p:spPr>
            <a:xfrm flipH="false" flipV="false" rot="0">
              <a:off x="0" y="0"/>
              <a:ext cx="3289726" cy="1325667"/>
            </a:xfrm>
            <a:custGeom>
              <a:avLst/>
              <a:gdLst/>
              <a:ahLst/>
              <a:cxnLst/>
              <a:rect r="r" b="b" t="t" l="l"/>
              <a:pathLst>
                <a:path h="1325667" w="3289726">
                  <a:moveTo>
                    <a:pt x="31611" y="0"/>
                  </a:moveTo>
                  <a:lnTo>
                    <a:pt x="3258116" y="0"/>
                  </a:lnTo>
                  <a:cubicBezTo>
                    <a:pt x="3266499" y="0"/>
                    <a:pt x="3274540" y="3330"/>
                    <a:pt x="3280468" y="9259"/>
                  </a:cubicBezTo>
                  <a:cubicBezTo>
                    <a:pt x="3286396" y="15187"/>
                    <a:pt x="3289726" y="23227"/>
                    <a:pt x="3289726" y="31611"/>
                  </a:cubicBezTo>
                  <a:lnTo>
                    <a:pt x="3289726" y="1294057"/>
                  </a:lnTo>
                  <a:cubicBezTo>
                    <a:pt x="3289726" y="1311515"/>
                    <a:pt x="3275574" y="1325667"/>
                    <a:pt x="3258116" y="1325667"/>
                  </a:cubicBezTo>
                  <a:lnTo>
                    <a:pt x="31611" y="1325667"/>
                  </a:lnTo>
                  <a:cubicBezTo>
                    <a:pt x="14153" y="1325667"/>
                    <a:pt x="0" y="1311515"/>
                    <a:pt x="0" y="1294057"/>
                  </a:cubicBezTo>
                  <a:lnTo>
                    <a:pt x="0" y="31611"/>
                  </a:lnTo>
                  <a:cubicBezTo>
                    <a:pt x="0" y="14153"/>
                    <a:pt x="14153" y="0"/>
                    <a:pt x="31611" y="0"/>
                  </a:cubicBezTo>
                  <a:close/>
                </a:path>
              </a:pathLst>
            </a:custGeom>
            <a:solidFill>
              <a:srgbClr val="FFFFFF"/>
            </a:solidFill>
          </p:spPr>
        </p:sp>
        <p:sp>
          <p:nvSpPr>
            <p:cNvPr name="TextBox 5" id="5"/>
            <p:cNvSpPr txBox="true"/>
            <p:nvPr/>
          </p:nvSpPr>
          <p:spPr>
            <a:xfrm>
              <a:off x="0" y="-38100"/>
              <a:ext cx="3289726" cy="13637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796017"/>
            <a:ext cx="3068450" cy="1160116"/>
            <a:chOff x="0" y="0"/>
            <a:chExt cx="808152" cy="305545"/>
          </a:xfrm>
        </p:grpSpPr>
        <p:sp>
          <p:nvSpPr>
            <p:cNvPr name="Freeform 7" id="7"/>
            <p:cNvSpPr/>
            <p:nvPr/>
          </p:nvSpPr>
          <p:spPr>
            <a:xfrm flipH="false" flipV="false" rot="0">
              <a:off x="0" y="0"/>
              <a:ext cx="808152" cy="305545"/>
            </a:xfrm>
            <a:custGeom>
              <a:avLst/>
              <a:gdLst/>
              <a:ahLst/>
              <a:cxnLst/>
              <a:rect r="r" b="b" t="t" l="l"/>
              <a:pathLst>
                <a:path h="305545" w="808152">
                  <a:moveTo>
                    <a:pt x="152772" y="0"/>
                  </a:moveTo>
                  <a:lnTo>
                    <a:pt x="655379" y="0"/>
                  </a:lnTo>
                  <a:cubicBezTo>
                    <a:pt x="739753" y="0"/>
                    <a:pt x="808152" y="68399"/>
                    <a:pt x="808152" y="152772"/>
                  </a:cubicBezTo>
                  <a:lnTo>
                    <a:pt x="808152" y="152772"/>
                  </a:lnTo>
                  <a:cubicBezTo>
                    <a:pt x="808152" y="237146"/>
                    <a:pt x="739753" y="305545"/>
                    <a:pt x="655379" y="305545"/>
                  </a:cubicBezTo>
                  <a:lnTo>
                    <a:pt x="152772" y="305545"/>
                  </a:lnTo>
                  <a:cubicBezTo>
                    <a:pt x="68399" y="305545"/>
                    <a:pt x="0" y="237146"/>
                    <a:pt x="0" y="152772"/>
                  </a:cubicBezTo>
                  <a:lnTo>
                    <a:pt x="0" y="152772"/>
                  </a:lnTo>
                  <a:cubicBezTo>
                    <a:pt x="0" y="68399"/>
                    <a:pt x="68399" y="0"/>
                    <a:pt x="152772" y="0"/>
                  </a:cubicBezTo>
                  <a:close/>
                </a:path>
              </a:pathLst>
            </a:custGeom>
            <a:solidFill>
              <a:srgbClr val="50E8D1"/>
            </a:solidFill>
          </p:spPr>
        </p:sp>
        <p:sp>
          <p:nvSpPr>
            <p:cNvPr name="TextBox 8" id="8"/>
            <p:cNvSpPr txBox="true"/>
            <p:nvPr/>
          </p:nvSpPr>
          <p:spPr>
            <a:xfrm>
              <a:off x="0" y="-66675"/>
              <a:ext cx="808152" cy="372220"/>
            </a:xfrm>
            <a:prstGeom prst="rect">
              <a:avLst/>
            </a:prstGeom>
          </p:spPr>
          <p:txBody>
            <a:bodyPr anchor="ctr" rtlCol="false" tIns="50800" lIns="50800" bIns="50800" rIns="50800"/>
            <a:lstStyle/>
            <a:p>
              <a:pPr algn="ctr">
                <a:lnSpc>
                  <a:spcPts val="4339"/>
                </a:lnSpc>
              </a:pPr>
              <a:r>
                <a:rPr lang="en-US" sz="3099">
                  <a:solidFill>
                    <a:srgbClr val="000000"/>
                  </a:solidFill>
                  <a:latin typeface="Montserrat"/>
                </a:rPr>
                <a:t>Backup Plan</a:t>
              </a:r>
            </a:p>
          </p:txBody>
        </p:sp>
      </p:grpSp>
      <p:sp>
        <p:nvSpPr>
          <p:cNvPr name="TextBox 9" id="9"/>
          <p:cNvSpPr txBox="true"/>
          <p:nvPr/>
        </p:nvSpPr>
        <p:spPr>
          <a:xfrm rot="0">
            <a:off x="5582449" y="4440856"/>
            <a:ext cx="10658339" cy="4750769"/>
          </a:xfrm>
          <a:prstGeom prst="rect">
            <a:avLst/>
          </a:prstGeom>
        </p:spPr>
        <p:txBody>
          <a:bodyPr anchor="t" rtlCol="false" tIns="0" lIns="0" bIns="0" rIns="0">
            <a:spAutoFit/>
          </a:bodyPr>
          <a:lstStyle/>
          <a:p>
            <a:pPr algn="just">
              <a:lnSpc>
                <a:spcPts val="6379"/>
              </a:lnSpc>
            </a:pPr>
            <a:r>
              <a:rPr lang="en-US" sz="2551">
                <a:solidFill>
                  <a:srgbClr val="000000"/>
                </a:solidFill>
                <a:latin typeface="Montserrat"/>
              </a:rPr>
              <a:t>In case the primary plan encounters unforeseen challenges, the project’s backup plan involves developing a crossword puzzle game. This alternative plan aims to make use of 2D array for the grid of the puzzle, Hashset to store a dictionary of valid words that can be used in the puizzle, LinkedList for storing the word and its clue, and ArrayList to track the progress of the player.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10013990" y="-7825478"/>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01481" y="3828159"/>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386908" y="1028700"/>
            <a:ext cx="9872392" cy="6374685"/>
            <a:chOff x="0" y="0"/>
            <a:chExt cx="2600136" cy="1678929"/>
          </a:xfrm>
        </p:grpSpPr>
        <p:sp>
          <p:nvSpPr>
            <p:cNvPr name="Freeform 5" id="5"/>
            <p:cNvSpPr/>
            <p:nvPr/>
          </p:nvSpPr>
          <p:spPr>
            <a:xfrm flipH="false" flipV="false" rot="0">
              <a:off x="0" y="0"/>
              <a:ext cx="2600136" cy="1678929"/>
            </a:xfrm>
            <a:custGeom>
              <a:avLst/>
              <a:gdLst/>
              <a:ahLst/>
              <a:cxnLst/>
              <a:rect r="r" b="b" t="t" l="l"/>
              <a:pathLst>
                <a:path h="1678929" w="2600136">
                  <a:moveTo>
                    <a:pt x="39994" y="0"/>
                  </a:moveTo>
                  <a:lnTo>
                    <a:pt x="2560142" y="0"/>
                  </a:lnTo>
                  <a:cubicBezTo>
                    <a:pt x="2570749" y="0"/>
                    <a:pt x="2580922" y="4214"/>
                    <a:pt x="2588422" y="11714"/>
                  </a:cubicBezTo>
                  <a:cubicBezTo>
                    <a:pt x="2595923" y="19214"/>
                    <a:pt x="2600136" y="29387"/>
                    <a:pt x="2600136" y="39994"/>
                  </a:cubicBezTo>
                  <a:lnTo>
                    <a:pt x="2600136" y="1638935"/>
                  </a:lnTo>
                  <a:cubicBezTo>
                    <a:pt x="2600136" y="1661023"/>
                    <a:pt x="2582230" y="1678929"/>
                    <a:pt x="2560142" y="1678929"/>
                  </a:cubicBezTo>
                  <a:lnTo>
                    <a:pt x="39994" y="1678929"/>
                  </a:lnTo>
                  <a:cubicBezTo>
                    <a:pt x="29387" y="1678929"/>
                    <a:pt x="19214" y="1674716"/>
                    <a:pt x="11714" y="1667215"/>
                  </a:cubicBezTo>
                  <a:cubicBezTo>
                    <a:pt x="4214" y="1659715"/>
                    <a:pt x="0" y="1649542"/>
                    <a:pt x="0" y="1638935"/>
                  </a:cubicBezTo>
                  <a:lnTo>
                    <a:pt x="0" y="39994"/>
                  </a:lnTo>
                  <a:cubicBezTo>
                    <a:pt x="0" y="29387"/>
                    <a:pt x="4214" y="19214"/>
                    <a:pt x="11714" y="11714"/>
                  </a:cubicBezTo>
                  <a:cubicBezTo>
                    <a:pt x="19214" y="4214"/>
                    <a:pt x="29387" y="0"/>
                    <a:pt x="39994" y="0"/>
                  </a:cubicBezTo>
                  <a:close/>
                </a:path>
              </a:pathLst>
            </a:custGeom>
            <a:solidFill>
              <a:srgbClr val="FFFFFF"/>
            </a:solidFill>
          </p:spPr>
        </p:sp>
        <p:sp>
          <p:nvSpPr>
            <p:cNvPr name="TextBox 6" id="6"/>
            <p:cNvSpPr txBox="true"/>
            <p:nvPr/>
          </p:nvSpPr>
          <p:spPr>
            <a:xfrm>
              <a:off x="0" y="-38100"/>
              <a:ext cx="2600136" cy="1717029"/>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681564" y="8200758"/>
            <a:ext cx="10346610" cy="1413906"/>
            <a:chOff x="0" y="0"/>
            <a:chExt cx="2217760" cy="303066"/>
          </a:xfrm>
        </p:grpSpPr>
        <p:sp>
          <p:nvSpPr>
            <p:cNvPr name="Freeform 8" id="8"/>
            <p:cNvSpPr/>
            <p:nvPr/>
          </p:nvSpPr>
          <p:spPr>
            <a:xfrm flipH="false" flipV="false" rot="0">
              <a:off x="0" y="0"/>
              <a:ext cx="2217760" cy="303066"/>
            </a:xfrm>
            <a:custGeom>
              <a:avLst/>
              <a:gdLst/>
              <a:ahLst/>
              <a:cxnLst/>
              <a:rect r="r" b="b" t="t" l="l"/>
              <a:pathLst>
                <a:path h="303066" w="2217760">
                  <a:moveTo>
                    <a:pt x="74826" y="0"/>
                  </a:moveTo>
                  <a:lnTo>
                    <a:pt x="2142935" y="0"/>
                  </a:lnTo>
                  <a:cubicBezTo>
                    <a:pt x="2162780" y="0"/>
                    <a:pt x="2181812" y="7883"/>
                    <a:pt x="2195844" y="21916"/>
                  </a:cubicBezTo>
                  <a:cubicBezTo>
                    <a:pt x="2209877" y="35948"/>
                    <a:pt x="2217760" y="54981"/>
                    <a:pt x="2217760" y="74826"/>
                  </a:cubicBezTo>
                  <a:lnTo>
                    <a:pt x="2217760" y="228240"/>
                  </a:lnTo>
                  <a:cubicBezTo>
                    <a:pt x="2217760" y="248085"/>
                    <a:pt x="2209877" y="267117"/>
                    <a:pt x="2195844" y="281150"/>
                  </a:cubicBezTo>
                  <a:cubicBezTo>
                    <a:pt x="2181812" y="295182"/>
                    <a:pt x="2162780" y="303066"/>
                    <a:pt x="2142935" y="303066"/>
                  </a:cubicBezTo>
                  <a:lnTo>
                    <a:pt x="74826" y="303066"/>
                  </a:lnTo>
                  <a:cubicBezTo>
                    <a:pt x="54981" y="303066"/>
                    <a:pt x="35948" y="295182"/>
                    <a:pt x="21916" y="281150"/>
                  </a:cubicBezTo>
                  <a:cubicBezTo>
                    <a:pt x="7883" y="267117"/>
                    <a:pt x="0" y="248085"/>
                    <a:pt x="0" y="228240"/>
                  </a:cubicBezTo>
                  <a:lnTo>
                    <a:pt x="0" y="74826"/>
                  </a:lnTo>
                  <a:cubicBezTo>
                    <a:pt x="0" y="54981"/>
                    <a:pt x="7883" y="35948"/>
                    <a:pt x="21916" y="21916"/>
                  </a:cubicBezTo>
                  <a:cubicBezTo>
                    <a:pt x="35948" y="7883"/>
                    <a:pt x="54981" y="0"/>
                    <a:pt x="74826" y="0"/>
                  </a:cubicBezTo>
                  <a:close/>
                </a:path>
              </a:pathLst>
            </a:custGeom>
            <a:solidFill>
              <a:srgbClr val="FF9405"/>
            </a:solidFill>
          </p:spPr>
        </p:sp>
        <p:sp>
          <p:nvSpPr>
            <p:cNvPr name="TextBox 9" id="9"/>
            <p:cNvSpPr txBox="true"/>
            <p:nvPr/>
          </p:nvSpPr>
          <p:spPr>
            <a:xfrm>
              <a:off x="0" y="-38100"/>
              <a:ext cx="2217760" cy="341166"/>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8575943" y="1617692"/>
            <a:ext cx="7854509" cy="1325834"/>
          </a:xfrm>
          <a:prstGeom prst="rect">
            <a:avLst/>
          </a:prstGeom>
        </p:spPr>
        <p:txBody>
          <a:bodyPr anchor="t" rtlCol="false" tIns="0" lIns="0" bIns="0" rIns="0">
            <a:spAutoFit/>
          </a:bodyPr>
          <a:lstStyle/>
          <a:p>
            <a:pPr algn="just" marL="550938" indent="-275469" lvl="1">
              <a:lnSpc>
                <a:spcPts val="3572"/>
              </a:lnSpc>
              <a:buFont typeface="Arial"/>
              <a:buChar char="•"/>
            </a:pPr>
            <a:r>
              <a:rPr lang="en-US" sz="2551">
                <a:solidFill>
                  <a:srgbClr val="000000"/>
                </a:solidFill>
                <a:latin typeface="Montserrat"/>
              </a:rPr>
              <a:t>https://www.baeldung.com/java-list-capacity-array-size</a:t>
            </a:r>
          </a:p>
          <a:p>
            <a:pPr algn="just">
              <a:lnSpc>
                <a:spcPts val="3572"/>
              </a:lnSpc>
            </a:pPr>
          </a:p>
        </p:txBody>
      </p:sp>
      <p:sp>
        <p:nvSpPr>
          <p:cNvPr name="TextBox 11" id="11"/>
          <p:cNvSpPr txBox="true"/>
          <p:nvPr/>
        </p:nvSpPr>
        <p:spPr>
          <a:xfrm rot="0">
            <a:off x="1834041" y="8581409"/>
            <a:ext cx="8381536" cy="588982"/>
          </a:xfrm>
          <a:prstGeom prst="rect">
            <a:avLst/>
          </a:prstGeom>
        </p:spPr>
        <p:txBody>
          <a:bodyPr anchor="t" rtlCol="false" tIns="0" lIns="0" bIns="0" rIns="0">
            <a:spAutoFit/>
          </a:bodyPr>
          <a:lstStyle/>
          <a:p>
            <a:pPr algn="ctr">
              <a:lnSpc>
                <a:spcPts val="4811"/>
              </a:lnSpc>
            </a:pPr>
            <a:r>
              <a:rPr lang="en-US" sz="3436">
                <a:solidFill>
                  <a:srgbClr val="FFFFFF"/>
                </a:solidFill>
                <a:latin typeface="Montserrat"/>
              </a:rPr>
              <a:t>References</a:t>
            </a:r>
          </a:p>
        </p:txBody>
      </p:sp>
      <p:sp>
        <p:nvSpPr>
          <p:cNvPr name="TextBox 12" id="12"/>
          <p:cNvSpPr txBox="true"/>
          <p:nvPr/>
        </p:nvSpPr>
        <p:spPr>
          <a:xfrm rot="0">
            <a:off x="8575943" y="3143550"/>
            <a:ext cx="7854509" cy="1773509"/>
          </a:xfrm>
          <a:prstGeom prst="rect">
            <a:avLst/>
          </a:prstGeom>
        </p:spPr>
        <p:txBody>
          <a:bodyPr anchor="t" rtlCol="false" tIns="0" lIns="0" bIns="0" rIns="0">
            <a:spAutoFit/>
          </a:bodyPr>
          <a:lstStyle/>
          <a:p>
            <a:pPr algn="just">
              <a:lnSpc>
                <a:spcPts val="3572"/>
              </a:lnSpc>
            </a:pPr>
          </a:p>
          <a:p>
            <a:pPr algn="just" marL="550938" indent="-275469" lvl="1">
              <a:lnSpc>
                <a:spcPts val="3572"/>
              </a:lnSpc>
              <a:buFont typeface="Arial"/>
              <a:buChar char="•"/>
            </a:pPr>
            <a:r>
              <a:rPr lang="en-US" sz="2551">
                <a:solidFill>
                  <a:srgbClr val="000000"/>
                </a:solidFill>
                <a:latin typeface="Montserrat"/>
              </a:rPr>
              <a:t>https://www.baeldung.com/java-hashmap-optimize-performance</a:t>
            </a:r>
          </a:p>
          <a:p>
            <a:pPr algn="just">
              <a:lnSpc>
                <a:spcPts val="3572"/>
              </a:lnSpc>
            </a:pPr>
          </a:p>
        </p:txBody>
      </p:sp>
      <p:sp>
        <p:nvSpPr>
          <p:cNvPr name="TextBox 13" id="13"/>
          <p:cNvSpPr txBox="true"/>
          <p:nvPr/>
        </p:nvSpPr>
        <p:spPr>
          <a:xfrm rot="0">
            <a:off x="8575943" y="5438421"/>
            <a:ext cx="7854509" cy="1325834"/>
          </a:xfrm>
          <a:prstGeom prst="rect">
            <a:avLst/>
          </a:prstGeom>
        </p:spPr>
        <p:txBody>
          <a:bodyPr anchor="t" rtlCol="false" tIns="0" lIns="0" bIns="0" rIns="0">
            <a:spAutoFit/>
          </a:bodyPr>
          <a:lstStyle/>
          <a:p>
            <a:pPr algn="just" marL="550938" indent="-275469" lvl="1">
              <a:lnSpc>
                <a:spcPts val="3572"/>
              </a:lnSpc>
              <a:buFont typeface="Arial"/>
              <a:buChar char="•"/>
            </a:pPr>
            <a:r>
              <a:rPr lang="en-US" sz="2551">
                <a:solidFill>
                  <a:srgbClr val="000000"/>
                </a:solidFill>
                <a:latin typeface="Montserrat"/>
              </a:rPr>
              <a:t>https://www.sololearn.com/en/Discuss/209731/in-java-when-is-it-appropriate-to-use-array-arraylist-and-hashmap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353326" y="2672569"/>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2615" y="-658573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261431" y="4053628"/>
            <a:ext cx="7765139" cy="2179743"/>
            <a:chOff x="0" y="0"/>
            <a:chExt cx="2045139" cy="574089"/>
          </a:xfrm>
        </p:grpSpPr>
        <p:sp>
          <p:nvSpPr>
            <p:cNvPr name="Freeform 5" id="5"/>
            <p:cNvSpPr/>
            <p:nvPr/>
          </p:nvSpPr>
          <p:spPr>
            <a:xfrm flipH="false" flipV="false" rot="0">
              <a:off x="0" y="0"/>
              <a:ext cx="2045139" cy="574089"/>
            </a:xfrm>
            <a:custGeom>
              <a:avLst/>
              <a:gdLst/>
              <a:ahLst/>
              <a:cxnLst/>
              <a:rect r="r" b="b" t="t" l="l"/>
              <a:pathLst>
                <a:path h="574089" w="2045139">
                  <a:moveTo>
                    <a:pt x="50848" y="0"/>
                  </a:moveTo>
                  <a:lnTo>
                    <a:pt x="1994292" y="0"/>
                  </a:lnTo>
                  <a:cubicBezTo>
                    <a:pt x="2022374" y="0"/>
                    <a:pt x="2045139" y="22765"/>
                    <a:pt x="2045139" y="50848"/>
                  </a:cubicBezTo>
                  <a:lnTo>
                    <a:pt x="2045139" y="523241"/>
                  </a:lnTo>
                  <a:cubicBezTo>
                    <a:pt x="2045139" y="551324"/>
                    <a:pt x="2022374" y="574089"/>
                    <a:pt x="1994292" y="574089"/>
                  </a:cubicBezTo>
                  <a:lnTo>
                    <a:pt x="50848" y="574089"/>
                  </a:lnTo>
                  <a:cubicBezTo>
                    <a:pt x="37362" y="574089"/>
                    <a:pt x="24429" y="568732"/>
                    <a:pt x="14893" y="559196"/>
                  </a:cubicBezTo>
                  <a:cubicBezTo>
                    <a:pt x="5357" y="549660"/>
                    <a:pt x="0" y="536727"/>
                    <a:pt x="0" y="523241"/>
                  </a:cubicBezTo>
                  <a:lnTo>
                    <a:pt x="0" y="50848"/>
                  </a:lnTo>
                  <a:cubicBezTo>
                    <a:pt x="0" y="22765"/>
                    <a:pt x="22765" y="0"/>
                    <a:pt x="50848" y="0"/>
                  </a:cubicBezTo>
                  <a:close/>
                </a:path>
              </a:pathLst>
            </a:custGeom>
            <a:solidFill>
              <a:srgbClr val="FFFFFF"/>
            </a:solidFill>
          </p:spPr>
        </p:sp>
        <p:sp>
          <p:nvSpPr>
            <p:cNvPr name="TextBox 6" id="6"/>
            <p:cNvSpPr txBox="true"/>
            <p:nvPr/>
          </p:nvSpPr>
          <p:spPr>
            <a:xfrm>
              <a:off x="0" y="-38100"/>
              <a:ext cx="2045139" cy="61218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683524" y="4559133"/>
            <a:ext cx="6920952" cy="1254458"/>
          </a:xfrm>
          <a:prstGeom prst="rect">
            <a:avLst/>
          </a:prstGeom>
        </p:spPr>
        <p:txBody>
          <a:bodyPr anchor="t" rtlCol="false" tIns="0" lIns="0" bIns="0" rIns="0">
            <a:spAutoFit/>
          </a:bodyPr>
          <a:lstStyle/>
          <a:p>
            <a:pPr algn="ctr">
              <a:lnSpc>
                <a:spcPts val="9774"/>
              </a:lnSpc>
            </a:pPr>
            <a:r>
              <a:rPr lang="en-US" sz="8805">
                <a:solidFill>
                  <a:srgbClr val="000000"/>
                </a:solidFill>
                <a:latin typeface="Montserra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DAGAfhXlX7s</dc:identifier>
  <dcterms:modified xsi:type="dcterms:W3CDTF">2011-08-01T06:04:30Z</dcterms:modified>
  <cp:revision>1</cp:revision>
  <dc:title>Blue and orange Artificial Intelligence minimalist presentation</dc:title>
</cp:coreProperties>
</file>