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62" d="100"/>
          <a:sy n="162"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1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9F5"/>
        </a:solidFill>
        <a:effectLst/>
      </p:bgPr>
    </p:bg>
    <p:spTree>
      <p:nvGrpSpPr>
        <p:cNvPr id="1" name=""/>
        <p:cNvGrpSpPr/>
        <p:nvPr/>
      </p:nvGrpSpPr>
      <p:grpSpPr>
        <a:xfrm>
          <a:off x="0" y="0"/>
          <a:ext cx="0" cy="0"/>
          <a:chOff x="0" y="0"/>
          <a:chExt cx="0" cy="0"/>
        </a:xfrm>
      </p:grpSpPr>
      <p:sp>
        <p:nvSpPr>
          <p:cNvPr id="3" name="Text 0"/>
          <p:cNvSpPr/>
          <p:nvPr/>
        </p:nvSpPr>
        <p:spPr>
          <a:xfrm>
            <a:off x="476776" y="937172"/>
            <a:ext cx="7315200" cy="1143000"/>
          </a:xfrm>
          <a:prstGeom prst="rect">
            <a:avLst/>
          </a:prstGeom>
          <a:noFill/>
          <a:ln/>
        </p:spPr>
        <p:txBody>
          <a:bodyPr wrap="square" lIns="0" tIns="0" rIns="0" bIns="0" rtlCol="0" anchor="b"/>
          <a:lstStyle/>
          <a:p>
            <a:pPr algn="l">
              <a:lnSpc>
                <a:spcPts val="4500"/>
              </a:lnSpc>
            </a:pPr>
            <a:r>
              <a:rPr lang="en-US" sz="4500" b="0" kern="0" spc="-30" dirty="0">
                <a:solidFill>
                  <a:srgbClr val="1A241C"/>
                </a:solidFill>
                <a:latin typeface="Rany" pitchFamily="34" charset="0"/>
                <a:ea typeface="Rany" pitchFamily="34" charset="-122"/>
                <a:cs typeface="Rany" pitchFamily="34" charset="-120"/>
              </a:rPr>
              <a:t>Multiple Linear regression: </a:t>
            </a:r>
            <a:endParaRPr lang="en-US" sz="4500" dirty="0"/>
          </a:p>
          <a:p>
            <a:pPr algn="l">
              <a:lnSpc>
                <a:spcPts val="4500"/>
              </a:lnSpc>
            </a:pPr>
            <a:r>
              <a:rPr lang="en-US" sz="4500" b="0" kern="0" spc="-30" dirty="0">
                <a:solidFill>
                  <a:srgbClr val="1A241C"/>
                </a:solidFill>
                <a:latin typeface="Rany" pitchFamily="34" charset="0"/>
                <a:ea typeface="Rany" pitchFamily="34" charset="-122"/>
                <a:cs typeface="Rany" pitchFamily="34" charset="-120"/>
              </a:rPr>
              <a:t>    Life Expectancy Data</a:t>
            </a:r>
            <a:endParaRPr lang="en-US" sz="4500" dirty="0"/>
          </a:p>
        </p:txBody>
      </p:sp>
      <p:sp>
        <p:nvSpPr>
          <p:cNvPr id="4" name="Text 1"/>
          <p:cNvSpPr/>
          <p:nvPr/>
        </p:nvSpPr>
        <p:spPr>
          <a:xfrm>
            <a:off x="733639" y="4278704"/>
            <a:ext cx="6736335" cy="863295"/>
          </a:xfrm>
          <a:prstGeom prst="roundRect">
            <a:avLst>
              <a:gd name="adj" fmla="val 80000"/>
            </a:avLst>
          </a:prstGeom>
          <a:solidFill>
            <a:srgbClr val="525D51"/>
          </a:solidFill>
          <a:ln/>
        </p:spPr>
        <p:txBody>
          <a:bodyPr wrap="square" lIns="374241" tIns="101917" rIns="374241" bIns="101917" rtlCol="0" anchor="ctr"/>
          <a:lstStyle/>
          <a:p>
            <a:pPr algn="ctr">
              <a:lnSpc>
                <a:spcPts val="1575"/>
              </a:lnSpc>
            </a:pPr>
            <a:endParaRPr lang="en-US" sz="1050" dirty="0"/>
          </a:p>
        </p:txBody>
      </p:sp>
      <p:sp>
        <p:nvSpPr>
          <p:cNvPr id="5" name="Text 2"/>
          <p:cNvSpPr/>
          <p:nvPr/>
        </p:nvSpPr>
        <p:spPr>
          <a:xfrm>
            <a:off x="7472075" y="4278704"/>
            <a:ext cx="6736335" cy="863295"/>
          </a:xfrm>
          <a:prstGeom prst="roundRect">
            <a:avLst>
              <a:gd name="adj" fmla="val 80000"/>
            </a:avLst>
          </a:prstGeom>
          <a:solidFill>
            <a:srgbClr val="525D51"/>
          </a:solidFill>
          <a:ln/>
        </p:spPr>
        <p:txBody>
          <a:bodyPr wrap="square" lIns="374241" tIns="101917" rIns="374241" bIns="101917" rtlCol="0" anchor="ctr"/>
          <a:lstStyle/>
          <a:p>
            <a:pPr algn="ctr">
              <a:lnSpc>
                <a:spcPts val="1575"/>
              </a:lnSpc>
            </a:pPr>
            <a:endParaRPr lang="en-US" sz="1050" dirty="0"/>
          </a:p>
        </p:txBody>
      </p:sp>
      <p:sp>
        <p:nvSpPr>
          <p:cNvPr id="6" name="Shape 3"/>
          <p:cNvSpPr/>
          <p:nvPr/>
        </p:nvSpPr>
        <p:spPr>
          <a:xfrm>
            <a:off x="-6005265" y="4278704"/>
            <a:ext cx="6736335" cy="863295"/>
          </a:xfrm>
          <a:prstGeom prst="roundRect">
            <a:avLst>
              <a:gd name="adj" fmla="val 80000"/>
            </a:avLst>
          </a:prstGeom>
          <a:solidFill>
            <a:srgbClr val="525D51"/>
          </a:solidFill>
          <a:ln/>
        </p:spPr>
      </p:sp>
      <p:sp>
        <p:nvSpPr>
          <p:cNvPr id="7" name="Text 4"/>
          <p:cNvSpPr/>
          <p:nvPr/>
        </p:nvSpPr>
        <p:spPr>
          <a:xfrm>
            <a:off x="2137642" y="3420219"/>
            <a:ext cx="6736335" cy="863295"/>
          </a:xfrm>
          <a:prstGeom prst="roundRect">
            <a:avLst>
              <a:gd name="adj" fmla="val 80000"/>
            </a:avLst>
          </a:prstGeom>
          <a:solidFill>
            <a:srgbClr val="B8BAAF"/>
          </a:solidFill>
          <a:ln w="5292">
            <a:solidFill>
              <a:srgbClr val="1A241C"/>
            </a:solidFill>
          </a:ln>
        </p:spPr>
        <p:txBody>
          <a:bodyPr wrap="square" lIns="374241" tIns="101917" rIns="374241" bIns="101917" rtlCol="0" anchor="ctr"/>
          <a:lstStyle/>
          <a:p>
            <a:pPr algn="r">
              <a:lnSpc>
                <a:spcPts val="3600"/>
              </a:lnSpc>
            </a:pPr>
            <a:r>
              <a:rPr lang="en-US" sz="2400" dirty="0">
                <a:solidFill>
                  <a:srgbClr val="1A241C"/>
                </a:solidFill>
              </a:rPr>
              <a:t>Monish Kamal Bathini</a:t>
            </a:r>
            <a:endParaRPr lang="en-US" sz="1050" dirty="0"/>
          </a:p>
        </p:txBody>
      </p:sp>
      <p:sp>
        <p:nvSpPr>
          <p:cNvPr id="8" name="Shape 5"/>
          <p:cNvSpPr/>
          <p:nvPr/>
        </p:nvSpPr>
        <p:spPr>
          <a:xfrm>
            <a:off x="8876078" y="3420219"/>
            <a:ext cx="6736335" cy="863295"/>
          </a:xfrm>
          <a:prstGeom prst="roundRect">
            <a:avLst>
              <a:gd name="adj" fmla="val 80000"/>
            </a:avLst>
          </a:prstGeom>
          <a:solidFill>
            <a:srgbClr val="B8BAAF"/>
          </a:solidFill>
          <a:ln/>
        </p:spPr>
      </p:sp>
      <p:sp>
        <p:nvSpPr>
          <p:cNvPr id="9" name="Shape 6"/>
          <p:cNvSpPr/>
          <p:nvPr/>
        </p:nvSpPr>
        <p:spPr>
          <a:xfrm>
            <a:off x="-4601262" y="3420219"/>
            <a:ext cx="6736335" cy="863295"/>
          </a:xfrm>
          <a:prstGeom prst="roundRect">
            <a:avLst>
              <a:gd name="adj" fmla="val 80000"/>
            </a:avLst>
          </a:prstGeom>
          <a:solidFill>
            <a:srgbClr val="B8BAAF"/>
          </a:solidFill>
          <a:ln/>
        </p:spPr>
      </p:sp>
      <p:sp>
        <p:nvSpPr>
          <p:cNvPr id="10" name="Shape 7"/>
          <p:cNvSpPr/>
          <p:nvPr/>
        </p:nvSpPr>
        <p:spPr>
          <a:xfrm>
            <a:off x="4107027" y="2558993"/>
            <a:ext cx="6736335" cy="863295"/>
          </a:xfrm>
          <a:prstGeom prst="roundRect">
            <a:avLst>
              <a:gd name="adj" fmla="val 80000"/>
            </a:avLst>
          </a:prstGeom>
          <a:solidFill>
            <a:srgbClr val="D2D1C4"/>
          </a:solidFill>
          <a:ln/>
        </p:spPr>
      </p:sp>
      <p:sp>
        <p:nvSpPr>
          <p:cNvPr id="11" name="Shape 8"/>
          <p:cNvSpPr/>
          <p:nvPr/>
        </p:nvSpPr>
        <p:spPr>
          <a:xfrm>
            <a:off x="-2636640" y="2558993"/>
            <a:ext cx="6736335" cy="863295"/>
          </a:xfrm>
          <a:prstGeom prst="roundRect">
            <a:avLst>
              <a:gd name="adj" fmla="val 80000"/>
            </a:avLst>
          </a:prstGeom>
          <a:solidFill>
            <a:srgbClr val="D2D1C4"/>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9F5"/>
        </a:solidFill>
        <a:effectLst/>
      </p:bgPr>
    </p:bg>
    <p:spTree>
      <p:nvGrpSpPr>
        <p:cNvPr id="1" name=""/>
        <p:cNvGrpSpPr/>
        <p:nvPr/>
      </p:nvGrpSpPr>
      <p:grpSpPr>
        <a:xfrm>
          <a:off x="0" y="0"/>
          <a:ext cx="0" cy="0"/>
          <a:chOff x="0" y="0"/>
          <a:chExt cx="0" cy="0"/>
        </a:xfrm>
      </p:grpSpPr>
      <p:sp>
        <p:nvSpPr>
          <p:cNvPr id="3" name="Text 0"/>
          <p:cNvSpPr/>
          <p:nvPr/>
        </p:nvSpPr>
        <p:spPr>
          <a:xfrm>
            <a:off x="476631" y="476055"/>
            <a:ext cx="3657600" cy="333375"/>
          </a:xfrm>
          <a:prstGeom prst="rect">
            <a:avLst/>
          </a:prstGeom>
          <a:noFill/>
          <a:ln/>
        </p:spPr>
        <p:txBody>
          <a:bodyPr wrap="square" lIns="0" tIns="0" rIns="0" bIns="0" rtlCol="0" anchor="t"/>
          <a:lstStyle/>
          <a:p>
            <a:pPr algn="l">
              <a:lnSpc>
                <a:spcPts val="2625"/>
              </a:lnSpc>
            </a:pPr>
            <a:r>
              <a:rPr lang="en-US" sz="2100" b="0" dirty="0">
                <a:solidFill>
                  <a:srgbClr val="525D51"/>
                </a:solidFill>
                <a:latin typeface="Rany" pitchFamily="34" charset="0"/>
                <a:ea typeface="Rany" pitchFamily="34" charset="-122"/>
                <a:cs typeface="Rany" pitchFamily="34" charset="-120"/>
              </a:rPr>
              <a:t>Introduction</a:t>
            </a:r>
            <a:endParaRPr lang="en-US" sz="2100" dirty="0"/>
          </a:p>
        </p:txBody>
      </p:sp>
      <p:sp>
        <p:nvSpPr>
          <p:cNvPr id="4" name="Text 1"/>
          <p:cNvSpPr/>
          <p:nvPr/>
        </p:nvSpPr>
        <p:spPr>
          <a:xfrm>
            <a:off x="476347" y="1239104"/>
            <a:ext cx="8229600" cy="3200400"/>
          </a:xfrm>
          <a:prstGeom prst="rect">
            <a:avLst/>
          </a:prstGeom>
          <a:noFill/>
          <a:ln/>
        </p:spPr>
        <p:txBody>
          <a:bodyPr wrap="square" lIns="0" tIns="0" rIns="0" bIns="0" rtlCol="0" anchor="t"/>
          <a:lstStyle/>
          <a:p>
            <a:pPr algn="just">
              <a:lnSpc>
                <a:spcPts val="1575"/>
              </a:lnSpc>
            </a:pPr>
            <a:r>
              <a:rPr lang="en-US" sz="1100" b="0" dirty="0">
                <a:solidFill>
                  <a:srgbClr val="1A241C"/>
                </a:solidFill>
                <a:latin typeface="Poppins" pitchFamily="34" charset="0"/>
                <a:ea typeface="Poppins" pitchFamily="34" charset="-122"/>
                <a:cs typeface="Poppins" pitchFamily="34" charset="-120"/>
              </a:rPr>
              <a:t>The Global Health Observatory (GHO) data repository under World Health Organization (WHO) keeps track of the health status as well as many other related factors for all countries The datasets are made available to public for the purpose of health data analysis. The dataset related to life expectancy, health factors for 193 countries has been collected from the same WHO data repository website and its corresponding economic data was collected from United Nation website. Among all categories of health-related factors only those critical factors were chosen which are more representative. It has been observed that in the past 15 years , there has been a huge development in health sector resulting in improvement of human mortality rates especially in the developing nations in comparison to the past 30 years. Therefore, in this project we have considered data from year 2000-2015 for 193 countries for further analysis. The individual data files have been merged together into a single dataset. On initial visual inspection of the data showed some missing values. As the datasets were from WHO, we found no evident errors. </a:t>
            </a:r>
            <a:r>
              <a:rPr lang="en-US" sz="1100">
                <a:solidFill>
                  <a:srgbClr val="1A241C"/>
                </a:solidFill>
                <a:latin typeface="Poppins" pitchFamily="34" charset="0"/>
                <a:ea typeface="Poppins" pitchFamily="34" charset="-122"/>
                <a:cs typeface="Poppins" pitchFamily="34" charset="-120"/>
              </a:rPr>
              <a:t>M</a:t>
            </a:r>
            <a:r>
              <a:rPr lang="en-US" sz="1100" b="0">
                <a:solidFill>
                  <a:srgbClr val="1A241C"/>
                </a:solidFill>
                <a:latin typeface="Poppins" pitchFamily="34" charset="0"/>
                <a:ea typeface="Poppins" pitchFamily="34" charset="-122"/>
                <a:cs typeface="Poppins" pitchFamily="34" charset="-120"/>
              </a:rPr>
              <a:t>ost </a:t>
            </a:r>
            <a:r>
              <a:rPr lang="en-US" sz="1100" b="0" dirty="0">
                <a:solidFill>
                  <a:srgbClr val="1A241C"/>
                </a:solidFill>
                <a:latin typeface="Poppins" pitchFamily="34" charset="0"/>
                <a:ea typeface="Poppins" pitchFamily="34" charset="-122"/>
                <a:cs typeface="Poppins" pitchFamily="34" charset="-120"/>
              </a:rPr>
              <a:t>of the missing data was for population, Hepatitis B and GDP. The missing data were from less known countries like Vanuatu, Tonga, Togo,Cabo Verde etc. Finding all data for these countries was difficult and hence, it was decided that we exclude these countries from the final model dataset. The final merged file(final dataset) consists of 22 Columns and 2938 rows which meant 20 predicting variables. All predicting variables was then divided into several broad categories:​Immunization related factors, Mortality factors, Economical factors and Social factors.</a:t>
            </a: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9F5"/>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a4dfd20b-d5c1-4147-8dce-8c5f157ee1e6?pitch-bytes=564343&amp;pitch-content-type=image%2Fpng"/>
          <p:cNvPicPr>
            <a:picLocks noChangeAspect="1"/>
          </p:cNvPicPr>
          <p:nvPr/>
        </p:nvPicPr>
        <p:blipFill>
          <a:blip r:embed="rId3"/>
          <a:srcRect l="181" t="788" b="788"/>
          <a:stretch/>
        </p:blipFill>
        <p:spPr>
          <a:xfrm>
            <a:off x="247137" y="980442"/>
            <a:ext cx="8834987" cy="3558515"/>
          </a:xfrm>
          <a:prstGeom prst="rect">
            <a:avLst/>
          </a:prstGeom>
        </p:spPr>
      </p:pic>
      <p:sp>
        <p:nvSpPr>
          <p:cNvPr id="4" name="Text 0"/>
          <p:cNvSpPr/>
          <p:nvPr/>
        </p:nvSpPr>
        <p:spPr>
          <a:xfrm>
            <a:off x="2766068" y="282690"/>
            <a:ext cx="3657600" cy="476250"/>
          </a:xfrm>
          <a:prstGeom prst="rect">
            <a:avLst/>
          </a:prstGeom>
          <a:noFill/>
          <a:ln/>
        </p:spPr>
        <p:txBody>
          <a:bodyPr wrap="square" lIns="0" tIns="0" rIns="0" bIns="0" rtlCol="0" anchor="t"/>
          <a:lstStyle/>
          <a:p>
            <a:pPr algn="ctr">
              <a:lnSpc>
                <a:spcPts val="3750"/>
              </a:lnSpc>
            </a:pPr>
            <a:r>
              <a:rPr lang="en-US" sz="3000" b="0" dirty="0">
                <a:solidFill>
                  <a:srgbClr val="525D51"/>
                </a:solidFill>
                <a:latin typeface="Rany" pitchFamily="34" charset="0"/>
                <a:ea typeface="Rany" pitchFamily="34" charset="-122"/>
                <a:cs typeface="Rany" pitchFamily="34" charset="-120"/>
              </a:rPr>
              <a:t>Data</a:t>
            </a:r>
            <a:endParaRPr 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9F5"/>
        </a:solidFill>
        <a:effectLst/>
      </p:bgPr>
    </p:bg>
    <p:spTree>
      <p:nvGrpSpPr>
        <p:cNvPr id="1" name=""/>
        <p:cNvGrpSpPr/>
        <p:nvPr/>
      </p:nvGrpSpPr>
      <p:grpSpPr>
        <a:xfrm>
          <a:off x="0" y="0"/>
          <a:ext cx="0" cy="0"/>
          <a:chOff x="0" y="0"/>
          <a:chExt cx="0" cy="0"/>
        </a:xfrm>
      </p:grpSpPr>
      <p:sp>
        <p:nvSpPr>
          <p:cNvPr id="3" name="Text 0"/>
          <p:cNvSpPr/>
          <p:nvPr/>
        </p:nvSpPr>
        <p:spPr>
          <a:xfrm>
            <a:off x="476631" y="220813"/>
            <a:ext cx="3657600" cy="476250"/>
          </a:xfrm>
          <a:prstGeom prst="rect">
            <a:avLst/>
          </a:prstGeom>
          <a:noFill/>
          <a:ln/>
        </p:spPr>
        <p:txBody>
          <a:bodyPr wrap="square" lIns="0" tIns="0" rIns="0" bIns="0" rtlCol="0" anchor="t"/>
          <a:lstStyle/>
          <a:p>
            <a:pPr algn="l">
              <a:lnSpc>
                <a:spcPts val="3750"/>
              </a:lnSpc>
            </a:pPr>
            <a:r>
              <a:rPr lang="en-US" sz="3000" b="0" dirty="0">
                <a:solidFill>
                  <a:srgbClr val="525D51"/>
                </a:solidFill>
                <a:latin typeface="Rany" pitchFamily="34" charset="0"/>
                <a:ea typeface="Rany" pitchFamily="34" charset="-122"/>
                <a:cs typeface="Rany" pitchFamily="34" charset="-120"/>
              </a:rPr>
              <a:t>Data Description:</a:t>
            </a:r>
            <a:endParaRPr lang="en-US" sz="3000" dirty="0"/>
          </a:p>
        </p:txBody>
      </p:sp>
      <p:sp>
        <p:nvSpPr>
          <p:cNvPr id="4" name="Text 1"/>
          <p:cNvSpPr/>
          <p:nvPr/>
        </p:nvSpPr>
        <p:spPr>
          <a:xfrm>
            <a:off x="476347" y="782764"/>
            <a:ext cx="9144000" cy="2171700"/>
          </a:xfrm>
          <a:prstGeom prst="rect">
            <a:avLst/>
          </a:prstGeom>
          <a:noFill/>
          <a:ln/>
        </p:spPr>
        <p:txBody>
          <a:bodyPr wrap="square" lIns="0" tIns="0" rIns="0" bIns="0" rtlCol="0" anchor="t"/>
          <a:lstStyle/>
          <a:p>
            <a:pPr algn="l">
              <a:lnSpc>
                <a:spcPts val="2700"/>
              </a:lnSpc>
            </a:pPr>
            <a:r>
              <a:rPr lang="en-US" sz="1800" b="0" dirty="0">
                <a:solidFill>
                  <a:srgbClr val="1A241C"/>
                </a:solidFill>
                <a:latin typeface="Poppins" pitchFamily="34" charset="0"/>
                <a:ea typeface="Poppins" pitchFamily="34" charset="-122"/>
                <a:cs typeface="Poppins" pitchFamily="34" charset="-120"/>
              </a:rPr>
              <a:t>• The data is Collected from kaggle.</a:t>
            </a:r>
            <a:endParaRPr lang="en-US" sz="1050" dirty="0"/>
          </a:p>
          <a:p>
            <a:pPr algn="l">
              <a:lnSpc>
                <a:spcPts val="1575"/>
              </a:lnSpc>
            </a:pPr>
            <a:endParaRPr lang="en-US" sz="1050" dirty="0"/>
          </a:p>
          <a:p>
            <a:pPr algn="l">
              <a:lnSpc>
                <a:spcPts val="2700"/>
              </a:lnSpc>
            </a:pPr>
            <a:r>
              <a:rPr lang="en-US" sz="1800" b="0" dirty="0">
                <a:solidFill>
                  <a:srgbClr val="1A241C"/>
                </a:solidFill>
                <a:latin typeface="Poppins" pitchFamily="34" charset="0"/>
                <a:ea typeface="Poppins" pitchFamily="34" charset="-122"/>
                <a:cs typeface="Poppins" pitchFamily="34" charset="-120"/>
              </a:rPr>
              <a:t>• It has 2938 rows and 22 columns.</a:t>
            </a:r>
            <a:endParaRPr lang="en-US" sz="1050" dirty="0"/>
          </a:p>
          <a:p>
            <a:pPr algn="l">
              <a:lnSpc>
                <a:spcPts val="1575"/>
              </a:lnSpc>
            </a:pPr>
            <a:endParaRPr lang="en-US" sz="1050" dirty="0"/>
          </a:p>
          <a:p>
            <a:pPr algn="l">
              <a:lnSpc>
                <a:spcPts val="2700"/>
              </a:lnSpc>
            </a:pPr>
            <a:r>
              <a:rPr lang="en-US" sz="1800" b="0" dirty="0">
                <a:solidFill>
                  <a:srgbClr val="1A241C"/>
                </a:solidFill>
                <a:latin typeface="Poppins" pitchFamily="34" charset="0"/>
                <a:ea typeface="Poppins" pitchFamily="34" charset="-122"/>
                <a:cs typeface="Poppins" pitchFamily="34" charset="-120"/>
              </a:rPr>
              <a:t>• Target Variable: Life Expectancy.</a:t>
            </a:r>
            <a:endParaRPr lang="en-US" sz="1050" dirty="0"/>
          </a:p>
          <a:p>
            <a:pPr algn="l">
              <a:lnSpc>
                <a:spcPts val="1575"/>
              </a:lnSpc>
            </a:pPr>
            <a:endParaRPr lang="en-US" sz="1050" dirty="0"/>
          </a:p>
          <a:p>
            <a:pPr algn="l">
              <a:lnSpc>
                <a:spcPts val="2700"/>
              </a:lnSpc>
            </a:pPr>
            <a:r>
              <a:rPr lang="en-US" sz="1800" b="0" dirty="0">
                <a:solidFill>
                  <a:srgbClr val="1A241C"/>
                </a:solidFill>
                <a:latin typeface="Poppins" pitchFamily="34" charset="0"/>
                <a:ea typeface="Poppins" pitchFamily="34" charset="-122"/>
                <a:cs typeface="Poppins" pitchFamily="34" charset="-120"/>
              </a:rPr>
              <a:t>• Categorical Varibles: Country, Year, Status.</a:t>
            </a:r>
            <a:endParaRPr lang="en-US" sz="1050" dirty="0"/>
          </a:p>
          <a:p>
            <a:pPr algn="l">
              <a:lnSpc>
                <a:spcPts val="1575"/>
              </a:lnSpc>
            </a:pPr>
            <a:endParaRPr lang="en-US" sz="1050" dirty="0"/>
          </a:p>
        </p:txBody>
      </p:sp>
      <p:sp>
        <p:nvSpPr>
          <p:cNvPr id="5" name="Text 2"/>
          <p:cNvSpPr/>
          <p:nvPr/>
        </p:nvSpPr>
        <p:spPr>
          <a:xfrm>
            <a:off x="476631" y="2956938"/>
            <a:ext cx="3657600" cy="476250"/>
          </a:xfrm>
          <a:prstGeom prst="rect">
            <a:avLst/>
          </a:prstGeom>
          <a:noFill/>
          <a:ln/>
        </p:spPr>
        <p:txBody>
          <a:bodyPr wrap="square" lIns="0" tIns="0" rIns="0" bIns="0" rtlCol="0" anchor="t"/>
          <a:lstStyle/>
          <a:p>
            <a:pPr algn="l">
              <a:lnSpc>
                <a:spcPts val="3750"/>
              </a:lnSpc>
            </a:pPr>
            <a:r>
              <a:rPr lang="en-US" sz="3000" b="0" dirty="0">
                <a:solidFill>
                  <a:srgbClr val="525D51"/>
                </a:solidFill>
                <a:latin typeface="Rany" pitchFamily="34" charset="0"/>
                <a:ea typeface="Rany" pitchFamily="34" charset="-122"/>
                <a:cs typeface="Rany" pitchFamily="34" charset="-120"/>
              </a:rPr>
              <a:t>Data Analysis:</a:t>
            </a:r>
            <a:endParaRPr lang="en-US" sz="3000" dirty="0"/>
          </a:p>
        </p:txBody>
      </p:sp>
      <p:sp>
        <p:nvSpPr>
          <p:cNvPr id="6" name="Text 3"/>
          <p:cNvSpPr/>
          <p:nvPr/>
        </p:nvSpPr>
        <p:spPr>
          <a:xfrm>
            <a:off x="476347" y="3571813"/>
            <a:ext cx="8229600" cy="1285875"/>
          </a:xfrm>
          <a:prstGeom prst="rect">
            <a:avLst/>
          </a:prstGeom>
          <a:noFill/>
          <a:ln/>
        </p:spPr>
        <p:txBody>
          <a:bodyPr wrap="square" lIns="0" tIns="0" rIns="0" bIns="0" rtlCol="0" anchor="t"/>
          <a:lstStyle/>
          <a:p>
            <a:pPr algn="l">
              <a:lnSpc>
                <a:spcPts val="2700"/>
              </a:lnSpc>
            </a:pPr>
            <a:r>
              <a:rPr lang="en-US" sz="1800" b="0" dirty="0">
                <a:solidFill>
                  <a:srgbClr val="1A241C"/>
                </a:solidFill>
                <a:latin typeface="Poppins" pitchFamily="34" charset="0"/>
                <a:ea typeface="Poppins" pitchFamily="34" charset="-122"/>
                <a:cs typeface="Poppins" pitchFamily="34" charset="-120"/>
              </a:rPr>
              <a:t>• Model Prediction: Multiple Linear regression</a:t>
            </a:r>
            <a:endParaRPr lang="en-US" sz="1050" dirty="0"/>
          </a:p>
          <a:p>
            <a:pPr algn="l">
              <a:lnSpc>
                <a:spcPts val="1575"/>
              </a:lnSpc>
            </a:pPr>
            <a:endParaRPr lang="en-US" sz="1050" dirty="0"/>
          </a:p>
          <a:p>
            <a:pPr algn="l">
              <a:lnSpc>
                <a:spcPts val="2700"/>
              </a:lnSpc>
            </a:pPr>
            <a:r>
              <a:rPr lang="en-US" sz="1800" b="0" dirty="0">
                <a:solidFill>
                  <a:srgbClr val="1A241C"/>
                </a:solidFill>
                <a:latin typeface="Poppins" pitchFamily="34" charset="0"/>
                <a:ea typeface="Poppins" pitchFamily="34" charset="-122"/>
                <a:cs typeface="Poppins" pitchFamily="34" charset="-120"/>
              </a:rPr>
              <a:t>• It has 2938 rows and 22 columns.</a:t>
            </a:r>
            <a:endParaRPr lang="en-US" sz="1050" dirty="0"/>
          </a:p>
          <a:p>
            <a:pPr algn="l">
              <a:lnSpc>
                <a:spcPts val="1575"/>
              </a:lnSpc>
            </a:pPr>
            <a:endParaRPr lang="en-US" sz="1050" dirty="0"/>
          </a:p>
          <a:p>
            <a:pPr algn="l">
              <a:lnSpc>
                <a:spcPts val="1575"/>
              </a:lnSpc>
            </a:pP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9F5"/>
        </a:solidFill>
        <a:effectLst/>
      </p:bgPr>
    </p:bg>
    <p:spTree>
      <p:nvGrpSpPr>
        <p:cNvPr id="1" name=""/>
        <p:cNvGrpSpPr/>
        <p:nvPr/>
      </p:nvGrpSpPr>
      <p:grpSpPr>
        <a:xfrm>
          <a:off x="0" y="0"/>
          <a:ext cx="0" cy="0"/>
          <a:chOff x="0" y="0"/>
          <a:chExt cx="0" cy="0"/>
        </a:xfrm>
      </p:grpSpPr>
      <p:sp>
        <p:nvSpPr>
          <p:cNvPr id="3" name="Text 0"/>
          <p:cNvSpPr/>
          <p:nvPr/>
        </p:nvSpPr>
        <p:spPr>
          <a:xfrm>
            <a:off x="476631" y="476055"/>
            <a:ext cx="5486400" cy="714375"/>
          </a:xfrm>
          <a:prstGeom prst="rect">
            <a:avLst/>
          </a:prstGeom>
          <a:noFill/>
          <a:ln/>
        </p:spPr>
        <p:txBody>
          <a:bodyPr wrap="square" lIns="0" tIns="0" rIns="0" bIns="0" rtlCol="0" anchor="t"/>
          <a:lstStyle/>
          <a:p>
            <a:pPr algn="l">
              <a:lnSpc>
                <a:spcPts val="5625"/>
              </a:lnSpc>
            </a:pPr>
            <a:r>
              <a:rPr lang="en-US" sz="4500" b="0" dirty="0">
                <a:solidFill>
                  <a:srgbClr val="525D51"/>
                </a:solidFill>
                <a:latin typeface="Rany" pitchFamily="34" charset="0"/>
                <a:ea typeface="Rany" pitchFamily="34" charset="-122"/>
                <a:cs typeface="Rany" pitchFamily="34" charset="-120"/>
              </a:rPr>
              <a:t>Expected Model:  </a:t>
            </a:r>
            <a:endParaRPr lang="en-US" sz="4500" dirty="0"/>
          </a:p>
        </p:txBody>
      </p:sp>
      <p:sp>
        <p:nvSpPr>
          <p:cNvPr id="4" name="Text 1"/>
          <p:cNvSpPr/>
          <p:nvPr/>
        </p:nvSpPr>
        <p:spPr>
          <a:xfrm>
            <a:off x="476347" y="1192697"/>
            <a:ext cx="8229600" cy="1143000"/>
          </a:xfrm>
          <a:prstGeom prst="rect">
            <a:avLst/>
          </a:prstGeom>
          <a:noFill/>
          <a:ln/>
        </p:spPr>
        <p:txBody>
          <a:bodyPr wrap="square" lIns="0" tIns="0" rIns="0" bIns="0" rtlCol="0" anchor="t"/>
          <a:lstStyle/>
          <a:p>
            <a:pPr algn="l">
              <a:lnSpc>
                <a:spcPts val="4500"/>
              </a:lnSpc>
            </a:pPr>
            <a:r>
              <a:rPr lang="en-US" sz="3000" b="0" dirty="0">
                <a:solidFill>
                  <a:srgbClr val="1A241C"/>
                </a:solidFill>
                <a:latin typeface="Poppins" pitchFamily="34" charset="0"/>
                <a:ea typeface="Poppins" pitchFamily="34" charset="-122"/>
                <a:cs typeface="Poppins" pitchFamily="34" charset="-120"/>
              </a:rPr>
              <a:t>Multiple Linear regression.(                           )</a:t>
            </a:r>
            <a:endParaRPr lang="en-US" sz="3000" dirty="0"/>
          </a:p>
          <a:p>
            <a:pPr algn="l">
              <a:lnSpc>
                <a:spcPts val="4500"/>
              </a:lnSpc>
            </a:pPr>
            <a:endParaRPr lang="en-US" sz="3000" dirty="0"/>
          </a:p>
        </p:txBody>
      </p:sp>
      <p:sp>
        <p:nvSpPr>
          <p:cNvPr id="5" name="Text 2"/>
          <p:cNvSpPr/>
          <p:nvPr/>
        </p:nvSpPr>
        <p:spPr>
          <a:xfrm>
            <a:off x="476631" y="2139077"/>
            <a:ext cx="5486400" cy="714375"/>
          </a:xfrm>
          <a:prstGeom prst="rect">
            <a:avLst/>
          </a:prstGeom>
          <a:noFill/>
          <a:ln/>
        </p:spPr>
        <p:txBody>
          <a:bodyPr wrap="square" lIns="0" tIns="0" rIns="0" bIns="0" rtlCol="0" anchor="t"/>
          <a:lstStyle/>
          <a:p>
            <a:pPr algn="l">
              <a:lnSpc>
                <a:spcPts val="5625"/>
              </a:lnSpc>
            </a:pPr>
            <a:r>
              <a:rPr lang="en-US" sz="4500" b="0" dirty="0">
                <a:solidFill>
                  <a:srgbClr val="525D51"/>
                </a:solidFill>
                <a:latin typeface="Rany" pitchFamily="34" charset="0"/>
                <a:ea typeface="Rany" pitchFamily="34" charset="-122"/>
                <a:cs typeface="Rany" pitchFamily="34" charset="-120"/>
              </a:rPr>
              <a:t>GOAL:</a:t>
            </a:r>
            <a:endParaRPr lang="en-US" sz="4500" dirty="0"/>
          </a:p>
        </p:txBody>
      </p:sp>
      <p:sp>
        <p:nvSpPr>
          <p:cNvPr id="6" name="Text 3"/>
          <p:cNvSpPr/>
          <p:nvPr/>
        </p:nvSpPr>
        <p:spPr>
          <a:xfrm>
            <a:off x="476347" y="2867192"/>
            <a:ext cx="8229600" cy="1143000"/>
          </a:xfrm>
          <a:prstGeom prst="rect">
            <a:avLst/>
          </a:prstGeom>
          <a:noFill/>
          <a:ln/>
        </p:spPr>
        <p:txBody>
          <a:bodyPr wrap="square" lIns="0" tIns="0" rIns="0" bIns="0" rtlCol="0" anchor="t"/>
          <a:lstStyle/>
          <a:p>
            <a:pPr algn="l">
              <a:lnSpc>
                <a:spcPts val="4500"/>
              </a:lnSpc>
            </a:pPr>
            <a:r>
              <a:rPr lang="en-US" sz="3000" b="0" dirty="0">
                <a:solidFill>
                  <a:srgbClr val="1A241C"/>
                </a:solidFill>
                <a:latin typeface="Poppins" pitchFamily="34" charset="0"/>
                <a:ea typeface="Poppins" pitchFamily="34" charset="-122"/>
                <a:cs typeface="Poppins" pitchFamily="34" charset="-120"/>
              </a:rPr>
              <a:t>To Predict the Life expectancy based on continous variables in GHO dataset.</a:t>
            </a:r>
            <a:endParaRPr lang="en-US" sz="3000" dirty="0"/>
          </a:p>
        </p:txBody>
      </p:sp>
      <p:pic>
        <p:nvPicPr>
          <p:cNvPr id="7" name="Image 0" descr="https://pitch-assets-ccb95893-de3f-4266-973c-20049231b248.s3.eu-west-1.amazonaws.com/40af7f45-24bf-4094-9d70-c24099b52e60?pitch-bytes=17911&amp;pitch-content-type=image%2Fpng"/>
          <p:cNvPicPr>
            <a:picLocks noChangeAspect="1"/>
          </p:cNvPicPr>
          <p:nvPr/>
        </p:nvPicPr>
        <p:blipFill>
          <a:blip r:embed="rId3"/>
          <a:srcRect/>
          <a:stretch/>
        </p:blipFill>
        <p:spPr>
          <a:xfrm>
            <a:off x="5558589" y="1372673"/>
            <a:ext cx="2739648" cy="197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9F5"/>
        </a:solidFill>
        <a:effectLst/>
      </p:bgPr>
    </p:bg>
    <p:spTree>
      <p:nvGrpSpPr>
        <p:cNvPr id="1" name=""/>
        <p:cNvGrpSpPr/>
        <p:nvPr/>
      </p:nvGrpSpPr>
      <p:grpSpPr>
        <a:xfrm>
          <a:off x="0" y="0"/>
          <a:ext cx="0" cy="0"/>
          <a:chOff x="0" y="0"/>
          <a:chExt cx="0" cy="0"/>
        </a:xfrm>
      </p:grpSpPr>
      <p:pic>
        <p:nvPicPr>
          <p:cNvPr id="3" name="Image 0" descr="https://images.unsplash.com/photo-1496262967815-132206202600?crop=entropy&amp;cs=tinysrgb&amp;fit=max&amp;fm=jpg&amp;ixid=M3wyMTIyMnwwfDF8c2VhcmNofDQ2fHxUaGFuayUyMFlvdXxlbnwwfHx8fDE3MDkwMTgzNzN8MA&amp;ixlib=rb-4.0.3&amp;q=80&amp;w=1080"/>
          <p:cNvPicPr>
            <a:picLocks noChangeAspect="1"/>
          </p:cNvPicPr>
          <p:nvPr/>
        </p:nvPicPr>
        <p:blipFill>
          <a:blip r:embed="rId3"/>
          <a:srcRect t="2970" b="12374"/>
          <a:stretch/>
        </p:blipFill>
        <p:spPr>
          <a:xfrm>
            <a:off x="129603" y="0"/>
            <a:ext cx="9661358" cy="5144549"/>
          </a:xfrm>
          <a:prstGeom prst="rect">
            <a:avLst/>
          </a:prstGeom>
        </p:spPr>
      </p:pic>
      <p:sp>
        <p:nvSpPr>
          <p:cNvPr id="4" name="Text 0"/>
          <p:cNvSpPr/>
          <p:nvPr/>
        </p:nvSpPr>
        <p:spPr>
          <a:xfrm>
            <a:off x="4119240" y="2734749"/>
            <a:ext cx="1828800" cy="457200"/>
          </a:xfrm>
          <a:prstGeom prst="rect">
            <a:avLst/>
          </a:prstGeom>
          <a:noFill/>
          <a:ln/>
        </p:spPr>
        <p:txBody>
          <a:bodyPr wrap="none" lIns="0" tIns="0" rIns="0" bIns="0" rtlCol="0" anchor="t">
            <a:spAutoFit/>
          </a:bodyPr>
          <a:lstStyle/>
          <a:p>
            <a:pPr algn="l">
              <a:lnSpc>
                <a:spcPts val="3600"/>
              </a:lnSpc>
            </a:pPr>
            <a:r>
              <a:rPr lang="en-US" sz="2400" b="0" dirty="0">
                <a:solidFill>
                  <a:srgbClr val="1A241C"/>
                </a:solidFill>
                <a:latin typeface="Poppins" pitchFamily="34" charset="0"/>
                <a:ea typeface="Poppins" pitchFamily="34" charset="-122"/>
                <a:cs typeface="Poppins" pitchFamily="34" charset="-120"/>
              </a:rPr>
              <a:t>THANK YOU</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398</Words>
  <Application>Microsoft Macintosh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Poppins</vt:lpstr>
      <vt:lpstr>Rany</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Data Analysis: From Collection to Modeling</dc:title>
  <dc:subject>PptxGenJS Presentation</dc:subject>
  <dc:creator>Pitch Software GmbH</dc:creator>
  <cp:lastModifiedBy>Bathini, Monish</cp:lastModifiedBy>
  <cp:revision>3</cp:revision>
  <dcterms:created xsi:type="dcterms:W3CDTF">2024-02-27T14:24:49Z</dcterms:created>
  <dcterms:modified xsi:type="dcterms:W3CDTF">2024-02-27T22:40:20Z</dcterms:modified>
</cp:coreProperties>
</file>