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73" r:id="rId7"/>
    <p:sldId id="258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5" r:id="rId17"/>
    <p:sldId id="267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5909D-D9DB-459A-92FD-98C84AEE634D}" v="1" dt="2020-07-11T07:33:06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josegalan.es/diccionario-seo/" TargetMode="External"/><Relationship Id="rId1" Type="http://schemas.openxmlformats.org/officeDocument/2006/relationships/image" Target="../media/image7.png"/><Relationship Id="rId6" Type="http://schemas.openxmlformats.org/officeDocument/2006/relationships/hyperlink" Target="https://pixabay.com/en/hat-grey-gray-trilby-headwear-310026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shaneatkins.co.uk/2016/04/22/seo-black-hat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josegalan.es/diccionario-seo/" TargetMode="External"/><Relationship Id="rId1" Type="http://schemas.openxmlformats.org/officeDocument/2006/relationships/image" Target="../media/image7.png"/><Relationship Id="rId6" Type="http://schemas.openxmlformats.org/officeDocument/2006/relationships/hyperlink" Target="https://pixabay.com/en/hat-grey-gray-trilby-headwear-310026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shaneatkins.co.uk/2016/04/22/seo-black-ha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BE9CB-7316-4E9C-B386-21354C239FC7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89F7BA-8619-4934-9D99-4794E3E35DCB}">
      <dgm:prSet phldrT="[Text]"/>
      <dgm:spPr/>
      <dgm:t>
        <a:bodyPr/>
        <a:lstStyle/>
        <a:p>
          <a:r>
            <a:rPr lang="en-US" dirty="0"/>
            <a:t>WHITE HAT SEO</a:t>
          </a:r>
        </a:p>
      </dgm:t>
    </dgm:pt>
    <dgm:pt modelId="{DBB9BB1D-9673-4236-996C-969C81C535B3}" type="parTrans" cxnId="{37F709A1-6C18-473E-8D8A-C7C521E5BDE4}">
      <dgm:prSet/>
      <dgm:spPr/>
      <dgm:t>
        <a:bodyPr/>
        <a:lstStyle/>
        <a:p>
          <a:endParaRPr lang="en-US"/>
        </a:p>
      </dgm:t>
    </dgm:pt>
    <dgm:pt modelId="{9614D67E-BB08-4E7C-99F5-34396DAFB225}" type="sibTrans" cxnId="{37F709A1-6C18-473E-8D8A-C7C521E5BDE4}">
      <dgm:prSet/>
      <dgm:spPr/>
      <dgm:t>
        <a:bodyPr/>
        <a:lstStyle/>
        <a:p>
          <a:endParaRPr lang="en-US"/>
        </a:p>
      </dgm:t>
    </dgm:pt>
    <dgm:pt modelId="{DD74D8A5-B445-463F-AC99-FDEF227D46AE}">
      <dgm:prSet phldrT="[Text]"/>
      <dgm:spPr/>
      <dgm:t>
        <a:bodyPr/>
        <a:lstStyle/>
        <a:p>
          <a:r>
            <a:rPr lang="en-US" dirty="0"/>
            <a:t>White hat SEO means following the guidelines for optimization. </a:t>
          </a:r>
        </a:p>
      </dgm:t>
    </dgm:pt>
    <dgm:pt modelId="{D32AE230-8652-4C89-A521-040AE4643F6C}" type="parTrans" cxnId="{221499DF-E44B-4940-8D53-11E10B04F33A}">
      <dgm:prSet/>
      <dgm:spPr/>
      <dgm:t>
        <a:bodyPr/>
        <a:lstStyle/>
        <a:p>
          <a:endParaRPr lang="en-US"/>
        </a:p>
      </dgm:t>
    </dgm:pt>
    <dgm:pt modelId="{2B9043F3-3183-44EE-9509-91E7A2611AEC}" type="sibTrans" cxnId="{221499DF-E44B-4940-8D53-11E10B04F33A}">
      <dgm:prSet/>
      <dgm:spPr/>
      <dgm:t>
        <a:bodyPr/>
        <a:lstStyle/>
        <a:p>
          <a:endParaRPr lang="en-US"/>
        </a:p>
      </dgm:t>
    </dgm:pt>
    <dgm:pt modelId="{41989511-FCE0-4CB4-86C9-49538A2046FB}">
      <dgm:prSet phldrT="[Text]"/>
      <dgm:spPr/>
      <dgm:t>
        <a:bodyPr/>
        <a:lstStyle/>
        <a:p>
          <a:r>
            <a:rPr lang="en-US" dirty="0"/>
            <a:t>White hat SEO carries far less risk and tends to deliver lasting and compounding value over time. </a:t>
          </a:r>
        </a:p>
      </dgm:t>
    </dgm:pt>
    <dgm:pt modelId="{8C3F6913-8295-49E9-BEBC-E7B1F361000B}" type="parTrans" cxnId="{B461C202-C9F9-49ED-8B1B-CBBEB0AD428C}">
      <dgm:prSet/>
      <dgm:spPr/>
      <dgm:t>
        <a:bodyPr/>
        <a:lstStyle/>
        <a:p>
          <a:endParaRPr lang="en-US"/>
        </a:p>
      </dgm:t>
    </dgm:pt>
    <dgm:pt modelId="{1DD3B8A9-2299-4B45-BE1B-6F377F0919CC}" type="sibTrans" cxnId="{B461C202-C9F9-49ED-8B1B-CBBEB0AD428C}">
      <dgm:prSet/>
      <dgm:spPr/>
      <dgm:t>
        <a:bodyPr/>
        <a:lstStyle/>
        <a:p>
          <a:endParaRPr lang="en-US"/>
        </a:p>
      </dgm:t>
    </dgm:pt>
    <dgm:pt modelId="{B5997FB1-A052-4D7A-BA27-4F630B19F8C7}">
      <dgm:prSet phldrT="[Text]"/>
      <dgm:spPr/>
      <dgm:t>
        <a:bodyPr/>
        <a:lstStyle/>
        <a:p>
          <a:r>
            <a:rPr lang="en-US" dirty="0"/>
            <a:t>BLACK HAT SEO  </a:t>
          </a:r>
        </a:p>
      </dgm:t>
    </dgm:pt>
    <dgm:pt modelId="{AB8F35E8-4016-43BC-82D3-8E4306310470}" type="parTrans" cxnId="{194782AA-D97D-41FB-8AEF-A0A5C2E3931F}">
      <dgm:prSet/>
      <dgm:spPr/>
      <dgm:t>
        <a:bodyPr/>
        <a:lstStyle/>
        <a:p>
          <a:endParaRPr lang="en-US"/>
        </a:p>
      </dgm:t>
    </dgm:pt>
    <dgm:pt modelId="{733F28A6-F899-416E-9D62-4519FD2FA748}" type="sibTrans" cxnId="{194782AA-D97D-41FB-8AEF-A0A5C2E3931F}">
      <dgm:prSet/>
      <dgm:spPr/>
      <dgm:t>
        <a:bodyPr/>
        <a:lstStyle/>
        <a:p>
          <a:endParaRPr lang="en-US"/>
        </a:p>
      </dgm:t>
    </dgm:pt>
    <dgm:pt modelId="{45886985-7210-4C55-8B3E-CED10A522E91}">
      <dgm:prSet phldrT="[Text]"/>
      <dgm:spPr/>
      <dgm:t>
        <a:bodyPr/>
        <a:lstStyle/>
        <a:p>
          <a:r>
            <a:rPr lang="en-US" dirty="0"/>
            <a:t>Black hat SEO means going against the guidelines for optimization.</a:t>
          </a:r>
        </a:p>
      </dgm:t>
    </dgm:pt>
    <dgm:pt modelId="{B0203322-0431-47DB-84CB-98FEA389E408}" type="parTrans" cxnId="{18856F83-16B2-4815-B1EF-A7F2C4D7A67E}">
      <dgm:prSet/>
      <dgm:spPr/>
      <dgm:t>
        <a:bodyPr/>
        <a:lstStyle/>
        <a:p>
          <a:endParaRPr lang="en-US"/>
        </a:p>
      </dgm:t>
    </dgm:pt>
    <dgm:pt modelId="{566D70CA-4BA1-4D3B-8D78-6E00E5470D3B}" type="sibTrans" cxnId="{18856F83-16B2-4815-B1EF-A7F2C4D7A67E}">
      <dgm:prSet/>
      <dgm:spPr/>
      <dgm:t>
        <a:bodyPr/>
        <a:lstStyle/>
        <a:p>
          <a:endParaRPr lang="en-US"/>
        </a:p>
      </dgm:t>
    </dgm:pt>
    <dgm:pt modelId="{BECCB076-FECA-46A2-8B01-9FE6FF538FB9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They  carry the risk that your website or content will rank lower, or even being  banned from search results.</a:t>
          </a:r>
        </a:p>
      </dgm:t>
    </dgm:pt>
    <dgm:pt modelId="{2972E34F-D4DD-4098-97E3-A11596EE3FB0}" type="parTrans" cxnId="{CA79C661-F18B-46AA-87EE-10C93D91664D}">
      <dgm:prSet/>
      <dgm:spPr/>
      <dgm:t>
        <a:bodyPr/>
        <a:lstStyle/>
        <a:p>
          <a:endParaRPr lang="en-US"/>
        </a:p>
      </dgm:t>
    </dgm:pt>
    <dgm:pt modelId="{C0668E90-89D3-4035-84FC-B91AFB84680E}" type="sibTrans" cxnId="{CA79C661-F18B-46AA-87EE-10C93D91664D}">
      <dgm:prSet/>
      <dgm:spPr/>
      <dgm:t>
        <a:bodyPr/>
        <a:lstStyle/>
        <a:p>
          <a:endParaRPr lang="en-US"/>
        </a:p>
      </dgm:t>
    </dgm:pt>
    <dgm:pt modelId="{D3A5A094-DA00-4F5D-B424-97C06613845E}">
      <dgm:prSet phldrT="[Text]"/>
      <dgm:spPr/>
      <dgm:t>
        <a:bodyPr/>
        <a:lstStyle/>
        <a:p>
          <a:r>
            <a:rPr lang="en-US" dirty="0"/>
            <a:t>GREY HAT SEO</a:t>
          </a:r>
        </a:p>
      </dgm:t>
    </dgm:pt>
    <dgm:pt modelId="{516BF877-C613-40DD-AB84-22F4457260F9}" type="parTrans" cxnId="{10C582D9-EB3E-447C-B8B2-306C3C3E9B20}">
      <dgm:prSet/>
      <dgm:spPr/>
      <dgm:t>
        <a:bodyPr/>
        <a:lstStyle/>
        <a:p>
          <a:endParaRPr lang="en-US"/>
        </a:p>
      </dgm:t>
    </dgm:pt>
    <dgm:pt modelId="{C192492D-3391-4F7E-9E98-E194334E2E1D}" type="sibTrans" cxnId="{10C582D9-EB3E-447C-B8B2-306C3C3E9B20}">
      <dgm:prSet/>
      <dgm:spPr/>
      <dgm:t>
        <a:bodyPr/>
        <a:lstStyle/>
        <a:p>
          <a:endParaRPr lang="en-US"/>
        </a:p>
      </dgm:t>
    </dgm:pt>
    <dgm:pt modelId="{93D83632-1EC5-44CF-AAB5-C5135ACEFA96}">
      <dgm:prSet phldrT="[Text]"/>
      <dgm:spPr/>
      <dgm:t>
        <a:bodyPr/>
        <a:lstStyle/>
        <a:p>
          <a:r>
            <a:rPr lang="en-US" dirty="0"/>
            <a:t>Grey hat SEO falls somewhere in the middle of the above two as these tactics are not specifically called out in Guidelines. </a:t>
          </a:r>
        </a:p>
      </dgm:t>
    </dgm:pt>
    <dgm:pt modelId="{5475DFCC-D0D3-44B8-886C-D5947392F2B8}" type="parTrans" cxnId="{7FA072EE-BE7A-4593-95A1-D2EA839BA2A6}">
      <dgm:prSet/>
      <dgm:spPr/>
      <dgm:t>
        <a:bodyPr/>
        <a:lstStyle/>
        <a:p>
          <a:endParaRPr lang="en-US"/>
        </a:p>
      </dgm:t>
    </dgm:pt>
    <dgm:pt modelId="{8E176826-1893-4267-A207-2DC40E4795A4}" type="sibTrans" cxnId="{7FA072EE-BE7A-4593-95A1-D2EA839BA2A6}">
      <dgm:prSet/>
      <dgm:spPr/>
      <dgm:t>
        <a:bodyPr/>
        <a:lstStyle/>
        <a:p>
          <a:endParaRPr lang="en-US"/>
        </a:p>
      </dgm:t>
    </dgm:pt>
    <dgm:pt modelId="{A68EC7B7-0E7A-4EB1-A5D8-7151063933A5}">
      <dgm:prSet phldrT="[Text]"/>
      <dgm:spPr/>
      <dgm:t>
        <a:bodyPr/>
        <a:lstStyle/>
        <a:p>
          <a:r>
            <a:rPr lang="en-US" b="0" i="0" dirty="0"/>
            <a:t>It’s not necessarily a bad practice, but it is being done with the intention to get ahead in the rankings.</a:t>
          </a:r>
          <a:endParaRPr lang="en-US" dirty="0"/>
        </a:p>
      </dgm:t>
    </dgm:pt>
    <dgm:pt modelId="{94DF21D9-6DA3-4204-9210-3FB7853BE258}" type="parTrans" cxnId="{96555139-5193-49F6-A741-8BEFB9EB7322}">
      <dgm:prSet/>
      <dgm:spPr/>
      <dgm:t>
        <a:bodyPr/>
        <a:lstStyle/>
        <a:p>
          <a:endParaRPr lang="en-US"/>
        </a:p>
      </dgm:t>
    </dgm:pt>
    <dgm:pt modelId="{145C5552-131D-45D9-91DE-DB6ABF52A7B4}" type="sibTrans" cxnId="{96555139-5193-49F6-A741-8BEFB9EB7322}">
      <dgm:prSet/>
      <dgm:spPr/>
      <dgm:t>
        <a:bodyPr/>
        <a:lstStyle/>
        <a:p>
          <a:endParaRPr lang="en-US"/>
        </a:p>
      </dgm:t>
    </dgm:pt>
    <dgm:pt modelId="{6D375816-9065-4029-BDD3-05C3B3F63748}" type="pres">
      <dgm:prSet presAssocID="{392BE9CB-7316-4E9C-B386-21354C239FC7}" presName="linearFlow" presStyleCnt="0">
        <dgm:presLayoutVars>
          <dgm:dir/>
          <dgm:animLvl val="lvl"/>
          <dgm:resizeHandles/>
        </dgm:presLayoutVars>
      </dgm:prSet>
      <dgm:spPr/>
    </dgm:pt>
    <dgm:pt modelId="{34459A51-46EC-48D3-A17F-BAB51F8F1AA9}" type="pres">
      <dgm:prSet presAssocID="{2A89F7BA-8619-4934-9D99-4794E3E35DCB}" presName="compositeNode" presStyleCnt="0">
        <dgm:presLayoutVars>
          <dgm:bulletEnabled val="1"/>
        </dgm:presLayoutVars>
      </dgm:prSet>
      <dgm:spPr/>
    </dgm:pt>
    <dgm:pt modelId="{ACD8B42B-0D47-4E5D-AE67-9F54DABBF671}" type="pres">
      <dgm:prSet presAssocID="{2A89F7BA-8619-4934-9D99-4794E3E35DCB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3000" r="-23000"/>
          </a:stretch>
        </a:blipFill>
      </dgm:spPr>
    </dgm:pt>
    <dgm:pt modelId="{11C3F89F-C84E-4C1C-96DF-0B1ED170220E}" type="pres">
      <dgm:prSet presAssocID="{2A89F7BA-8619-4934-9D99-4794E3E35DCB}" presName="childNode" presStyleLbl="node1" presStyleIdx="0" presStyleCnt="3">
        <dgm:presLayoutVars>
          <dgm:bulletEnabled val="1"/>
        </dgm:presLayoutVars>
      </dgm:prSet>
      <dgm:spPr/>
    </dgm:pt>
    <dgm:pt modelId="{DDF7331D-EF27-43DC-85BF-A35C38EC98C6}" type="pres">
      <dgm:prSet presAssocID="{2A89F7BA-8619-4934-9D99-4794E3E35DCB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CC163CC0-73CA-4102-8FB6-16CB88F61F23}" type="pres">
      <dgm:prSet presAssocID="{9614D67E-BB08-4E7C-99F5-34396DAFB225}" presName="sibTrans" presStyleCnt="0"/>
      <dgm:spPr/>
    </dgm:pt>
    <dgm:pt modelId="{B85AA85D-130D-4DA6-86B9-3632B8901E9E}" type="pres">
      <dgm:prSet presAssocID="{B5997FB1-A052-4D7A-BA27-4F630B19F8C7}" presName="compositeNode" presStyleCnt="0">
        <dgm:presLayoutVars>
          <dgm:bulletEnabled val="1"/>
        </dgm:presLayoutVars>
      </dgm:prSet>
      <dgm:spPr/>
    </dgm:pt>
    <dgm:pt modelId="{C63C2C67-684F-456A-B99A-F08856377D26}" type="pres">
      <dgm:prSet presAssocID="{B5997FB1-A052-4D7A-BA27-4F630B19F8C7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2000" r="-32000"/>
          </a:stretch>
        </a:blipFill>
      </dgm:spPr>
    </dgm:pt>
    <dgm:pt modelId="{2B5261AE-2B22-4E82-9117-E2F7948CDBC2}" type="pres">
      <dgm:prSet presAssocID="{B5997FB1-A052-4D7A-BA27-4F630B19F8C7}" presName="childNode" presStyleLbl="node1" presStyleIdx="1" presStyleCnt="3">
        <dgm:presLayoutVars>
          <dgm:bulletEnabled val="1"/>
        </dgm:presLayoutVars>
      </dgm:prSet>
      <dgm:spPr/>
    </dgm:pt>
    <dgm:pt modelId="{4294036F-ED8A-46E7-A03D-3BFF03DE898E}" type="pres">
      <dgm:prSet presAssocID="{B5997FB1-A052-4D7A-BA27-4F630B19F8C7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DD833416-8EB0-471B-80D8-13EE70D1E48A}" type="pres">
      <dgm:prSet presAssocID="{733F28A6-F899-416E-9D62-4519FD2FA748}" presName="sibTrans" presStyleCnt="0"/>
      <dgm:spPr/>
    </dgm:pt>
    <dgm:pt modelId="{9CCAC84D-2D36-4252-81D2-6B60850DCE4A}" type="pres">
      <dgm:prSet presAssocID="{D3A5A094-DA00-4F5D-B424-97C06613845E}" presName="compositeNode" presStyleCnt="0">
        <dgm:presLayoutVars>
          <dgm:bulletEnabled val="1"/>
        </dgm:presLayoutVars>
      </dgm:prSet>
      <dgm:spPr/>
    </dgm:pt>
    <dgm:pt modelId="{4115A740-5AD8-449B-B88F-84FFE6C35867}" type="pres">
      <dgm:prSet presAssocID="{D3A5A094-DA00-4F5D-B424-97C06613845E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3000" r="-23000"/>
          </a:stretch>
        </a:blipFill>
      </dgm:spPr>
    </dgm:pt>
    <dgm:pt modelId="{0ECAA5A3-4A1F-45F1-B40A-254B6D12ADC5}" type="pres">
      <dgm:prSet presAssocID="{D3A5A094-DA00-4F5D-B424-97C06613845E}" presName="childNode" presStyleLbl="node1" presStyleIdx="2" presStyleCnt="3">
        <dgm:presLayoutVars>
          <dgm:bulletEnabled val="1"/>
        </dgm:presLayoutVars>
      </dgm:prSet>
      <dgm:spPr/>
    </dgm:pt>
    <dgm:pt modelId="{A8C9C98D-5341-4E2C-9C00-11BF70B0D384}" type="pres">
      <dgm:prSet presAssocID="{D3A5A094-DA00-4F5D-B424-97C06613845E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B461C202-C9F9-49ED-8B1B-CBBEB0AD428C}" srcId="{2A89F7BA-8619-4934-9D99-4794E3E35DCB}" destId="{41989511-FCE0-4CB4-86C9-49538A2046FB}" srcOrd="1" destOrd="0" parTransId="{8C3F6913-8295-49E9-BEBC-E7B1F361000B}" sibTransId="{1DD3B8A9-2299-4B45-BE1B-6F377F0919CC}"/>
    <dgm:cxn modelId="{C745E703-6EC4-4E49-9F77-F64B559CC840}" type="presOf" srcId="{BECCB076-FECA-46A2-8B01-9FE6FF538FB9}" destId="{2B5261AE-2B22-4E82-9117-E2F7948CDBC2}" srcOrd="0" destOrd="1" presId="urn:microsoft.com/office/officeart/2005/8/layout/hList2"/>
    <dgm:cxn modelId="{9CDD7828-6AE7-4762-A384-280652B556BB}" type="presOf" srcId="{D3A5A094-DA00-4F5D-B424-97C06613845E}" destId="{A8C9C98D-5341-4E2C-9C00-11BF70B0D384}" srcOrd="0" destOrd="0" presId="urn:microsoft.com/office/officeart/2005/8/layout/hList2"/>
    <dgm:cxn modelId="{B7C97A2E-266E-44B4-AE9C-D1EE714385A4}" type="presOf" srcId="{45886985-7210-4C55-8B3E-CED10A522E91}" destId="{2B5261AE-2B22-4E82-9117-E2F7948CDBC2}" srcOrd="0" destOrd="0" presId="urn:microsoft.com/office/officeart/2005/8/layout/hList2"/>
    <dgm:cxn modelId="{96555139-5193-49F6-A741-8BEFB9EB7322}" srcId="{D3A5A094-DA00-4F5D-B424-97C06613845E}" destId="{A68EC7B7-0E7A-4EB1-A5D8-7151063933A5}" srcOrd="1" destOrd="0" parTransId="{94DF21D9-6DA3-4204-9210-3FB7853BE258}" sibTransId="{145C5552-131D-45D9-91DE-DB6ABF52A7B4}"/>
    <dgm:cxn modelId="{E2F6853A-5AB1-4822-BB89-37E1797A1F43}" type="presOf" srcId="{2A89F7BA-8619-4934-9D99-4794E3E35DCB}" destId="{DDF7331D-EF27-43DC-85BF-A35C38EC98C6}" srcOrd="0" destOrd="0" presId="urn:microsoft.com/office/officeart/2005/8/layout/hList2"/>
    <dgm:cxn modelId="{CA79C661-F18B-46AA-87EE-10C93D91664D}" srcId="{B5997FB1-A052-4D7A-BA27-4F630B19F8C7}" destId="{BECCB076-FECA-46A2-8B01-9FE6FF538FB9}" srcOrd="1" destOrd="0" parTransId="{2972E34F-D4DD-4098-97E3-A11596EE3FB0}" sibTransId="{C0668E90-89D3-4035-84FC-B91AFB84680E}"/>
    <dgm:cxn modelId="{BC463F6E-7E81-44B1-8CA2-A532AAAEE82C}" type="presOf" srcId="{B5997FB1-A052-4D7A-BA27-4F630B19F8C7}" destId="{4294036F-ED8A-46E7-A03D-3BFF03DE898E}" srcOrd="0" destOrd="0" presId="urn:microsoft.com/office/officeart/2005/8/layout/hList2"/>
    <dgm:cxn modelId="{18856F83-16B2-4815-B1EF-A7F2C4D7A67E}" srcId="{B5997FB1-A052-4D7A-BA27-4F630B19F8C7}" destId="{45886985-7210-4C55-8B3E-CED10A522E91}" srcOrd="0" destOrd="0" parTransId="{B0203322-0431-47DB-84CB-98FEA389E408}" sibTransId="{566D70CA-4BA1-4D3B-8D78-6E00E5470D3B}"/>
    <dgm:cxn modelId="{4292D394-739D-4A03-B4AC-750E7A7A7C3C}" type="presOf" srcId="{93D83632-1EC5-44CF-AAB5-C5135ACEFA96}" destId="{0ECAA5A3-4A1F-45F1-B40A-254B6D12ADC5}" srcOrd="0" destOrd="0" presId="urn:microsoft.com/office/officeart/2005/8/layout/hList2"/>
    <dgm:cxn modelId="{37F709A1-6C18-473E-8D8A-C7C521E5BDE4}" srcId="{392BE9CB-7316-4E9C-B386-21354C239FC7}" destId="{2A89F7BA-8619-4934-9D99-4794E3E35DCB}" srcOrd="0" destOrd="0" parTransId="{DBB9BB1D-9673-4236-996C-969C81C535B3}" sibTransId="{9614D67E-BB08-4E7C-99F5-34396DAFB225}"/>
    <dgm:cxn modelId="{194782AA-D97D-41FB-8AEF-A0A5C2E3931F}" srcId="{392BE9CB-7316-4E9C-B386-21354C239FC7}" destId="{B5997FB1-A052-4D7A-BA27-4F630B19F8C7}" srcOrd="1" destOrd="0" parTransId="{AB8F35E8-4016-43BC-82D3-8E4306310470}" sibTransId="{733F28A6-F899-416E-9D62-4519FD2FA748}"/>
    <dgm:cxn modelId="{ABF1BEB5-8A09-4000-8948-C90425628485}" type="presOf" srcId="{DD74D8A5-B445-463F-AC99-FDEF227D46AE}" destId="{11C3F89F-C84E-4C1C-96DF-0B1ED170220E}" srcOrd="0" destOrd="0" presId="urn:microsoft.com/office/officeart/2005/8/layout/hList2"/>
    <dgm:cxn modelId="{BAA487C7-4283-43D4-B9A9-5D2750B464F4}" type="presOf" srcId="{A68EC7B7-0E7A-4EB1-A5D8-7151063933A5}" destId="{0ECAA5A3-4A1F-45F1-B40A-254B6D12ADC5}" srcOrd="0" destOrd="1" presId="urn:microsoft.com/office/officeart/2005/8/layout/hList2"/>
    <dgm:cxn modelId="{A26596CE-063B-4BE7-B270-AF4CAE5BBEEC}" type="presOf" srcId="{41989511-FCE0-4CB4-86C9-49538A2046FB}" destId="{11C3F89F-C84E-4C1C-96DF-0B1ED170220E}" srcOrd="0" destOrd="1" presId="urn:microsoft.com/office/officeart/2005/8/layout/hList2"/>
    <dgm:cxn modelId="{B56BFDD2-6A5D-4052-8518-F7459F7F712D}" type="presOf" srcId="{392BE9CB-7316-4E9C-B386-21354C239FC7}" destId="{6D375816-9065-4029-BDD3-05C3B3F63748}" srcOrd="0" destOrd="0" presId="urn:microsoft.com/office/officeart/2005/8/layout/hList2"/>
    <dgm:cxn modelId="{10C582D9-EB3E-447C-B8B2-306C3C3E9B20}" srcId="{392BE9CB-7316-4E9C-B386-21354C239FC7}" destId="{D3A5A094-DA00-4F5D-B424-97C06613845E}" srcOrd="2" destOrd="0" parTransId="{516BF877-C613-40DD-AB84-22F4457260F9}" sibTransId="{C192492D-3391-4F7E-9E98-E194334E2E1D}"/>
    <dgm:cxn modelId="{221499DF-E44B-4940-8D53-11E10B04F33A}" srcId="{2A89F7BA-8619-4934-9D99-4794E3E35DCB}" destId="{DD74D8A5-B445-463F-AC99-FDEF227D46AE}" srcOrd="0" destOrd="0" parTransId="{D32AE230-8652-4C89-A521-040AE4643F6C}" sibTransId="{2B9043F3-3183-44EE-9509-91E7A2611AEC}"/>
    <dgm:cxn modelId="{7FA072EE-BE7A-4593-95A1-D2EA839BA2A6}" srcId="{D3A5A094-DA00-4F5D-B424-97C06613845E}" destId="{93D83632-1EC5-44CF-AAB5-C5135ACEFA96}" srcOrd="0" destOrd="0" parTransId="{5475DFCC-D0D3-44B8-886C-D5947392F2B8}" sibTransId="{8E176826-1893-4267-A207-2DC40E4795A4}"/>
    <dgm:cxn modelId="{F9D687EC-8FE5-470C-8CB7-9DEF591690C2}" type="presParOf" srcId="{6D375816-9065-4029-BDD3-05C3B3F63748}" destId="{34459A51-46EC-48D3-A17F-BAB51F8F1AA9}" srcOrd="0" destOrd="0" presId="urn:microsoft.com/office/officeart/2005/8/layout/hList2"/>
    <dgm:cxn modelId="{1ABE805A-8435-485E-9AA4-E71E4E270BCA}" type="presParOf" srcId="{34459A51-46EC-48D3-A17F-BAB51F8F1AA9}" destId="{ACD8B42B-0D47-4E5D-AE67-9F54DABBF671}" srcOrd="0" destOrd="0" presId="urn:microsoft.com/office/officeart/2005/8/layout/hList2"/>
    <dgm:cxn modelId="{36446A7F-74A5-4058-B07D-F4A35EBFD44C}" type="presParOf" srcId="{34459A51-46EC-48D3-A17F-BAB51F8F1AA9}" destId="{11C3F89F-C84E-4C1C-96DF-0B1ED170220E}" srcOrd="1" destOrd="0" presId="urn:microsoft.com/office/officeart/2005/8/layout/hList2"/>
    <dgm:cxn modelId="{F70FA713-B83D-4EB3-A6D1-950FA6EF4094}" type="presParOf" srcId="{34459A51-46EC-48D3-A17F-BAB51F8F1AA9}" destId="{DDF7331D-EF27-43DC-85BF-A35C38EC98C6}" srcOrd="2" destOrd="0" presId="urn:microsoft.com/office/officeart/2005/8/layout/hList2"/>
    <dgm:cxn modelId="{23C029FA-5C9E-423A-A7C4-0FBF9E596DBF}" type="presParOf" srcId="{6D375816-9065-4029-BDD3-05C3B3F63748}" destId="{CC163CC0-73CA-4102-8FB6-16CB88F61F23}" srcOrd="1" destOrd="0" presId="urn:microsoft.com/office/officeart/2005/8/layout/hList2"/>
    <dgm:cxn modelId="{12517E16-86E4-43AF-B061-028B43F74608}" type="presParOf" srcId="{6D375816-9065-4029-BDD3-05C3B3F63748}" destId="{B85AA85D-130D-4DA6-86B9-3632B8901E9E}" srcOrd="2" destOrd="0" presId="urn:microsoft.com/office/officeart/2005/8/layout/hList2"/>
    <dgm:cxn modelId="{0B4D5CD2-3ABF-48A5-A7AA-CD5482A81C3A}" type="presParOf" srcId="{B85AA85D-130D-4DA6-86B9-3632B8901E9E}" destId="{C63C2C67-684F-456A-B99A-F08856377D26}" srcOrd="0" destOrd="0" presId="urn:microsoft.com/office/officeart/2005/8/layout/hList2"/>
    <dgm:cxn modelId="{99B351AB-A6EC-4D21-822B-FE4E51B9928B}" type="presParOf" srcId="{B85AA85D-130D-4DA6-86B9-3632B8901E9E}" destId="{2B5261AE-2B22-4E82-9117-E2F7948CDBC2}" srcOrd="1" destOrd="0" presId="urn:microsoft.com/office/officeart/2005/8/layout/hList2"/>
    <dgm:cxn modelId="{C468DDCC-931E-4170-B37D-6CCAB775D279}" type="presParOf" srcId="{B85AA85D-130D-4DA6-86B9-3632B8901E9E}" destId="{4294036F-ED8A-46E7-A03D-3BFF03DE898E}" srcOrd="2" destOrd="0" presId="urn:microsoft.com/office/officeart/2005/8/layout/hList2"/>
    <dgm:cxn modelId="{3DC698B7-1703-4BE8-96DD-7783A7C50541}" type="presParOf" srcId="{6D375816-9065-4029-BDD3-05C3B3F63748}" destId="{DD833416-8EB0-471B-80D8-13EE70D1E48A}" srcOrd="3" destOrd="0" presId="urn:microsoft.com/office/officeart/2005/8/layout/hList2"/>
    <dgm:cxn modelId="{662DC5A5-06BB-419D-B509-EB180BCFF933}" type="presParOf" srcId="{6D375816-9065-4029-BDD3-05C3B3F63748}" destId="{9CCAC84D-2D36-4252-81D2-6B60850DCE4A}" srcOrd="4" destOrd="0" presId="urn:microsoft.com/office/officeart/2005/8/layout/hList2"/>
    <dgm:cxn modelId="{D44FB6EA-215D-4C1E-9241-E40A5733B3FA}" type="presParOf" srcId="{9CCAC84D-2D36-4252-81D2-6B60850DCE4A}" destId="{4115A740-5AD8-449B-B88F-84FFE6C35867}" srcOrd="0" destOrd="0" presId="urn:microsoft.com/office/officeart/2005/8/layout/hList2"/>
    <dgm:cxn modelId="{F6AF8235-3C6A-44D0-8C80-41FAB9F9589D}" type="presParOf" srcId="{9CCAC84D-2D36-4252-81D2-6B60850DCE4A}" destId="{0ECAA5A3-4A1F-45F1-B40A-254B6D12ADC5}" srcOrd="1" destOrd="0" presId="urn:microsoft.com/office/officeart/2005/8/layout/hList2"/>
    <dgm:cxn modelId="{1BF6FF27-7338-488A-B863-D262D2D3BB98}" type="presParOf" srcId="{9CCAC84D-2D36-4252-81D2-6B60850DCE4A}" destId="{A8C9C98D-5341-4E2C-9C00-11BF70B0D38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7331D-EF27-43DC-85BF-A35C38EC98C6}">
      <dsp:nvSpPr>
        <dsp:cNvPr id="0" name=""/>
        <dsp:cNvSpPr/>
      </dsp:nvSpPr>
      <dsp:spPr>
        <a:xfrm rot="16200000">
          <a:off x="-1360756" y="2204248"/>
          <a:ext cx="3318510" cy="481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24426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WHITE HAT SEO</a:t>
          </a:r>
        </a:p>
      </dsp:txBody>
      <dsp:txXfrm>
        <a:off x="-1360756" y="2204248"/>
        <a:ext cx="3318510" cy="481239"/>
      </dsp:txXfrm>
    </dsp:sp>
    <dsp:sp modelId="{11C3F89F-C84E-4C1C-96DF-0B1ED170220E}">
      <dsp:nvSpPr>
        <dsp:cNvPr id="0" name=""/>
        <dsp:cNvSpPr/>
      </dsp:nvSpPr>
      <dsp:spPr>
        <a:xfrm>
          <a:off x="539118" y="785612"/>
          <a:ext cx="2397080" cy="3318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424426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White hat SEO means following the guidelines for optimization.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White hat SEO carries far less risk and tends to deliver lasting and compounding value over time. </a:t>
          </a:r>
        </a:p>
      </dsp:txBody>
      <dsp:txXfrm>
        <a:off x="539118" y="785612"/>
        <a:ext cx="2397080" cy="3318510"/>
      </dsp:txXfrm>
    </dsp:sp>
    <dsp:sp modelId="{ACD8B42B-0D47-4E5D-AE67-9F54DABBF671}">
      <dsp:nvSpPr>
        <dsp:cNvPr id="0" name=""/>
        <dsp:cNvSpPr/>
      </dsp:nvSpPr>
      <dsp:spPr>
        <a:xfrm>
          <a:off x="57879" y="150377"/>
          <a:ext cx="962478" cy="962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3000" r="-2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4036F-ED8A-46E7-A03D-3BFF03DE898E}">
      <dsp:nvSpPr>
        <dsp:cNvPr id="0" name=""/>
        <dsp:cNvSpPr/>
      </dsp:nvSpPr>
      <dsp:spPr>
        <a:xfrm rot="16200000">
          <a:off x="2151560" y="2204248"/>
          <a:ext cx="3318510" cy="481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24426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BLACK HAT SEO  </a:t>
          </a:r>
        </a:p>
      </dsp:txBody>
      <dsp:txXfrm>
        <a:off x="2151560" y="2204248"/>
        <a:ext cx="3318510" cy="481239"/>
      </dsp:txXfrm>
    </dsp:sp>
    <dsp:sp modelId="{2B5261AE-2B22-4E82-9117-E2F7948CDBC2}">
      <dsp:nvSpPr>
        <dsp:cNvPr id="0" name=""/>
        <dsp:cNvSpPr/>
      </dsp:nvSpPr>
      <dsp:spPr>
        <a:xfrm>
          <a:off x="4051435" y="785612"/>
          <a:ext cx="2397080" cy="3318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424426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Black hat SEO means going against the guidelines for optimization.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1600" kern="1200" dirty="0"/>
            <a:t>They  carry the risk that your website or content will rank lower, or even being  banned from search results.</a:t>
          </a:r>
        </a:p>
      </dsp:txBody>
      <dsp:txXfrm>
        <a:off x="4051435" y="785612"/>
        <a:ext cx="2397080" cy="3318510"/>
      </dsp:txXfrm>
    </dsp:sp>
    <dsp:sp modelId="{C63C2C67-684F-456A-B99A-F08856377D26}">
      <dsp:nvSpPr>
        <dsp:cNvPr id="0" name=""/>
        <dsp:cNvSpPr/>
      </dsp:nvSpPr>
      <dsp:spPr>
        <a:xfrm>
          <a:off x="3570195" y="150377"/>
          <a:ext cx="962478" cy="962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2000" r="-3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9C98D-5341-4E2C-9C00-11BF70B0D384}">
      <dsp:nvSpPr>
        <dsp:cNvPr id="0" name=""/>
        <dsp:cNvSpPr/>
      </dsp:nvSpPr>
      <dsp:spPr>
        <a:xfrm rot="16200000">
          <a:off x="5663877" y="2204248"/>
          <a:ext cx="3318510" cy="481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24426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GREY HAT SEO</a:t>
          </a:r>
        </a:p>
      </dsp:txBody>
      <dsp:txXfrm>
        <a:off x="5663877" y="2204248"/>
        <a:ext cx="3318510" cy="481239"/>
      </dsp:txXfrm>
    </dsp:sp>
    <dsp:sp modelId="{0ECAA5A3-4A1F-45F1-B40A-254B6D12ADC5}">
      <dsp:nvSpPr>
        <dsp:cNvPr id="0" name=""/>
        <dsp:cNvSpPr/>
      </dsp:nvSpPr>
      <dsp:spPr>
        <a:xfrm>
          <a:off x="7563751" y="785612"/>
          <a:ext cx="2397080" cy="3318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424426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Grey hat SEO falls somewhere in the middle of the above two as these tactics are not specifically called out in Guidelines.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It’s not necessarily a bad practice, but it is being done with the intention to get ahead in the rankings.</a:t>
          </a:r>
          <a:endParaRPr lang="en-US" sz="1600" kern="1200" dirty="0"/>
        </a:p>
      </dsp:txBody>
      <dsp:txXfrm>
        <a:off x="7563751" y="785612"/>
        <a:ext cx="2397080" cy="3318510"/>
      </dsp:txXfrm>
    </dsp:sp>
    <dsp:sp modelId="{4115A740-5AD8-449B-B88F-84FFE6C35867}">
      <dsp:nvSpPr>
        <dsp:cNvPr id="0" name=""/>
        <dsp:cNvSpPr/>
      </dsp:nvSpPr>
      <dsp:spPr>
        <a:xfrm>
          <a:off x="7082512" y="150377"/>
          <a:ext cx="962478" cy="9624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3000" r="-2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0DE7E-3E6E-4F4F-B803-16259661AF5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E918-0E42-4DAB-B826-9A7F9254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4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AE918-0E42-4DAB-B826-9A7F9254C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AE918-0E42-4DAB-B826-9A7F9254C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03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AE918-0E42-4DAB-B826-9A7F9254C5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0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FCB5-EE39-4C78-99F8-79CDBFC763CD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6C9F-41F2-41B5-8F87-F5D90CCDEBC6}" type="datetime1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74FE-A72D-414C-BFCB-E156DC220B5F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AFEF-027E-443F-9EFD-402DDBE58285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30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8A9-ACE5-45F4-9DBD-165601BE2B00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4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1708-3726-4E1B-99F0-4E9660F40560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76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ED-3CC3-477F-8A05-61FA72B2EDEB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02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DEEB-E8FC-4B71-AE5D-FD83130D6DF9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4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ABB0-F94A-4D13-A5E2-C235FFC6F7F8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2500-A930-4BB9-805A-5FF8A30BA2E4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3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0CE2-02A0-4240-ADE7-9A27E59384A5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1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0EAA-ADC2-4CCC-A133-9E44CC87DE4A}" type="datetime1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6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730E-E2CC-433F-80ED-0FAA2BA5A774}" type="datetime1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0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D224-ECC0-404B-9195-0BB7F38597D0}" type="datetime1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8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B769-1176-4DD4-A35D-28BC08CE964B}" type="datetime1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5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EEE2-65C9-4F3E-B809-93726565146A}" type="datetime1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4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3193-C88A-4AEE-A56C-75FEF036536C}" type="datetime1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1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5E0AAE-DB9C-48F3-B565-1D2A55A3DBE7}" type="datetime1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2FC031-3956-4EE1-83C4-882B4F12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A11A-D594-4EE7-827A-E473FB931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3378" y="631038"/>
            <a:ext cx="8574622" cy="2616199"/>
          </a:xfrm>
        </p:spPr>
        <p:txBody>
          <a:bodyPr/>
          <a:lstStyle/>
          <a:p>
            <a:r>
              <a:rPr lang="en-US" dirty="0"/>
              <a:t>SEARCH ENGINE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0BA9B-C2B7-4026-9E83-ADBE4ED5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55"/>
            <a:ext cx="9144000" cy="1655762"/>
          </a:xfrm>
        </p:spPr>
        <p:txBody>
          <a:bodyPr/>
          <a:lstStyle/>
          <a:p>
            <a:pPr algn="r"/>
            <a:r>
              <a:rPr lang="en-US"/>
              <a:t>DONE BY </a:t>
            </a:r>
          </a:p>
          <a:p>
            <a:pPr algn="r"/>
            <a:r>
              <a:rPr lang="en-US"/>
              <a:t>2018A7PS0108U</a:t>
            </a:r>
          </a:p>
          <a:p>
            <a:pPr algn="r"/>
            <a:r>
              <a:rPr lang="en-US"/>
              <a:t>MONISH LANKA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88533-3917-4A2B-8567-8F39F8F5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5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2F95-42A2-42DE-B6A7-A0C74167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5934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SEO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C895AE-7EA2-432F-83FF-49E24DDE1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78710"/>
              </p:ext>
            </p:extLst>
          </p:nvPr>
        </p:nvGraphicFramePr>
        <p:xfrm>
          <a:off x="1484313" y="1536700"/>
          <a:ext cx="10018712" cy="425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0D47A-4557-40D8-86FE-B696DE96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8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D54A83-E331-4173-BD6A-9360BE7C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NEGATIVE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2C92-74CD-41DF-94A6-EB4D1D26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/>
              <a:t>Negative SEO is the practice of implementing black or grey hat SEO techniques on someone else’s website .</a:t>
            </a:r>
          </a:p>
          <a:p>
            <a:r>
              <a:rPr lang="en-US" sz="1800"/>
              <a:t>Negative SEO attacks can take a number of different forms: </a:t>
            </a:r>
          </a:p>
          <a:p>
            <a:pPr marL="0" indent="0">
              <a:buNone/>
            </a:pPr>
            <a:r>
              <a:rPr lang="en-US" sz="1800"/>
              <a:t>                1.Hacking your website. </a:t>
            </a:r>
          </a:p>
          <a:p>
            <a:pPr marL="0" indent="0">
              <a:buNone/>
            </a:pPr>
            <a:r>
              <a:rPr lang="en-US" sz="1800"/>
              <a:t>                2.Building hundreds or thousands of spammy links to your website.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7E43E-E2D9-4239-88AF-D5298EEC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2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73AAC-D3AD-49EA-A6C3-23C05B05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Search Engine Works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CA16-1C57-4F3E-B0FC-A22800592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1304926"/>
            <a:ext cx="7086600" cy="46754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Search engines work by crawling hundreds of billions of pages using their own web crawlers. These web crawlers are commonly referred to as </a:t>
            </a:r>
            <a:r>
              <a:rPr lang="en-US" sz="2000" b="1" dirty="0"/>
              <a:t>search engine bots</a:t>
            </a:r>
            <a:r>
              <a:rPr lang="en-US" sz="2000" dirty="0"/>
              <a:t> or </a:t>
            </a:r>
            <a:r>
              <a:rPr lang="en-US" sz="2000" b="1" dirty="0"/>
              <a:t>spiders</a:t>
            </a:r>
            <a:r>
              <a:rPr lang="en-US" sz="2000" dirty="0"/>
              <a:t>. A search engine navigates the web by downloading web pages and following links on these pages to discover new pages that have been made available.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6CC82-21B0-4A9C-9F6A-9223DE5D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4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5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80F6D-BFC6-452A-9DBC-01D6A613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en-US" sz="3600" dirty="0"/>
              <a:t>How Search Engine Works</a:t>
            </a: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42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52" name="Freeform: Shape 45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53" name="Freeform: Shape 47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7D2C-A380-4D2F-A589-6CC093D6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/>
              <a:t>Search engines have three primary functions: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b="1"/>
              <a:t>Crawl:</a:t>
            </a:r>
            <a:r>
              <a:rPr lang="en-US" sz="1500"/>
              <a:t> Scour the Internet for content, looking over the code/content for each URL they find.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b="1"/>
              <a:t>Index: </a:t>
            </a:r>
            <a:r>
              <a:rPr lang="en-US" sz="1500"/>
              <a:t>Store and organize the content found during the crawling process. Once a page is in the index, it’s in the running to be displayed as a result to relevant queries.</a:t>
            </a:r>
          </a:p>
          <a:p>
            <a:pPr marL="457200" lvl="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 b="1"/>
              <a:t>Rank: </a:t>
            </a:r>
            <a:r>
              <a:rPr lang="en-US" sz="1500"/>
              <a:t>Provide the pieces of content that will best answer a searcher's query, which means that results are ordered by most relevant to least relevant.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0E43C-69CB-42D7-83A1-70FC4917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D0D242-D61B-43C1-B1FD-6E528E52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E789-8812-4359-8D05-90D37604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SEO takes time to show results.</a:t>
            </a:r>
          </a:p>
          <a:p>
            <a:r>
              <a:rPr lang="en-US" sz="1800" dirty="0"/>
              <a:t>SEO doesn’t promise results.</a:t>
            </a:r>
          </a:p>
          <a:p>
            <a:r>
              <a:rPr lang="en-US" sz="1800" dirty="0"/>
              <a:t>One can be penalized if done in an wrong way.</a:t>
            </a:r>
          </a:p>
          <a:p>
            <a:r>
              <a:rPr lang="en-US" sz="1800" dirty="0"/>
              <a:t>Left at the mercy of an algorithm.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3193B-4A97-44A7-8F05-D21B4CCC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0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34804-DBFD-4494-BB29-A5EEFC6B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Google as Search Engine 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87EDC8-16B2-4693-97EF-2FD3CBB7F761}"/>
              </a:ext>
            </a:extLst>
          </p:cNvPr>
          <p:cNvSpPr txBox="1"/>
          <p:nvPr/>
        </p:nvSpPr>
        <p:spPr>
          <a:xfrm>
            <a:off x="5117106" y="685801"/>
            <a:ext cx="6385918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 dirty="0"/>
              <a:t>Google uses more than 200 ranking factors. Some of the  factors google consider while  optimize the content are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Crawlability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Page speed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Backlinks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Content quality and many more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7822F-BE26-41C1-9A08-D155C9DA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7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B6DD-1A26-449E-A241-A516E8B3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85775"/>
            <a:ext cx="10018713" cy="1752599"/>
          </a:xfrm>
        </p:spPr>
        <p:txBody>
          <a:bodyPr/>
          <a:lstStyle/>
          <a:p>
            <a:r>
              <a:rPr lang="en-US" dirty="0"/>
              <a:t>Google as Search Engine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C5178-2132-4E41-BBBB-6A35DE75DBA7}"/>
              </a:ext>
            </a:extLst>
          </p:cNvPr>
          <p:cNvSpPr txBox="1"/>
          <p:nvPr/>
        </p:nvSpPr>
        <p:spPr>
          <a:xfrm>
            <a:off x="1484311" y="2438399"/>
            <a:ext cx="10018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</a:t>
            </a:r>
            <a:r>
              <a:rPr lang="en-US" dirty="0"/>
              <a:t> : An algorithm is a well-defined procedure that allows a computer to solve a problem.</a:t>
            </a:r>
          </a:p>
          <a:p>
            <a:endParaRPr lang="en-US" dirty="0"/>
          </a:p>
          <a:p>
            <a:r>
              <a:rPr lang="en-US" dirty="0"/>
              <a:t>Google uses different algorithms to optimize the search results. There are many algorithms used by google, each algorithm has a particular purpose to serve. Some Algorithms used by google are Panda, Penguin, Hummingbird, Fred, Rank brain etc.</a:t>
            </a:r>
          </a:p>
          <a:p>
            <a:endParaRPr lang="en-US" dirty="0"/>
          </a:p>
          <a:p>
            <a:r>
              <a:rPr lang="en-US" dirty="0"/>
              <a:t>Each algorithm aims at a specific task such as Panda assigns a so-called “quality score” to web pages; this score is then used as a ranking factor. Google Penguin’s objective is to down-rank sites whose links it deems manipulative.</a:t>
            </a:r>
          </a:p>
          <a:p>
            <a:endParaRPr lang="en-US" dirty="0"/>
          </a:p>
          <a:p>
            <a:r>
              <a:rPr lang="en-US" dirty="0"/>
              <a:t>Google ranks web pages, not web sites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52D23-B309-42EC-BAFC-4B21959A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1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4501-19CD-4B03-A4EF-D53E9AC2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4378-4892-40BA-AA28-79C93EAD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Without actively positioning its content in search results, no website can get the desired traffic.</a:t>
            </a:r>
          </a:p>
          <a:p>
            <a:pPr fontAlgn="base"/>
            <a:r>
              <a:rPr lang="en-US" dirty="0"/>
              <a:t>By increasing your search visibility, you can bring more visitors, and in turn, conversions and sales.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ABA53-4B11-41C3-BA20-A646EE80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0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36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8F419-53B3-45F9-A616-78CC62B8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Outline</a:t>
            </a:r>
          </a:p>
        </p:txBody>
      </p:sp>
      <p:grpSp>
        <p:nvGrpSpPr>
          <p:cNvPr id="49" name="Group 38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723C20A-49A3-4314-9414-AA3F5E2C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Introduction </a:t>
            </a:r>
          </a:p>
          <a:p>
            <a:r>
              <a:rPr lang="en-US" sz="2000" dirty="0"/>
              <a:t>Importance of SEO</a:t>
            </a:r>
          </a:p>
          <a:p>
            <a:r>
              <a:rPr lang="en-US" sz="2000" dirty="0"/>
              <a:t>Important terms</a:t>
            </a:r>
          </a:p>
          <a:p>
            <a:r>
              <a:rPr lang="en-US" sz="2000" dirty="0"/>
              <a:t>Types of SEO</a:t>
            </a:r>
          </a:p>
          <a:p>
            <a:r>
              <a:rPr lang="en-US" sz="2000" dirty="0"/>
              <a:t>How Search Engine Works</a:t>
            </a:r>
          </a:p>
          <a:p>
            <a:r>
              <a:rPr lang="en-US" sz="2000" dirty="0"/>
              <a:t>Limitations</a:t>
            </a:r>
          </a:p>
          <a:p>
            <a:r>
              <a:rPr lang="en-US" sz="2000" dirty="0"/>
              <a:t>Google as a search engine</a:t>
            </a:r>
          </a:p>
          <a:p>
            <a:r>
              <a:rPr lang="en-US" sz="2000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D08A46-DE43-4E10-B0EA-6C83C901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CFB3EAA-7748-438A-9E15-E932D8367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19" r="5530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26A82E-221F-4935-A06E-94762065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C4DF94-3DCA-426A-AB8D-981F35947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29" y="2438399"/>
            <a:ext cx="5260680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What is a Search Engine?</a:t>
            </a:r>
          </a:p>
          <a:p>
            <a:pPr marL="0" indent="0">
              <a:buNone/>
            </a:pPr>
            <a:r>
              <a:rPr lang="en-US" sz="2200" dirty="0"/>
              <a:t>A search engine is an online tool that searches for results in its database based on the search query submitted by the internet user.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113B1-E23F-4425-A6B7-492A52A4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D7DEC-76F2-40FD-8CB9-8CFC69E34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40" r="26240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FF768D-0B6C-4E73-AAA5-4AF391E8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What is SEO?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2C19C37-ABFE-49AF-AA6A-74C2301A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US" sz="2000" dirty="0"/>
              <a:t>SEO (Search Engine Optimization) is the practice of optimizing content to be discovered through a search engine’s organic search results.</a:t>
            </a:r>
          </a:p>
          <a:p>
            <a:r>
              <a:rPr lang="en-US" sz="2000" dirty="0"/>
              <a:t>SEO refers to the improvement of unpaid results  known as natural or organic results and excludes direct traffic.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0A75FC-8562-44D9-9244-B24F9902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0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BA48-382E-4BCA-A952-AA35C261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dirty="0"/>
              <a:t>Importance of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8C05-1EA7-4E82-A3C1-D29F9B96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SEO is significant because it makes website more visible, and that means more traffic and more opportunities to convert prospects into customers.</a:t>
            </a:r>
          </a:p>
          <a:p>
            <a:pPr>
              <a:lnSpc>
                <a:spcPct val="90000"/>
              </a:lnSpc>
            </a:pPr>
            <a:r>
              <a:rPr lang="en-US" sz="2000"/>
              <a:t>The majority of search engine users are more likely to click on one of the top 5 suggestions in the search engine results pages . To take advantage of this and gain visitors to your web site, a website needs to appear in one of the top positions.</a:t>
            </a:r>
          </a:p>
          <a:p>
            <a:pPr>
              <a:lnSpc>
                <a:spcPct val="90000"/>
              </a:lnSpc>
            </a:pPr>
            <a:r>
              <a:rPr lang="en-US" sz="2000"/>
              <a:t>SEO is not only about search engines but good SEO practices improve the user experience and usability of a web site.</a:t>
            </a:r>
          </a:p>
          <a:p>
            <a:pPr>
              <a:lnSpc>
                <a:spcPct val="90000"/>
              </a:lnSpc>
            </a:pPr>
            <a:r>
              <a:rPr lang="en-US" sz="2000"/>
              <a:t>SEO is important for the smooth running of a web site.</a:t>
            </a:r>
          </a:p>
        </p:txBody>
      </p:sp>
      <p:pic>
        <p:nvPicPr>
          <p:cNvPr id="7" name="Graphic 6" descr="Search">
            <a:extLst>
              <a:ext uri="{FF2B5EF4-FFF2-40B4-BE49-F238E27FC236}">
                <a16:creationId xmlns:a16="http://schemas.microsoft.com/office/drawing/2014/main" id="{5E2E55A3-7AC8-467A-9C24-D0A7F3460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EE6C-5346-4248-B463-F480BDAA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1259E-3602-4955-AD5F-B6CD57AB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Some</a:t>
            </a:r>
            <a:br>
              <a:rPr lang="en-US" sz="3600" b="1" dirty="0"/>
            </a:br>
            <a:r>
              <a:rPr lang="en-US" sz="3600" b="1" dirty="0"/>
              <a:t>Important Terms </a:t>
            </a:r>
            <a:endParaRPr lang="en-US" sz="3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B69859E-14CE-43F4-8FD1-ADEBA58F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3" y="1670435"/>
            <a:ext cx="5951013" cy="4449422"/>
          </a:xfrm>
        </p:spPr>
        <p:txBody>
          <a:bodyPr>
            <a:normAutofit/>
          </a:bodyPr>
          <a:lstStyle/>
          <a:p>
            <a:r>
              <a:rPr lang="en-US" sz="2000" dirty="0"/>
              <a:t>Keyword : A keyword is a word or phrase an Internet user will enter into a search engine when trying to locate something.</a:t>
            </a:r>
          </a:p>
          <a:p>
            <a:r>
              <a:rPr lang="en-US" sz="2000" dirty="0"/>
              <a:t>Keyword density : Keyword density is the numerical factor derived from dividing the number of words on the page of a website, by the number of keywords that are used within it. </a:t>
            </a:r>
          </a:p>
          <a:p>
            <a:r>
              <a:rPr lang="en-US" sz="2000" dirty="0"/>
              <a:t>Page rank : Page rank is a way of determining a website’s importance dependent on its desirability and exposure.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F43BD8-7AFA-453A-A341-0113FEF4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55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BABA3B-A971-4BFE-8108-9E6523BB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 dirty="0"/>
              <a:t>Types of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9A607-C01B-40C9-9602-A3F1CD3B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86024"/>
            <a:ext cx="2812387" cy="3124201"/>
          </a:xfrm>
        </p:spPr>
        <p:txBody>
          <a:bodyPr>
            <a:normAutofit/>
          </a:bodyPr>
          <a:lstStyle/>
          <a:p>
            <a:r>
              <a:rPr lang="en-US" sz="3200" dirty="0"/>
              <a:t>ON-PAGE</a:t>
            </a:r>
          </a:p>
          <a:p>
            <a:r>
              <a:rPr lang="en-US" sz="3200" dirty="0"/>
              <a:t>OFF-PAGE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9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O Content and Its Types – Tech Cave">
            <a:extLst>
              <a:ext uri="{FF2B5EF4-FFF2-40B4-BE49-F238E27FC236}">
                <a16:creationId xmlns:a16="http://schemas.microsoft.com/office/drawing/2014/main" id="{DAF59FD7-4798-44A9-8E6F-57AD6CFA9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3413" y="1682539"/>
            <a:ext cx="6237359" cy="349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DE6D-D1C1-485B-AE45-C43C6731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8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5EE2-9ABB-433D-AA23-7638F326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SEO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AC3EE-80CC-4EB4-A81F-07683615E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333" y="1676400"/>
            <a:ext cx="4895056" cy="576262"/>
          </a:xfrm>
        </p:spPr>
        <p:txBody>
          <a:bodyPr/>
          <a:lstStyle/>
          <a:p>
            <a:pPr algn="ctr"/>
            <a:r>
              <a:rPr lang="en-US" dirty="0"/>
              <a:t>ON-PAGE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1E162-FCD4-4965-9931-2653C40C3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333" y="2734215"/>
            <a:ext cx="4895056" cy="2455862"/>
          </a:xfrm>
        </p:spPr>
        <p:txBody>
          <a:bodyPr/>
          <a:lstStyle/>
          <a:p>
            <a:r>
              <a:rPr lang="en-US" dirty="0"/>
              <a:t>On-page optimization refers to any changes that you make to the actual content of the website.</a:t>
            </a:r>
          </a:p>
          <a:p>
            <a:r>
              <a:rPr lang="en-US" dirty="0"/>
              <a:t>The most important part of on page optimization is to make sure that all the keyword phrases are displayed within the body text of the page.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7FD63-2496-48D8-B4A0-FF567B244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1676400"/>
            <a:ext cx="4895056" cy="576262"/>
          </a:xfrm>
        </p:spPr>
        <p:txBody>
          <a:bodyPr/>
          <a:lstStyle/>
          <a:p>
            <a:pPr algn="ctr"/>
            <a:r>
              <a:rPr lang="en-US" dirty="0"/>
              <a:t>OFF-PAGE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B2DEC-2DA3-418C-BFC1-552A5D237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2725738"/>
            <a:ext cx="4895056" cy="2455862"/>
          </a:xfrm>
        </p:spPr>
        <p:txBody>
          <a:bodyPr/>
          <a:lstStyle/>
          <a:p>
            <a:r>
              <a:rPr lang="en-US" dirty="0"/>
              <a:t>Offsite search engine optimization consists of numerous activities, such as requesting links from other websites to our website.</a:t>
            </a:r>
          </a:p>
          <a:p>
            <a:r>
              <a:rPr lang="en-US" dirty="0"/>
              <a:t>The most important offsite activity is the acquiring of links from other websites, to your website. the more of these links the better will be the result.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1A327-0E94-492F-9C6F-87C54DD5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D1CAE-8278-4506-95C7-583A8D54A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519" r="5530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0F56E6-1A7C-4798-9856-20BE8544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TECHNICAL SEO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3D5A-D8B3-4B99-9062-10A1E909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US" sz="2000" b="1"/>
              <a:t>Technical SEO</a:t>
            </a:r>
            <a:r>
              <a:rPr lang="en-US" sz="2000"/>
              <a:t> refers to the process of optimizing your website for the crawling and indexing phase. With </a:t>
            </a:r>
            <a:r>
              <a:rPr lang="en-US" sz="2000" b="1"/>
              <a:t>technical SEO</a:t>
            </a:r>
            <a:r>
              <a:rPr lang="en-US" sz="2000"/>
              <a:t>, you can help search engines access, crawl, interpret and index your website without any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16C59-DE01-4CE2-8A22-3746DE91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C031-3956-4EE1-83C4-882B4F12C1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61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1133AF1CE28F499F14E558F21B0546" ma:contentTypeVersion="4" ma:contentTypeDescription="Create a new document." ma:contentTypeScope="" ma:versionID="2e4274fbfb21ecef44c365fafeed3cca">
  <xsd:schema xmlns:xsd="http://www.w3.org/2001/XMLSchema" xmlns:xs="http://www.w3.org/2001/XMLSchema" xmlns:p="http://schemas.microsoft.com/office/2006/metadata/properties" xmlns:ns3="aae1fb68-90d3-4e9b-b8ff-fe373700f1c6" targetNamespace="http://schemas.microsoft.com/office/2006/metadata/properties" ma:root="true" ma:fieldsID="e6f8303f7c2a68b9c542d63709802742" ns3:_="">
    <xsd:import namespace="aae1fb68-90d3-4e9b-b8ff-fe373700f1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1fb68-90d3-4e9b-b8ff-fe373700f1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EE7FE3-F0D1-43E9-9566-7CADCDBCCE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15BAF5-CAE1-4189-9393-B1F45551DD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e1fb68-90d3-4e9b-b8ff-fe373700f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266BA2-B9CF-480E-AEC2-14563C1789EB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aae1fb68-90d3-4e9b-b8ff-fe373700f1c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581</Words>
  <Application>Microsoft Office PowerPoint</Application>
  <PresentationFormat>Widescreen</PresentationFormat>
  <Paragraphs>106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Corbel</vt:lpstr>
      <vt:lpstr>Symbol</vt:lpstr>
      <vt:lpstr>Parallax</vt:lpstr>
      <vt:lpstr>SEARCH ENGINE OPTIMIZATION</vt:lpstr>
      <vt:lpstr>Outline</vt:lpstr>
      <vt:lpstr>Introduction</vt:lpstr>
      <vt:lpstr>What is SEO?</vt:lpstr>
      <vt:lpstr>Importance of SEO</vt:lpstr>
      <vt:lpstr>Some Important Terms </vt:lpstr>
      <vt:lpstr>Types of SEO</vt:lpstr>
      <vt:lpstr>Types of SEO</vt:lpstr>
      <vt:lpstr>TECHNICAL SEO</vt:lpstr>
      <vt:lpstr>Types Of SEO</vt:lpstr>
      <vt:lpstr>NEGATIVE SEO</vt:lpstr>
      <vt:lpstr>How Search Engine Works</vt:lpstr>
      <vt:lpstr>How Search Engine Works</vt:lpstr>
      <vt:lpstr>Limitations</vt:lpstr>
      <vt:lpstr>Google as Search Engine </vt:lpstr>
      <vt:lpstr>Google as Search Engine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OPTIMIZATION</dc:title>
  <dc:creator>Lanka Monish</dc:creator>
  <cp:lastModifiedBy>Lanka Monish</cp:lastModifiedBy>
  <cp:revision>6</cp:revision>
  <dcterms:created xsi:type="dcterms:W3CDTF">2020-07-09T23:11:59Z</dcterms:created>
  <dcterms:modified xsi:type="dcterms:W3CDTF">2020-07-11T07:33:14Z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0x010100401133AF1CE28F499F14E558F21B0546</vt:lpwstr>
  </property>
</Properties>
</file>