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1882" y="1579"/>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3"/>
            <a:ext cx="5829300" cy="1960033"/>
          </a:xfrm>
        </p:spPr>
        <p:txBody>
          <a:bodyPr/>
          <a:lstStyle/>
          <a:p>
            <a:r>
              <a:rPr lang="en-US" smtClean="0"/>
              <a:t>Click to edit Master title style</a:t>
            </a:r>
            <a:endParaRPr lang="en-IN"/>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36F1E6-FF1C-4FED-807D-FA50A4999A22}"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414466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36F1E6-FF1C-4FED-807D-FA50A4999A22}"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287869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90"/>
            <a:ext cx="1543050" cy="780203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42900" y="366190"/>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36F1E6-FF1C-4FED-807D-FA50A4999A22}"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189350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36F1E6-FF1C-4FED-807D-FA50A4999A22}"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69140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541735" y="3875624"/>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36F1E6-FF1C-4FED-807D-FA50A4999A22}"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322940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42900" y="2133606"/>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86150" y="2133606"/>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36F1E6-FF1C-4FED-807D-FA50A4999A22}"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409881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3483773"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3"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36F1E6-FF1C-4FED-807D-FA50A4999A22}" type="datetimeFigureOut">
              <a:rPr lang="en-IN" smtClean="0"/>
              <a:t>03-02-2020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389855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36F1E6-FF1C-4FED-807D-FA50A4999A22}" type="datetimeFigureOut">
              <a:rPr lang="en-IN" smtClean="0"/>
              <a:t>03-02-2020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253921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6F1E6-FF1C-4FED-807D-FA50A4999A22}" type="datetimeFigureOut">
              <a:rPr lang="en-IN" smtClean="0"/>
              <a:t>03-02-2020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30583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4" y="364067"/>
            <a:ext cx="2256235" cy="154940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2681291" y="364073"/>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342904" y="1913473"/>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6F1E6-FF1C-4FED-807D-FA50A4999A22}"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137457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6F1E6-FF1C-4FED-807D-FA50A4999A22}"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188F2-63E1-4A6B-B62A-71B1BCA11560}" type="slidenum">
              <a:rPr lang="en-IN" smtClean="0"/>
              <a:t>‹#›</a:t>
            </a:fld>
            <a:endParaRPr lang="en-IN"/>
          </a:p>
        </p:txBody>
      </p:sp>
    </p:spTree>
    <p:extLst>
      <p:ext uri="{BB962C8B-B14F-4D97-AF65-F5344CB8AC3E}">
        <p14:creationId xmlns:p14="http://schemas.microsoft.com/office/powerpoint/2010/main" val="397933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342900" y="2133606"/>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342900" y="8475140"/>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F36F1E6-FF1C-4FED-807D-FA50A4999A22}" type="datetimeFigureOut">
              <a:rPr lang="en-IN" smtClean="0"/>
              <a:t>03-02-2020</a:t>
            </a:fld>
            <a:endParaRPr lang="en-IN"/>
          </a:p>
        </p:txBody>
      </p:sp>
      <p:sp>
        <p:nvSpPr>
          <p:cNvPr id="5" name="Footer Placeholder 4"/>
          <p:cNvSpPr>
            <a:spLocks noGrp="1"/>
          </p:cNvSpPr>
          <p:nvPr>
            <p:ph type="ftr" sz="quarter" idx="3"/>
          </p:nvPr>
        </p:nvSpPr>
        <p:spPr>
          <a:xfrm>
            <a:off x="2343150" y="8475140"/>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914900" y="8475140"/>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7188F2-63E1-4A6B-B62A-71B1BCA11560}" type="slidenum">
              <a:rPr lang="en-IN" smtClean="0"/>
              <a:t>‹#›</a:t>
            </a:fld>
            <a:endParaRPr lang="en-IN"/>
          </a:p>
        </p:txBody>
      </p:sp>
    </p:spTree>
    <p:extLst>
      <p:ext uri="{BB962C8B-B14F-4D97-AF65-F5344CB8AC3E}">
        <p14:creationId xmlns:p14="http://schemas.microsoft.com/office/powerpoint/2010/main" val="11282508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04" y="467544"/>
            <a:ext cx="6858000" cy="648071"/>
          </a:xfrm>
        </p:spPr>
        <p:txBody>
          <a:bodyPr>
            <a:noAutofit/>
          </a:bodyPr>
          <a:lstStyle/>
          <a:p>
            <a:r>
              <a:rPr lang="en-IN" sz="1600" b="1" u="sng" dirty="0" smtClean="0">
                <a:latin typeface="Times New Roman" pitchFamily="18" charset="0"/>
                <a:cs typeface="Times New Roman" pitchFamily="18" charset="0"/>
              </a:rPr>
              <a:t>“LAKSHMI NARAIN COLLEGE OF TECHNOLOGY”</a:t>
            </a:r>
            <a:endParaRPr lang="en-IN" sz="16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440668" y="1763688"/>
            <a:ext cx="6120680" cy="1080120"/>
          </a:xfrm>
        </p:spPr>
        <p:txBody>
          <a:bodyPr>
            <a:normAutofit/>
          </a:bodyPr>
          <a:lstStyle/>
          <a:p>
            <a:endParaRPr lang="en-IN" u="sng" dirty="0">
              <a:latin typeface="Times New Roman" pitchFamily="18" charset="0"/>
              <a:cs typeface="Times New Roman" pitchFamily="18" charset="0"/>
            </a:endParaRPr>
          </a:p>
          <a:p>
            <a:r>
              <a:rPr lang="en-IN" sz="1700" u="sng" dirty="0" smtClean="0">
                <a:latin typeface="Times New Roman" pitchFamily="18" charset="0"/>
                <a:cs typeface="Times New Roman" pitchFamily="18" charset="0"/>
              </a:rPr>
              <a:t>“BUS TICKET RESERVATION SYSTEM”</a:t>
            </a:r>
            <a:endParaRPr lang="en-IN" sz="1700" u="sng" dirty="0">
              <a:latin typeface="Times New Roman" pitchFamily="18" charset="0"/>
              <a:cs typeface="Times New Roman" pitchFamily="18" charset="0"/>
            </a:endParaRPr>
          </a:p>
        </p:txBody>
      </p:sp>
      <p:sp>
        <p:nvSpPr>
          <p:cNvPr id="5" name="TextBox 4"/>
          <p:cNvSpPr txBox="1"/>
          <p:nvPr/>
        </p:nvSpPr>
        <p:spPr>
          <a:xfrm>
            <a:off x="2070832" y="1382162"/>
            <a:ext cx="2880320" cy="338554"/>
          </a:xfrm>
          <a:prstGeom prst="rect">
            <a:avLst/>
          </a:prstGeom>
          <a:noFill/>
        </p:spPr>
        <p:txBody>
          <a:bodyPr wrap="square" rtlCol="0">
            <a:spAutoFit/>
          </a:bodyPr>
          <a:lstStyle/>
          <a:p>
            <a:pPr algn="ctr"/>
            <a:r>
              <a:rPr lang="en-IN" sz="1600" u="sng" dirty="0" smtClean="0">
                <a:latin typeface="Times New Roman" pitchFamily="18" charset="0"/>
                <a:cs typeface="Times New Roman" pitchFamily="18" charset="0"/>
              </a:rPr>
              <a:t>2019-2020</a:t>
            </a:r>
            <a:endParaRPr lang="en-IN" sz="1600" u="sng"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82" y="2987824"/>
            <a:ext cx="6210828" cy="3378977"/>
          </a:xfrm>
          <a:prstGeom prst="rect">
            <a:avLst/>
          </a:prstGeom>
        </p:spPr>
      </p:pic>
      <p:sp>
        <p:nvSpPr>
          <p:cNvPr id="7" name="TextBox 6"/>
          <p:cNvSpPr txBox="1"/>
          <p:nvPr/>
        </p:nvSpPr>
        <p:spPr>
          <a:xfrm>
            <a:off x="188640" y="7092280"/>
            <a:ext cx="6408712" cy="307777"/>
          </a:xfrm>
          <a:prstGeom prst="rect">
            <a:avLst/>
          </a:prstGeom>
          <a:noFill/>
        </p:spPr>
        <p:txBody>
          <a:bodyPr wrap="square" rtlCol="0">
            <a:spAutoFit/>
          </a:bodyPr>
          <a:lstStyle/>
          <a:p>
            <a:r>
              <a:rPr lang="en-IN" sz="1400" u="sng" dirty="0" smtClean="0">
                <a:latin typeface="Times New Roman" pitchFamily="18" charset="0"/>
                <a:cs typeface="Times New Roman" pitchFamily="18" charset="0"/>
              </a:rPr>
              <a:t>SUBMITTED TO</a:t>
            </a:r>
            <a:r>
              <a:rPr lang="en-IN" sz="1400" dirty="0" smtClean="0">
                <a:latin typeface="Times New Roman" pitchFamily="18" charset="0"/>
                <a:cs typeface="Times New Roman" pitchFamily="18" charset="0"/>
              </a:rPr>
              <a:t>:-                                                                   </a:t>
            </a:r>
            <a:r>
              <a:rPr lang="en-IN" sz="1400" u="sng" dirty="0" smtClean="0">
                <a:latin typeface="Times New Roman" pitchFamily="18" charset="0"/>
                <a:cs typeface="Times New Roman" pitchFamily="18" charset="0"/>
              </a:rPr>
              <a:t>SUBMITTED BY</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
        <p:nvSpPr>
          <p:cNvPr id="9" name="TextBox 8"/>
          <p:cNvSpPr txBox="1"/>
          <p:nvPr/>
        </p:nvSpPr>
        <p:spPr>
          <a:xfrm>
            <a:off x="188641" y="7461618"/>
            <a:ext cx="2664296" cy="523220"/>
          </a:xfrm>
          <a:prstGeom prst="rect">
            <a:avLst/>
          </a:prstGeom>
          <a:noFill/>
        </p:spPr>
        <p:txBody>
          <a:bodyPr wrap="square" rtlCol="0">
            <a:spAutoFit/>
          </a:bodyPr>
          <a:lstStyle/>
          <a:p>
            <a:r>
              <a:rPr lang="en-IN" sz="1400" dirty="0" smtClean="0">
                <a:latin typeface="Times New Roman" pitchFamily="18" charset="0"/>
                <a:cs typeface="Times New Roman" pitchFamily="18" charset="0"/>
              </a:rPr>
              <a:t>Prof. </a:t>
            </a:r>
            <a:r>
              <a:rPr lang="en-IN" sz="1400" dirty="0" err="1" smtClean="0">
                <a:latin typeface="Times New Roman" pitchFamily="18" charset="0"/>
                <a:cs typeface="Times New Roman" pitchFamily="18" charset="0"/>
              </a:rPr>
              <a:t>Abhishek</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Dwivedi</a:t>
            </a:r>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Prof. </a:t>
            </a:r>
            <a:r>
              <a:rPr lang="en-IN" sz="1400" dirty="0" err="1" smtClean="0">
                <a:latin typeface="Times New Roman" pitchFamily="18" charset="0"/>
                <a:cs typeface="Times New Roman" pitchFamily="18" charset="0"/>
              </a:rPr>
              <a:t>Chanchal</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Lohi</a:t>
            </a:r>
            <a:endParaRPr lang="en-IN" sz="1400" dirty="0">
              <a:latin typeface="Times New Roman" pitchFamily="18" charset="0"/>
              <a:cs typeface="Times New Roman" pitchFamily="18" charset="0"/>
            </a:endParaRPr>
          </a:p>
        </p:txBody>
      </p:sp>
      <p:sp>
        <p:nvSpPr>
          <p:cNvPr id="10" name="TextBox 9"/>
          <p:cNvSpPr txBox="1"/>
          <p:nvPr/>
        </p:nvSpPr>
        <p:spPr>
          <a:xfrm>
            <a:off x="4581129" y="7461617"/>
            <a:ext cx="2088232" cy="738664"/>
          </a:xfrm>
          <a:prstGeom prst="rect">
            <a:avLst/>
          </a:prstGeom>
          <a:noFill/>
        </p:spPr>
        <p:txBody>
          <a:bodyPr wrap="square" rtlCol="0">
            <a:spAutoFit/>
          </a:bodyPr>
          <a:lstStyle/>
          <a:p>
            <a:r>
              <a:rPr lang="en-IN" sz="1400" dirty="0" err="1" smtClean="0">
                <a:latin typeface="Times New Roman" pitchFamily="18" charset="0"/>
                <a:cs typeface="Times New Roman" pitchFamily="18" charset="0"/>
              </a:rPr>
              <a:t>Sanya</a:t>
            </a:r>
            <a:r>
              <a:rPr lang="en-IN" sz="1400" dirty="0" smtClean="0">
                <a:latin typeface="Times New Roman" pitchFamily="18" charset="0"/>
                <a:cs typeface="Times New Roman" pitchFamily="18" charset="0"/>
              </a:rPr>
              <a:t> Gupta</a:t>
            </a:r>
          </a:p>
          <a:p>
            <a:r>
              <a:rPr lang="en-IN" sz="1400" dirty="0" smtClean="0">
                <a:latin typeface="Times New Roman" pitchFamily="18" charset="0"/>
                <a:cs typeface="Times New Roman" pitchFamily="18" charset="0"/>
              </a:rPr>
              <a:t>IT-B</a:t>
            </a:r>
          </a:p>
          <a:p>
            <a:r>
              <a:rPr lang="en-IN" sz="1400" dirty="0" smtClean="0">
                <a:latin typeface="Times New Roman" pitchFamily="18" charset="0"/>
                <a:cs typeface="Times New Roman" pitchFamily="18" charset="0"/>
              </a:rPr>
              <a:t>0103IT181098</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6953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40" y="251520"/>
            <a:ext cx="6480720" cy="3816423"/>
          </a:xfrm>
          <a:prstGeom prst="rect">
            <a:avLst/>
          </a:prstGeom>
        </p:spPr>
      </p:pic>
    </p:spTree>
    <p:extLst>
      <p:ext uri="{BB962C8B-B14F-4D97-AF65-F5344CB8AC3E}">
        <p14:creationId xmlns:p14="http://schemas.microsoft.com/office/powerpoint/2010/main" val="3291136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
        <p:nvSpPr>
          <p:cNvPr id="4" name="TextBox 3"/>
          <p:cNvSpPr txBox="1"/>
          <p:nvPr/>
        </p:nvSpPr>
        <p:spPr>
          <a:xfrm>
            <a:off x="548680" y="467544"/>
            <a:ext cx="5760640" cy="338554"/>
          </a:xfrm>
          <a:prstGeom prst="rect">
            <a:avLst/>
          </a:prstGeom>
          <a:noFill/>
        </p:spPr>
        <p:txBody>
          <a:bodyPr wrap="square" rtlCol="0">
            <a:spAutoFit/>
          </a:bodyPr>
          <a:lstStyle/>
          <a:p>
            <a:pPr algn="ctr"/>
            <a:r>
              <a:rPr lang="en-IN" sz="1600" b="1" u="sng" dirty="0" smtClean="0">
                <a:solidFill>
                  <a:schemeClr val="bg1"/>
                </a:solidFill>
                <a:latin typeface="Times New Roman" pitchFamily="18" charset="0"/>
                <a:cs typeface="Times New Roman" pitchFamily="18" charset="0"/>
              </a:rPr>
              <a:t>DRAWBACKS</a:t>
            </a:r>
            <a:endParaRPr lang="en-IN" sz="1600" b="1" u="sng" dirty="0">
              <a:solidFill>
                <a:schemeClr val="bg1"/>
              </a:solidFill>
              <a:latin typeface="Times New Roman" pitchFamily="18" charset="0"/>
              <a:cs typeface="Times New Roman" pitchFamily="18" charset="0"/>
            </a:endParaRPr>
          </a:p>
        </p:txBody>
      </p:sp>
      <p:sp>
        <p:nvSpPr>
          <p:cNvPr id="7" name="TextBox 6"/>
          <p:cNvSpPr txBox="1"/>
          <p:nvPr/>
        </p:nvSpPr>
        <p:spPr>
          <a:xfrm>
            <a:off x="440668" y="1259632"/>
            <a:ext cx="6048672" cy="1350434"/>
          </a:xfrm>
          <a:prstGeom prst="rect">
            <a:avLst/>
          </a:prstGeom>
          <a:noFill/>
        </p:spPr>
        <p:txBody>
          <a:bodyPr wrap="square" rtlCol="0">
            <a:spAutoFit/>
          </a:bodyPr>
          <a:lstStyle/>
          <a:p>
            <a:pPr marL="342900" indent="-342900">
              <a:lnSpc>
                <a:spcPct val="150000"/>
              </a:lnSpc>
              <a:buAutoNum type="arabicPeriod"/>
            </a:pPr>
            <a:r>
              <a:rPr lang="en-IN" sz="1400" dirty="0" smtClean="0">
                <a:solidFill>
                  <a:schemeClr val="bg1"/>
                </a:solidFill>
                <a:latin typeface="Times New Roman" pitchFamily="18" charset="0"/>
                <a:cs typeface="Times New Roman" pitchFamily="18" charset="0"/>
              </a:rPr>
              <a:t>User can not delete the booked ticket.</a:t>
            </a:r>
          </a:p>
          <a:p>
            <a:pPr marL="342900" indent="-342900">
              <a:lnSpc>
                <a:spcPct val="150000"/>
              </a:lnSpc>
              <a:buAutoNum type="arabicPeriod"/>
            </a:pPr>
            <a:r>
              <a:rPr lang="en-IN" sz="1400" dirty="0" smtClean="0">
                <a:solidFill>
                  <a:schemeClr val="bg1"/>
                </a:solidFill>
                <a:latin typeface="Times New Roman" pitchFamily="18" charset="0"/>
                <a:cs typeface="Times New Roman" pitchFamily="18" charset="0"/>
              </a:rPr>
              <a:t>The above drawback  an cause loss of money of the user.</a:t>
            </a:r>
          </a:p>
          <a:p>
            <a:pPr marL="342900" indent="-342900">
              <a:lnSpc>
                <a:spcPct val="150000"/>
              </a:lnSpc>
              <a:buAutoNum type="arabicPeriod"/>
            </a:pPr>
            <a:r>
              <a:rPr lang="en-IN" sz="1400" dirty="0" smtClean="0">
                <a:solidFill>
                  <a:schemeClr val="bg1"/>
                </a:solidFill>
                <a:latin typeface="Times New Roman" pitchFamily="18" charset="0"/>
                <a:cs typeface="Times New Roman" pitchFamily="18" charset="0"/>
              </a:rPr>
              <a:t>No Graphics used in this project.</a:t>
            </a:r>
          </a:p>
          <a:p>
            <a:pPr marL="342900" indent="-342900">
              <a:lnSpc>
                <a:spcPct val="150000"/>
              </a:lnSpc>
              <a:buAutoNum type="arabicPeriod"/>
            </a:pPr>
            <a:r>
              <a:rPr lang="en-IN" sz="1400" dirty="0" smtClean="0">
                <a:solidFill>
                  <a:schemeClr val="bg1"/>
                </a:solidFill>
                <a:latin typeface="Times New Roman" pitchFamily="18" charset="0"/>
                <a:cs typeface="Times New Roman" pitchFamily="18" charset="0"/>
              </a:rPr>
              <a:t>This project might be proved as boring project.</a:t>
            </a:r>
            <a:endParaRPr lang="en-IN" sz="1400" dirty="0"/>
          </a:p>
        </p:txBody>
      </p:sp>
      <p:sp>
        <p:nvSpPr>
          <p:cNvPr id="8" name="TextBox 7"/>
          <p:cNvSpPr txBox="1"/>
          <p:nvPr/>
        </p:nvSpPr>
        <p:spPr>
          <a:xfrm>
            <a:off x="397220" y="3112620"/>
            <a:ext cx="6120680" cy="338554"/>
          </a:xfrm>
          <a:prstGeom prst="rect">
            <a:avLst/>
          </a:prstGeom>
          <a:noFill/>
        </p:spPr>
        <p:txBody>
          <a:bodyPr wrap="square" rtlCol="0">
            <a:spAutoFit/>
          </a:bodyPr>
          <a:lstStyle/>
          <a:p>
            <a:pPr algn="ctr"/>
            <a:r>
              <a:rPr lang="en-IN" sz="1600" b="1" u="sng" dirty="0" smtClean="0">
                <a:solidFill>
                  <a:schemeClr val="bg1"/>
                </a:solidFill>
                <a:latin typeface="Times New Roman" pitchFamily="18" charset="0"/>
                <a:cs typeface="Times New Roman" pitchFamily="18" charset="0"/>
              </a:rPr>
              <a:t>CONCLUSION</a:t>
            </a:r>
            <a:endParaRPr lang="en-IN" sz="1600" b="1" u="sng" dirty="0">
              <a:solidFill>
                <a:schemeClr val="bg1"/>
              </a:solidFill>
              <a:latin typeface="Times New Roman" pitchFamily="18" charset="0"/>
              <a:cs typeface="Times New Roman" pitchFamily="18" charset="0"/>
            </a:endParaRPr>
          </a:p>
        </p:txBody>
      </p:sp>
      <p:sp>
        <p:nvSpPr>
          <p:cNvPr id="9" name="TextBox 8"/>
          <p:cNvSpPr txBox="1"/>
          <p:nvPr/>
        </p:nvSpPr>
        <p:spPr>
          <a:xfrm>
            <a:off x="490932" y="4139952"/>
            <a:ext cx="5976664" cy="1061829"/>
          </a:xfrm>
          <a:prstGeom prst="rect">
            <a:avLst/>
          </a:prstGeom>
          <a:noFill/>
        </p:spPr>
        <p:txBody>
          <a:bodyPr wrap="square" rtlCol="0">
            <a:spAutoFit/>
          </a:bodyPr>
          <a:lstStyle/>
          <a:p>
            <a:pPr marL="342900" indent="-342900">
              <a:lnSpc>
                <a:spcPct val="150000"/>
              </a:lnSpc>
              <a:buAutoNum type="arabicPeriod"/>
            </a:pPr>
            <a:r>
              <a:rPr lang="en-IN" sz="1400" dirty="0" smtClean="0">
                <a:solidFill>
                  <a:schemeClr val="bg1"/>
                </a:solidFill>
                <a:latin typeface="Times New Roman" pitchFamily="18" charset="0"/>
                <a:cs typeface="Times New Roman" pitchFamily="18" charset="0"/>
              </a:rPr>
              <a:t>This project is really a very helpful project.</a:t>
            </a:r>
          </a:p>
          <a:p>
            <a:pPr marL="342900" indent="-342900">
              <a:lnSpc>
                <a:spcPct val="150000"/>
              </a:lnSpc>
              <a:buAutoNum type="arabicPeriod"/>
            </a:pPr>
            <a:r>
              <a:rPr lang="en-IN" sz="1400" dirty="0" smtClean="0">
                <a:solidFill>
                  <a:schemeClr val="bg1"/>
                </a:solidFill>
                <a:latin typeface="Times New Roman" pitchFamily="18" charset="0"/>
                <a:cs typeface="Times New Roman" pitchFamily="18" charset="0"/>
              </a:rPr>
              <a:t>We can use this project while travelling in the bus.</a:t>
            </a:r>
          </a:p>
          <a:p>
            <a:pPr marL="342900" indent="-342900">
              <a:lnSpc>
                <a:spcPct val="150000"/>
              </a:lnSpc>
              <a:buAutoNum type="arabicPeriod"/>
            </a:pPr>
            <a:r>
              <a:rPr lang="en-IN" sz="1400" smtClean="0">
                <a:solidFill>
                  <a:schemeClr val="bg1"/>
                </a:solidFill>
                <a:latin typeface="Times New Roman" pitchFamily="18" charset="0"/>
                <a:cs typeface="Times New Roman" pitchFamily="18" charset="0"/>
              </a:rPr>
              <a:t>Time efficient.</a:t>
            </a:r>
            <a:endParaRPr lang="en-IN" sz="1400" dirty="0">
              <a:solidFill>
                <a:schemeClr val="bg1"/>
              </a:solidFill>
              <a:latin typeface="Times New Roman" pitchFamily="18" charset="0"/>
              <a:cs typeface="Times New Roman" pitchFamily="18" charset="0"/>
            </a:endParaRPr>
          </a:p>
        </p:txBody>
      </p:sp>
      <p:sp>
        <p:nvSpPr>
          <p:cNvPr id="10" name="TextBox 9"/>
          <p:cNvSpPr txBox="1"/>
          <p:nvPr/>
        </p:nvSpPr>
        <p:spPr>
          <a:xfrm>
            <a:off x="4797152" y="8532440"/>
            <a:ext cx="2060848" cy="369332"/>
          </a:xfrm>
          <a:prstGeom prst="rect">
            <a:avLst/>
          </a:prstGeom>
          <a:noFill/>
        </p:spPr>
        <p:txBody>
          <a:bodyPr wrap="square" rtlCol="0">
            <a:spAutoFit/>
          </a:bodyPr>
          <a:lstStyle/>
          <a:p>
            <a:r>
              <a:rPr lang="en-IN" b="1" dirty="0" smtClean="0">
                <a:solidFill>
                  <a:schemeClr val="bg1"/>
                </a:solidFill>
                <a:latin typeface="Times New Roman" pitchFamily="18" charset="0"/>
                <a:cs typeface="Times New Roman" pitchFamily="18" charset="0"/>
              </a:rPr>
              <a:t>THANK YOU !!</a:t>
            </a:r>
            <a:endParaRPr lang="en-IN"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92756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
        <p:nvSpPr>
          <p:cNvPr id="6" name="TextBox 5"/>
          <p:cNvSpPr txBox="1"/>
          <p:nvPr/>
        </p:nvSpPr>
        <p:spPr>
          <a:xfrm>
            <a:off x="226582" y="467544"/>
            <a:ext cx="6336704" cy="338554"/>
          </a:xfrm>
          <a:prstGeom prst="rect">
            <a:avLst/>
          </a:prstGeom>
          <a:noFill/>
        </p:spPr>
        <p:txBody>
          <a:bodyPr wrap="square" rtlCol="0">
            <a:spAutoFit/>
          </a:bodyPr>
          <a:lstStyle/>
          <a:p>
            <a:pPr algn="ctr"/>
            <a:r>
              <a:rPr lang="en-IN" sz="1600" b="1" u="sng" dirty="0" smtClean="0">
                <a:solidFill>
                  <a:schemeClr val="bg1"/>
                </a:solidFill>
                <a:latin typeface="Times New Roman" pitchFamily="18" charset="0"/>
                <a:cs typeface="Times New Roman" pitchFamily="18" charset="0"/>
              </a:rPr>
              <a:t>ABSTRACT</a:t>
            </a:r>
            <a:endParaRPr lang="en-IN" sz="1600" b="1" u="sng" dirty="0">
              <a:solidFill>
                <a:schemeClr val="bg1"/>
              </a:solidFill>
              <a:latin typeface="Times New Roman" pitchFamily="18" charset="0"/>
              <a:cs typeface="Times New Roman" pitchFamily="18" charset="0"/>
            </a:endParaRPr>
          </a:p>
        </p:txBody>
      </p:sp>
      <p:sp>
        <p:nvSpPr>
          <p:cNvPr id="8" name="TextBox 7"/>
          <p:cNvSpPr txBox="1"/>
          <p:nvPr/>
        </p:nvSpPr>
        <p:spPr>
          <a:xfrm>
            <a:off x="260648" y="1547664"/>
            <a:ext cx="6336704" cy="4385816"/>
          </a:xfrm>
          <a:prstGeom prst="rect">
            <a:avLst/>
          </a:prstGeom>
          <a:noFill/>
        </p:spPr>
        <p:txBody>
          <a:bodyPr wrap="square" rtlCol="0">
            <a:spAutoFit/>
          </a:bodyPr>
          <a:lstStyle/>
          <a:p>
            <a:pPr>
              <a:lnSpc>
                <a:spcPct val="150000"/>
              </a:lnSpc>
            </a:pPr>
            <a:r>
              <a:rPr lang="en-US" sz="1400" dirty="0" smtClean="0">
                <a:solidFill>
                  <a:schemeClr val="bg1"/>
                </a:solidFill>
                <a:latin typeface="Times New Roman" pitchFamily="18" charset="0"/>
                <a:cs typeface="Times New Roman" pitchFamily="18" charset="0"/>
              </a:rPr>
              <a:t>Traveling </a:t>
            </a:r>
            <a:r>
              <a:rPr lang="en-US" sz="1400" dirty="0">
                <a:solidFill>
                  <a:schemeClr val="bg1"/>
                </a:solidFill>
                <a:latin typeface="Times New Roman" pitchFamily="18" charset="0"/>
                <a:cs typeface="Times New Roman" pitchFamily="18" charset="0"/>
              </a:rPr>
              <a:t>is a large growing business across all countries. Bus reservation system deals with maintenance of records of details of each passenger. It also includes maintenance of information like schedule and details of each bus.</a:t>
            </a:r>
          </a:p>
          <a:p>
            <a:pPr>
              <a:lnSpc>
                <a:spcPct val="150000"/>
              </a:lnSpc>
            </a:pPr>
            <a:r>
              <a:rPr lang="en-US" sz="1400" dirty="0" smtClean="0">
                <a:solidFill>
                  <a:schemeClr val="bg1"/>
                </a:solidFill>
                <a:latin typeface="Times New Roman" pitchFamily="18" charset="0"/>
                <a:cs typeface="Times New Roman" pitchFamily="18" charset="0"/>
              </a:rPr>
              <a:t>Our Bus Travel Facility is provides </a:t>
            </a:r>
            <a:r>
              <a:rPr lang="en-US" sz="1400" b="1" dirty="0" smtClean="0">
                <a:solidFill>
                  <a:schemeClr val="bg1"/>
                </a:solidFill>
                <a:latin typeface="Times New Roman" pitchFamily="18" charset="0"/>
                <a:cs typeface="Times New Roman" pitchFamily="18" charset="0"/>
              </a:rPr>
              <a:t>Bus ticket Reservation System.</a:t>
            </a:r>
            <a:r>
              <a:rPr lang="en-US" sz="1400" dirty="0" smtClean="0">
                <a:solidFill>
                  <a:schemeClr val="bg1"/>
                </a:solidFill>
                <a:latin typeface="Times New Roman" pitchFamily="18" charset="0"/>
                <a:cs typeface="Times New Roman" pitchFamily="18" charset="0"/>
              </a:rPr>
              <a:t> In our System we can provides different types of buses categories like Express, Volvo, etc.</a:t>
            </a:r>
          </a:p>
          <a:p>
            <a:pPr>
              <a:lnSpc>
                <a:spcPct val="150000"/>
              </a:lnSpc>
            </a:pPr>
            <a:r>
              <a:rPr lang="en-US" sz="1400" dirty="0">
                <a:solidFill>
                  <a:schemeClr val="bg1"/>
                </a:solidFill>
                <a:latin typeface="Times New Roman" pitchFamily="18" charset="0"/>
                <a:cs typeface="Times New Roman" pitchFamily="18" charset="0"/>
              </a:rPr>
              <a:t>In our system we can manage all types of Passenger data &amp; bus data. All details that is related to Traveling like fare </a:t>
            </a:r>
            <a:r>
              <a:rPr lang="en-US" sz="1400" dirty="0" err="1">
                <a:solidFill>
                  <a:schemeClr val="bg1"/>
                </a:solidFill>
                <a:latin typeface="Times New Roman" pitchFamily="18" charset="0"/>
                <a:cs typeface="Times New Roman" pitchFamily="18" charset="0"/>
              </a:rPr>
              <a:t>details,Seat</a:t>
            </a:r>
            <a:r>
              <a:rPr lang="en-US" sz="1400" dirty="0">
                <a:solidFill>
                  <a:schemeClr val="bg1"/>
                </a:solidFill>
                <a:latin typeface="Times New Roman" pitchFamily="18" charset="0"/>
                <a:cs typeface="Times New Roman" pitchFamily="18" charset="0"/>
              </a:rPr>
              <a:t> availability, details of Booking, bus details, seating arrangements, </a:t>
            </a:r>
            <a:r>
              <a:rPr lang="en-US" sz="1400" dirty="0" err="1" smtClean="0">
                <a:solidFill>
                  <a:schemeClr val="bg1"/>
                </a:solidFill>
                <a:latin typeface="Times New Roman" pitchFamily="18" charset="0"/>
                <a:cs typeface="Times New Roman" pitchFamily="18" charset="0"/>
              </a:rPr>
              <a:t>inquiry,delete</a:t>
            </a:r>
            <a:r>
              <a:rPr lang="en-US" sz="1400" dirty="0" smtClean="0">
                <a:solidFill>
                  <a:schemeClr val="bg1"/>
                </a:solidFill>
                <a:latin typeface="Times New Roman" pitchFamily="18" charset="0"/>
                <a:cs typeface="Times New Roman" pitchFamily="18" charset="0"/>
              </a:rPr>
              <a:t> a bus from the file </a:t>
            </a:r>
            <a:r>
              <a:rPr lang="en-US" sz="1400" dirty="0">
                <a:solidFill>
                  <a:schemeClr val="bg1"/>
                </a:solidFill>
                <a:latin typeface="Times New Roman" pitchFamily="18" charset="0"/>
                <a:cs typeface="Times New Roman" pitchFamily="18" charset="0"/>
              </a:rPr>
              <a:t>etc</a:t>
            </a:r>
            <a:r>
              <a:rPr lang="en-US" sz="1400" dirty="0" smtClean="0">
                <a:solidFill>
                  <a:schemeClr val="bg1"/>
                </a:solidFill>
                <a:latin typeface="Times New Roman" pitchFamily="18" charset="0"/>
                <a:cs typeface="Times New Roman" pitchFamily="18" charset="0"/>
              </a:rPr>
              <a:t>.</a:t>
            </a:r>
          </a:p>
          <a:p>
            <a:pPr>
              <a:lnSpc>
                <a:spcPct val="150000"/>
              </a:lnSpc>
            </a:pPr>
            <a:r>
              <a:rPr lang="en-US" sz="1400" dirty="0">
                <a:solidFill>
                  <a:schemeClr val="bg1"/>
                </a:solidFill>
                <a:latin typeface="Times New Roman" pitchFamily="18" charset="0"/>
                <a:cs typeface="Times New Roman" pitchFamily="18" charset="0"/>
              </a:rPr>
              <a:t>In our system we can provide the features to the passenger like the passenger could choose the available seats own itself, that is not provided</a:t>
            </a:r>
            <a:r>
              <a:rPr lang="en-US" sz="1400" dirty="0" smtClean="0">
                <a:solidFill>
                  <a:schemeClr val="bg1"/>
                </a:solidFill>
                <a:latin typeface="Times New Roman" pitchFamily="18" charset="0"/>
                <a:cs typeface="Times New Roman" pitchFamily="18" charset="0"/>
              </a:rPr>
              <a:t/>
            </a:r>
            <a:br>
              <a:rPr lang="en-US" sz="1400" dirty="0" smtClean="0">
                <a:solidFill>
                  <a:schemeClr val="bg1"/>
                </a:solidFill>
                <a:latin typeface="Times New Roman" pitchFamily="18" charset="0"/>
                <a:cs typeface="Times New Roman" pitchFamily="18" charset="0"/>
              </a:rPr>
            </a:br>
            <a:r>
              <a:rPr lang="en-US" sz="1400" dirty="0">
                <a:solidFill>
                  <a:schemeClr val="bg1"/>
                </a:solidFill>
                <a:latin typeface="Times New Roman" pitchFamily="18" charset="0"/>
                <a:cs typeface="Times New Roman" pitchFamily="18" charset="0"/>
              </a:rPr>
              <a:t>by any other Agency</a:t>
            </a:r>
            <a:r>
              <a:rPr lang="en-US" sz="1400" dirty="0" smtClean="0">
                <a:solidFill>
                  <a:schemeClr val="bg1"/>
                </a:solidFill>
                <a:latin typeface="Times New Roman" pitchFamily="18" charset="0"/>
                <a:cs typeface="Times New Roman" pitchFamily="18" charset="0"/>
              </a:rPr>
              <a:t>.</a:t>
            </a:r>
          </a:p>
          <a:p>
            <a:pPr>
              <a:lnSpc>
                <a:spcPct val="150000"/>
              </a:lnSpc>
            </a:pPr>
            <a:endParaRPr lang="en-US" sz="1600" dirty="0" smtClean="0">
              <a:solidFill>
                <a:schemeClr val="bg1"/>
              </a:solidFill>
              <a:latin typeface="Times New Roman" pitchFamily="18" charset="0"/>
              <a:cs typeface="Times New Roman" pitchFamily="18" charset="0"/>
            </a:endParaRPr>
          </a:p>
          <a:p>
            <a:pPr>
              <a:lnSpc>
                <a:spcPct val="150000"/>
              </a:lnSpc>
            </a:pPr>
            <a:endParaRPr lang="en-IN" sz="16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40377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
        <p:nvSpPr>
          <p:cNvPr id="5" name="TextBox 4"/>
          <p:cNvSpPr txBox="1"/>
          <p:nvPr/>
        </p:nvSpPr>
        <p:spPr>
          <a:xfrm>
            <a:off x="0" y="395536"/>
            <a:ext cx="6858000" cy="338554"/>
          </a:xfrm>
          <a:prstGeom prst="rect">
            <a:avLst/>
          </a:prstGeom>
          <a:noFill/>
        </p:spPr>
        <p:txBody>
          <a:bodyPr wrap="square" rtlCol="0">
            <a:spAutoFit/>
          </a:bodyPr>
          <a:lstStyle/>
          <a:p>
            <a:pPr algn="ctr"/>
            <a:r>
              <a:rPr lang="en-IN" sz="1600" b="1" u="sng" dirty="0" smtClean="0">
                <a:solidFill>
                  <a:schemeClr val="bg1"/>
                </a:solidFill>
                <a:latin typeface="Times New Roman" pitchFamily="18" charset="0"/>
                <a:cs typeface="Times New Roman" pitchFamily="18" charset="0"/>
              </a:rPr>
              <a:t>PROBLEM  STATEMENT</a:t>
            </a:r>
            <a:endParaRPr lang="en-IN" sz="1600" b="1" u="sng" dirty="0">
              <a:solidFill>
                <a:schemeClr val="bg1"/>
              </a:solidFill>
              <a:latin typeface="Times New Roman" pitchFamily="18" charset="0"/>
              <a:cs typeface="Times New Roman" pitchFamily="18" charset="0"/>
            </a:endParaRPr>
          </a:p>
        </p:txBody>
      </p:sp>
      <p:sp>
        <p:nvSpPr>
          <p:cNvPr id="7" name="TextBox 6"/>
          <p:cNvSpPr txBox="1"/>
          <p:nvPr/>
        </p:nvSpPr>
        <p:spPr>
          <a:xfrm>
            <a:off x="332656" y="1547664"/>
            <a:ext cx="6192688" cy="3647152"/>
          </a:xfrm>
          <a:prstGeom prst="rect">
            <a:avLst/>
          </a:prstGeom>
          <a:noFill/>
        </p:spPr>
        <p:txBody>
          <a:bodyPr wrap="square" rtlCol="0">
            <a:spAutoFit/>
          </a:bodyPr>
          <a:lstStyle/>
          <a:p>
            <a:pPr>
              <a:lnSpc>
                <a:spcPct val="150000"/>
              </a:lnSpc>
            </a:pPr>
            <a:r>
              <a:rPr lang="en-US" sz="1400" dirty="0" smtClean="0">
                <a:solidFill>
                  <a:schemeClr val="bg1"/>
                </a:solidFill>
                <a:latin typeface="Times New Roman" pitchFamily="18" charset="0"/>
                <a:cs typeface="Times New Roman" pitchFamily="18" charset="0"/>
              </a:rPr>
              <a:t>We </a:t>
            </a:r>
            <a:r>
              <a:rPr lang="en-US" sz="1400" dirty="0">
                <a:solidFill>
                  <a:schemeClr val="bg1"/>
                </a:solidFill>
                <a:latin typeface="Times New Roman" pitchFamily="18" charset="0"/>
                <a:cs typeface="Times New Roman" pitchFamily="18" charset="0"/>
              </a:rPr>
              <a:t>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p>
          <a:p>
            <a:pPr>
              <a:lnSpc>
                <a:spcPct val="150000"/>
              </a:lnSpc>
            </a:pPr>
            <a:r>
              <a:rPr lang="en-US" sz="1400" dirty="0">
                <a:solidFill>
                  <a:schemeClr val="bg1"/>
                </a:solidFill>
                <a:latin typeface="Times New Roman" pitchFamily="18" charset="0"/>
                <a:cs typeface="Times New Roman" pitchFamily="18" charset="0"/>
              </a:rPr>
              <a:t>By using this software, we can reserve tickets from any part of the world, through telephone lines, via internet. Customer can check availability of bus and reserve selective seats. </a:t>
            </a:r>
          </a:p>
          <a:p>
            <a:pPr>
              <a:lnSpc>
                <a:spcPct val="150000"/>
              </a:lnSpc>
            </a:pPr>
            <a:endParaRPr lang="en-IN" sz="1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746045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
        <p:nvSpPr>
          <p:cNvPr id="4" name="TextBox 3"/>
          <p:cNvSpPr txBox="1"/>
          <p:nvPr/>
        </p:nvSpPr>
        <p:spPr>
          <a:xfrm>
            <a:off x="332656" y="467544"/>
            <a:ext cx="6264696" cy="338554"/>
          </a:xfrm>
          <a:prstGeom prst="rect">
            <a:avLst/>
          </a:prstGeom>
          <a:noFill/>
        </p:spPr>
        <p:txBody>
          <a:bodyPr wrap="square" rtlCol="0">
            <a:spAutoFit/>
          </a:bodyPr>
          <a:lstStyle/>
          <a:p>
            <a:pPr algn="ctr"/>
            <a:r>
              <a:rPr lang="en-IN" sz="1600" b="1" u="sng" dirty="0" smtClean="0">
                <a:solidFill>
                  <a:schemeClr val="bg1"/>
                </a:solidFill>
                <a:latin typeface="Times New Roman" pitchFamily="18" charset="0"/>
                <a:cs typeface="Times New Roman" pitchFamily="18" charset="0"/>
              </a:rPr>
              <a:t>INTRODUCTION</a:t>
            </a:r>
            <a:endParaRPr lang="en-IN" sz="1600" b="1" u="sng" dirty="0">
              <a:solidFill>
                <a:schemeClr val="bg1"/>
              </a:solidFill>
              <a:latin typeface="Times New Roman" pitchFamily="18" charset="0"/>
              <a:cs typeface="Times New Roman" pitchFamily="18" charset="0"/>
            </a:endParaRPr>
          </a:p>
        </p:txBody>
      </p:sp>
      <p:sp>
        <p:nvSpPr>
          <p:cNvPr id="5" name="TextBox 4"/>
          <p:cNvSpPr txBox="1"/>
          <p:nvPr/>
        </p:nvSpPr>
        <p:spPr>
          <a:xfrm>
            <a:off x="332656" y="1763688"/>
            <a:ext cx="6192688" cy="5262979"/>
          </a:xfrm>
          <a:prstGeom prst="rect">
            <a:avLst/>
          </a:prstGeom>
          <a:noFill/>
        </p:spPr>
        <p:txBody>
          <a:bodyPr wrap="square" rtlCol="0">
            <a:spAutoFit/>
          </a:bodyPr>
          <a:lstStyle/>
          <a:p>
            <a:pPr>
              <a:lnSpc>
                <a:spcPct val="150000"/>
              </a:lnSpc>
            </a:pPr>
            <a:r>
              <a:rPr lang="en-IN" sz="1400" dirty="0" smtClean="0">
                <a:solidFill>
                  <a:schemeClr val="bg1"/>
                </a:solidFill>
                <a:latin typeface="Times New Roman" pitchFamily="18" charset="0"/>
                <a:cs typeface="Times New Roman" pitchFamily="18" charset="0"/>
              </a:rPr>
              <a:t>This Bus reservation system  is very effective and efficient for the user to book the tickets for their respective Homes.</a:t>
            </a:r>
          </a:p>
          <a:p>
            <a:pPr>
              <a:lnSpc>
                <a:spcPct val="150000"/>
              </a:lnSpc>
            </a:pPr>
            <a:r>
              <a:rPr lang="en-IN" sz="1400" dirty="0" smtClean="0">
                <a:solidFill>
                  <a:schemeClr val="bg1"/>
                </a:solidFill>
                <a:latin typeface="Times New Roman" pitchFamily="18" charset="0"/>
                <a:cs typeface="Times New Roman" pitchFamily="18" charset="0"/>
              </a:rPr>
              <a:t>In this project user gives only the useful data and further validation is done in an effective way.</a:t>
            </a:r>
          </a:p>
          <a:p>
            <a:pPr>
              <a:lnSpc>
                <a:spcPct val="150000"/>
              </a:lnSpc>
            </a:pPr>
            <a:r>
              <a:rPr lang="en-US" sz="1400" dirty="0">
                <a:solidFill>
                  <a:schemeClr val="bg1"/>
                </a:solidFill>
                <a:latin typeface="Times New Roman" pitchFamily="18" charset="0"/>
                <a:cs typeface="Times New Roman" pitchFamily="18" charset="0"/>
              </a:rPr>
              <a:t>The focus of the project is to computerize traveling company to manage data, so that all the transactions become fast and there should not be any error in transaction like calculation mistake, bill </a:t>
            </a:r>
            <a:r>
              <a:rPr lang="en-US" sz="1400" dirty="0" smtClean="0">
                <a:solidFill>
                  <a:schemeClr val="bg1"/>
                </a:solidFill>
                <a:latin typeface="Times New Roman" pitchFamily="18" charset="0"/>
                <a:cs typeface="Times New Roman" pitchFamily="18" charset="0"/>
              </a:rPr>
              <a:t>generation.</a:t>
            </a:r>
            <a:r>
              <a:rPr lang="en-US" sz="1400" dirty="0">
                <a:solidFill>
                  <a:schemeClr val="bg1"/>
                </a:solidFill>
                <a:latin typeface="Times New Roman" pitchFamily="18" charset="0"/>
                <a:cs typeface="Times New Roman" pitchFamily="18" charset="0"/>
              </a:rPr>
              <a:t>  It replaces all the paper work. It keeps records of all bills also, giving to ensure 100% successful implementation of the computerized Bus reservation </a:t>
            </a:r>
            <a:r>
              <a:rPr lang="en-US" sz="1400" dirty="0" smtClean="0">
                <a:solidFill>
                  <a:schemeClr val="bg1"/>
                </a:solidFill>
                <a:latin typeface="Times New Roman" pitchFamily="18" charset="0"/>
                <a:cs typeface="Times New Roman" pitchFamily="18" charset="0"/>
              </a:rPr>
              <a:t>system and </a:t>
            </a:r>
            <a:r>
              <a:rPr lang="en-US" sz="1400" dirty="0">
                <a:solidFill>
                  <a:schemeClr val="bg1"/>
                </a:solidFill>
                <a:latin typeface="Times New Roman" pitchFamily="18" charset="0"/>
                <a:cs typeface="Times New Roman" pitchFamily="18" charset="0"/>
              </a:rPr>
              <a:t>other things</a:t>
            </a:r>
            <a:r>
              <a:rPr lang="en-US" sz="1400" dirty="0" smtClean="0">
                <a:solidFill>
                  <a:schemeClr val="bg1"/>
                </a:solidFill>
                <a:latin typeface="Times New Roman" pitchFamily="18" charset="0"/>
                <a:cs typeface="Times New Roman" pitchFamily="18" charset="0"/>
              </a:rPr>
              <a:t>.</a:t>
            </a:r>
          </a:p>
          <a:p>
            <a:pPr>
              <a:lnSpc>
                <a:spcPct val="150000"/>
              </a:lnSpc>
            </a:pPr>
            <a:r>
              <a:rPr lang="en-US" sz="1400" dirty="0">
                <a:solidFill>
                  <a:schemeClr val="bg1"/>
                </a:solidFill>
                <a:latin typeface="Times New Roman" pitchFamily="18" charset="0"/>
                <a:cs typeface="Times New Roman" pitchFamily="18" charset="0"/>
              </a:rPr>
              <a:t>This reservation system has </a:t>
            </a:r>
            <a:r>
              <a:rPr lang="en-US" sz="1400" dirty="0" smtClean="0">
                <a:solidFill>
                  <a:schemeClr val="bg1"/>
                </a:solidFill>
                <a:latin typeface="Times New Roman" pitchFamily="18" charset="0"/>
                <a:cs typeface="Times New Roman" pitchFamily="18" charset="0"/>
              </a:rPr>
              <a:t>two </a:t>
            </a:r>
            <a:r>
              <a:rPr lang="en-US" sz="1400" dirty="0">
                <a:solidFill>
                  <a:schemeClr val="bg1"/>
                </a:solidFill>
                <a:latin typeface="Times New Roman" pitchFamily="18" charset="0"/>
                <a:cs typeface="Times New Roman" pitchFamily="18" charset="0"/>
              </a:rPr>
              <a:t>modules. First module helps the customer to enquire the availability of </a:t>
            </a:r>
            <a:r>
              <a:rPr lang="en-US" sz="1400" dirty="0" smtClean="0">
                <a:solidFill>
                  <a:schemeClr val="bg1"/>
                </a:solidFill>
                <a:latin typeface="Times New Roman" pitchFamily="18" charset="0"/>
                <a:cs typeface="Times New Roman" pitchFamily="18" charset="0"/>
              </a:rPr>
              <a:t>seats. Second </a:t>
            </a:r>
            <a:r>
              <a:rPr lang="en-US" sz="1400" dirty="0">
                <a:solidFill>
                  <a:schemeClr val="bg1"/>
                </a:solidFill>
                <a:latin typeface="Times New Roman" pitchFamily="18" charset="0"/>
                <a:cs typeface="Times New Roman" pitchFamily="18" charset="0"/>
              </a:rPr>
              <a:t>module helps him to reserve a </a:t>
            </a:r>
            <a:r>
              <a:rPr lang="en-US" sz="1400" dirty="0" smtClean="0">
                <a:solidFill>
                  <a:schemeClr val="bg1"/>
                </a:solidFill>
                <a:latin typeface="Times New Roman" pitchFamily="18" charset="0"/>
                <a:cs typeface="Times New Roman" pitchFamily="18" charset="0"/>
              </a:rPr>
              <a:t>ticket</a:t>
            </a:r>
            <a:r>
              <a:rPr lang="en-US" sz="1400" dirty="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a:t>
            </a:r>
          </a:p>
          <a:p>
            <a:pPr marL="285750" indent="-285750">
              <a:lnSpc>
                <a:spcPct val="150000"/>
              </a:lnSpc>
              <a:buFont typeface="Wingdings" pitchFamily="2" charset="2"/>
              <a:buChar char="§"/>
            </a:pPr>
            <a:r>
              <a:rPr lang="en-US" sz="1400" dirty="0">
                <a:solidFill>
                  <a:schemeClr val="bg1"/>
                </a:solidFill>
                <a:latin typeface="Times New Roman" pitchFamily="18" charset="0"/>
                <a:cs typeface="Times New Roman" pitchFamily="18" charset="0"/>
              </a:rPr>
              <a:t>First module retrieves data from </a:t>
            </a:r>
            <a:r>
              <a:rPr lang="en-US" sz="1400" dirty="0" smtClean="0">
                <a:solidFill>
                  <a:schemeClr val="bg1"/>
                </a:solidFill>
                <a:latin typeface="Times New Roman" pitchFamily="18" charset="0"/>
                <a:cs typeface="Times New Roman" pitchFamily="18" charset="0"/>
              </a:rPr>
              <a:t>file </a:t>
            </a:r>
            <a:r>
              <a:rPr lang="en-US" sz="1400" dirty="0">
                <a:solidFill>
                  <a:schemeClr val="bg1"/>
                </a:solidFill>
                <a:latin typeface="Times New Roman" pitchFamily="18" charset="0"/>
                <a:cs typeface="Times New Roman" pitchFamily="18" charset="0"/>
              </a:rPr>
              <a:t>required for enquire.</a:t>
            </a:r>
          </a:p>
          <a:p>
            <a:pPr marL="285750" indent="-285750">
              <a:lnSpc>
                <a:spcPct val="150000"/>
              </a:lnSpc>
              <a:buFont typeface="Wingdings" pitchFamily="2" charset="2"/>
              <a:buChar char="§"/>
            </a:pPr>
            <a:r>
              <a:rPr lang="en-US" sz="1400" dirty="0">
                <a:solidFill>
                  <a:schemeClr val="bg1"/>
                </a:solidFill>
                <a:latin typeface="Times New Roman" pitchFamily="18" charset="0"/>
                <a:cs typeface="Times New Roman" pitchFamily="18" charset="0"/>
              </a:rPr>
              <a:t>Second module inserts values into the </a:t>
            </a:r>
            <a:r>
              <a:rPr lang="en-US" sz="1400" dirty="0" smtClean="0">
                <a:solidFill>
                  <a:schemeClr val="bg1"/>
                </a:solidFill>
                <a:latin typeface="Times New Roman" pitchFamily="18" charset="0"/>
                <a:cs typeface="Times New Roman" pitchFamily="18" charset="0"/>
              </a:rPr>
              <a:t>files </a:t>
            </a:r>
            <a:r>
              <a:rPr lang="en-US" sz="1400" dirty="0">
                <a:solidFill>
                  <a:schemeClr val="bg1"/>
                </a:solidFill>
                <a:latin typeface="Times New Roman" pitchFamily="18" charset="0"/>
                <a:cs typeface="Times New Roman" pitchFamily="18" charset="0"/>
              </a:rPr>
              <a:t>on </a:t>
            </a:r>
            <a:r>
              <a:rPr lang="en-US" sz="1400" dirty="0" smtClean="0">
                <a:solidFill>
                  <a:schemeClr val="bg1"/>
                </a:solidFill>
                <a:latin typeface="Times New Roman" pitchFamily="18" charset="0"/>
                <a:cs typeface="Times New Roman" pitchFamily="18" charset="0"/>
              </a:rPr>
              <a:t>reservation.</a:t>
            </a:r>
          </a:p>
          <a:p>
            <a:pPr>
              <a:lnSpc>
                <a:spcPct val="150000"/>
              </a:lnSpc>
            </a:pPr>
            <a:r>
              <a:rPr lang="en-US" sz="1400" dirty="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This system uses the concept of File Handling majorly. It uses majorly all the File handling features.</a:t>
            </a:r>
          </a:p>
          <a:p>
            <a:pPr>
              <a:lnSpc>
                <a:spcPct val="150000"/>
              </a:lnSpc>
            </a:pPr>
            <a:endParaRPr lang="en-IN" sz="1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463551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
        <p:nvSpPr>
          <p:cNvPr id="4" name="TextBox 3"/>
          <p:cNvSpPr txBox="1"/>
          <p:nvPr/>
        </p:nvSpPr>
        <p:spPr>
          <a:xfrm>
            <a:off x="332656" y="564813"/>
            <a:ext cx="3672408" cy="338554"/>
          </a:xfrm>
          <a:prstGeom prst="rect">
            <a:avLst/>
          </a:prstGeom>
          <a:noFill/>
        </p:spPr>
        <p:txBody>
          <a:bodyPr wrap="square" rtlCol="0">
            <a:spAutoFit/>
          </a:bodyPr>
          <a:lstStyle/>
          <a:p>
            <a:r>
              <a:rPr lang="en-IN" sz="1600" b="1" u="sng" dirty="0" smtClean="0">
                <a:solidFill>
                  <a:schemeClr val="bg1"/>
                </a:solidFill>
                <a:latin typeface="Times New Roman" pitchFamily="18" charset="0"/>
                <a:cs typeface="Times New Roman" pitchFamily="18" charset="0"/>
              </a:rPr>
              <a:t>OBJECTIVE:-</a:t>
            </a:r>
            <a:endParaRPr lang="en-IN" sz="1600" b="1" u="sng" dirty="0">
              <a:solidFill>
                <a:schemeClr val="bg1"/>
              </a:solidFill>
              <a:latin typeface="Times New Roman" pitchFamily="18" charset="0"/>
              <a:cs typeface="Times New Roman" pitchFamily="18" charset="0"/>
            </a:endParaRPr>
          </a:p>
        </p:txBody>
      </p:sp>
      <p:sp>
        <p:nvSpPr>
          <p:cNvPr id="6" name="TextBox 5"/>
          <p:cNvSpPr txBox="1"/>
          <p:nvPr/>
        </p:nvSpPr>
        <p:spPr>
          <a:xfrm>
            <a:off x="332656" y="1156264"/>
            <a:ext cx="6192688" cy="8455969"/>
          </a:xfrm>
          <a:prstGeom prst="rect">
            <a:avLst/>
          </a:prstGeom>
          <a:noFill/>
        </p:spPr>
        <p:txBody>
          <a:bodyPr wrap="square" rtlCol="0">
            <a:spAutoFit/>
          </a:bodyPr>
          <a:lstStyle/>
          <a:p>
            <a:pPr>
              <a:lnSpc>
                <a:spcPct val="150000"/>
              </a:lnSpc>
            </a:pPr>
            <a:r>
              <a:rPr lang="en-IN" sz="1400" b="1" u="sng" dirty="0" smtClean="0">
                <a:solidFill>
                  <a:schemeClr val="bg1"/>
                </a:solidFill>
                <a:latin typeface="Times New Roman" pitchFamily="18" charset="0"/>
                <a:cs typeface="Times New Roman" pitchFamily="18" charset="0"/>
              </a:rPr>
              <a:t>Existing System</a:t>
            </a: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Existing </a:t>
            </a:r>
            <a:r>
              <a:rPr lang="en-US" sz="1400" dirty="0">
                <a:solidFill>
                  <a:schemeClr val="bg1"/>
                </a:solidFill>
                <a:latin typeface="Times New Roman" pitchFamily="18" charset="0"/>
                <a:cs typeface="Times New Roman" pitchFamily="18" charset="0"/>
              </a:rPr>
              <a:t>system is totally on book and thus a great amount of </a:t>
            </a:r>
            <a:r>
              <a:rPr lang="en-US" sz="1400" dirty="0" smtClean="0">
                <a:solidFill>
                  <a:schemeClr val="bg1"/>
                </a:solidFill>
                <a:latin typeface="Times New Roman" pitchFamily="18" charset="0"/>
                <a:cs typeface="Times New Roman" pitchFamily="18" charset="0"/>
              </a:rPr>
              <a:t>manual </a:t>
            </a:r>
            <a:r>
              <a:rPr lang="en-US" sz="1400" dirty="0">
                <a:solidFill>
                  <a:schemeClr val="bg1"/>
                </a:solidFill>
                <a:latin typeface="Times New Roman" pitchFamily="18" charset="0"/>
                <a:cs typeface="Times New Roman" pitchFamily="18" charset="0"/>
              </a:rPr>
              <a:t>work has to be done. The amount of manual work increases exponentially with increase in services.</a:t>
            </a: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Needs </a:t>
            </a:r>
            <a:r>
              <a:rPr lang="en-US" sz="1400" dirty="0">
                <a:solidFill>
                  <a:schemeClr val="bg1"/>
                </a:solidFill>
                <a:latin typeface="Times New Roman" pitchFamily="18" charset="0"/>
                <a:cs typeface="Times New Roman" pitchFamily="18" charset="0"/>
              </a:rPr>
              <a:t>a lot of working staff and extra attention on all the records.</a:t>
            </a: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In </a:t>
            </a:r>
            <a:r>
              <a:rPr lang="en-US" sz="1400" dirty="0">
                <a:solidFill>
                  <a:schemeClr val="bg1"/>
                </a:solidFill>
                <a:latin typeface="Times New Roman" pitchFamily="18" charset="0"/>
                <a:cs typeface="Times New Roman" pitchFamily="18" charset="0"/>
              </a:rPr>
              <a:t>existing system, there are various problems like keeping records of items, seats available, prices of per/seat and fixing bill generation on each bill.</a:t>
            </a: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Finding </a:t>
            </a:r>
            <a:r>
              <a:rPr lang="en-US" sz="1400" dirty="0">
                <a:solidFill>
                  <a:schemeClr val="bg1"/>
                </a:solidFill>
                <a:latin typeface="Times New Roman" pitchFamily="18" charset="0"/>
                <a:cs typeface="Times New Roman" pitchFamily="18" charset="0"/>
              </a:rPr>
              <a:t>out details regarding any information is very difficult, as the user has to go through all the books manually.</a:t>
            </a: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Major </a:t>
            </a:r>
            <a:r>
              <a:rPr lang="en-US" sz="1400" dirty="0">
                <a:solidFill>
                  <a:schemeClr val="bg1"/>
                </a:solidFill>
                <a:latin typeface="Times New Roman" pitchFamily="18" charset="0"/>
                <a:cs typeface="Times New Roman" pitchFamily="18" charset="0"/>
              </a:rPr>
              <a:t>problem was lack of security</a:t>
            </a:r>
            <a:r>
              <a:rPr lang="en-US" sz="1400" dirty="0" smtClean="0">
                <a:solidFill>
                  <a:schemeClr val="bg1"/>
                </a:solidFill>
                <a:latin typeface="Times New Roman" pitchFamily="18" charset="0"/>
                <a:cs typeface="Times New Roman" pitchFamily="18" charset="0"/>
              </a:rPr>
              <a:t>.</a:t>
            </a:r>
            <a:endParaRPr lang="en-US" sz="1400" u="sng" dirty="0" smtClean="0">
              <a:solidFill>
                <a:schemeClr val="bg1"/>
              </a:solidFill>
              <a:latin typeface="Times New Roman" pitchFamily="18" charset="0"/>
              <a:cs typeface="Times New Roman" pitchFamily="18" charset="0"/>
            </a:endParaRPr>
          </a:p>
          <a:p>
            <a:pPr>
              <a:lnSpc>
                <a:spcPct val="150000"/>
              </a:lnSpc>
            </a:pPr>
            <a:endParaRPr lang="en-US" sz="1400" b="1" u="sng" dirty="0" smtClean="0">
              <a:solidFill>
                <a:schemeClr val="bg1"/>
              </a:solidFill>
              <a:latin typeface="Times New Roman" pitchFamily="18" charset="0"/>
              <a:cs typeface="Times New Roman" pitchFamily="18" charset="0"/>
            </a:endParaRPr>
          </a:p>
          <a:p>
            <a:pPr>
              <a:lnSpc>
                <a:spcPct val="150000"/>
              </a:lnSpc>
            </a:pPr>
            <a:r>
              <a:rPr lang="en-US" sz="1400" b="1" u="sng" dirty="0" smtClean="0">
                <a:solidFill>
                  <a:schemeClr val="bg1"/>
                </a:solidFill>
                <a:latin typeface="Times New Roman" pitchFamily="18" charset="0"/>
                <a:cs typeface="Times New Roman" pitchFamily="18" charset="0"/>
              </a:rPr>
              <a:t>Our System</a:t>
            </a:r>
          </a:p>
          <a:p>
            <a:pPr marL="285750" indent="-285750">
              <a:lnSpc>
                <a:spcPct val="150000"/>
              </a:lnSpc>
              <a:buFont typeface="Wingdings" pitchFamily="2" charset="2"/>
              <a:buChar char="§"/>
            </a:pPr>
            <a:r>
              <a:rPr lang="en-US" sz="1400" dirty="0">
                <a:solidFill>
                  <a:schemeClr val="bg1"/>
                </a:solidFill>
                <a:latin typeface="Times New Roman" pitchFamily="18" charset="0"/>
                <a:cs typeface="Times New Roman" pitchFamily="18" charset="0"/>
              </a:rPr>
              <a:t>Ensure data accuracy.</a:t>
            </a: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Records </a:t>
            </a:r>
            <a:r>
              <a:rPr lang="en-US" sz="1400" dirty="0">
                <a:solidFill>
                  <a:schemeClr val="bg1"/>
                </a:solidFill>
                <a:latin typeface="Times New Roman" pitchFamily="18" charset="0"/>
                <a:cs typeface="Times New Roman" pitchFamily="18" charset="0"/>
              </a:rPr>
              <a:t>are efficiently maintained by </a:t>
            </a:r>
            <a:r>
              <a:rPr lang="en-US" sz="1400" b="1" dirty="0" smtClean="0">
                <a:solidFill>
                  <a:schemeClr val="bg1"/>
                </a:solidFill>
                <a:latin typeface="Times New Roman" pitchFamily="18" charset="0"/>
                <a:cs typeface="Times New Roman" pitchFamily="18" charset="0"/>
              </a:rPr>
              <a:t>File Handling</a:t>
            </a:r>
            <a:r>
              <a:rPr lang="en-US" sz="1400" dirty="0" smtClean="0">
                <a:solidFill>
                  <a:schemeClr val="bg1"/>
                </a:solidFill>
                <a:latin typeface="Times New Roman" pitchFamily="18" charset="0"/>
                <a:cs typeface="Times New Roman" pitchFamily="18" charset="0"/>
              </a:rPr>
              <a:t>.</a:t>
            </a:r>
            <a:endParaRPr lang="en-US" sz="1400" dirty="0">
              <a:solidFill>
                <a:schemeClr val="bg1"/>
              </a:solidFill>
              <a:latin typeface="Times New Roman" pitchFamily="18" charset="0"/>
              <a:cs typeface="Times New Roman" pitchFamily="18" charset="0"/>
            </a:endParaRP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File Handling </a:t>
            </a:r>
            <a:r>
              <a:rPr lang="en-US" sz="1400" dirty="0">
                <a:solidFill>
                  <a:schemeClr val="bg1"/>
                </a:solidFill>
                <a:latin typeface="Times New Roman" pitchFamily="18" charset="0"/>
                <a:cs typeface="Times New Roman" pitchFamily="18" charset="0"/>
              </a:rPr>
              <a:t>also provides security for the information</a:t>
            </a:r>
            <a:r>
              <a:rPr lang="en-US" sz="1400" dirty="0" smtClean="0">
                <a:solidFill>
                  <a:schemeClr val="bg1"/>
                </a:solidFill>
                <a:latin typeface="Times New Roman" pitchFamily="18" charset="0"/>
                <a:cs typeface="Times New Roman" pitchFamily="18" charset="0"/>
              </a:rPr>
              <a:t>.</a:t>
            </a:r>
          </a:p>
          <a:p>
            <a:pPr marL="285750" indent="-285750">
              <a:lnSpc>
                <a:spcPct val="150000"/>
              </a:lnSpc>
              <a:buFont typeface="Wingdings" pitchFamily="2" charset="2"/>
              <a:buChar char="§"/>
            </a:pPr>
            <a:r>
              <a:rPr lang="en-US" sz="1400" dirty="0">
                <a:solidFill>
                  <a:schemeClr val="bg1"/>
                </a:solidFill>
                <a:latin typeface="Times New Roman" pitchFamily="18" charset="0"/>
                <a:cs typeface="Times New Roman" pitchFamily="18" charset="0"/>
              </a:rPr>
              <a:t>Availability of seats can be enquired very easily.</a:t>
            </a:r>
            <a:endParaRPr lang="en-US" sz="1400" dirty="0" smtClean="0">
              <a:solidFill>
                <a:schemeClr val="bg1"/>
              </a:solidFill>
              <a:latin typeface="Times New Roman" pitchFamily="18" charset="0"/>
              <a:cs typeface="Times New Roman" pitchFamily="18" charset="0"/>
            </a:endParaRP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More Security.</a:t>
            </a:r>
          </a:p>
          <a:p>
            <a:pPr marL="285750" indent="-285750">
              <a:lnSpc>
                <a:spcPct val="150000"/>
              </a:lnSpc>
              <a:buFont typeface="Wingdings" pitchFamily="2" charset="2"/>
              <a:buChar char="§"/>
            </a:pPr>
            <a:r>
              <a:rPr lang="en-US" sz="1400" dirty="0">
                <a:solidFill>
                  <a:schemeClr val="bg1"/>
                </a:solidFill>
                <a:latin typeface="Times New Roman" pitchFamily="18" charset="0"/>
                <a:cs typeface="Times New Roman" pitchFamily="18" charset="0"/>
              </a:rPr>
              <a:t>Minimum time needed for the various </a:t>
            </a:r>
            <a:r>
              <a:rPr lang="en-US" sz="1400" dirty="0" smtClean="0">
                <a:solidFill>
                  <a:schemeClr val="bg1"/>
                </a:solidFill>
                <a:latin typeface="Times New Roman" pitchFamily="18" charset="0"/>
                <a:cs typeface="Times New Roman" pitchFamily="18" charset="0"/>
              </a:rPr>
              <a:t>processing.</a:t>
            </a:r>
            <a:endParaRPr lang="en-US" sz="1400" dirty="0">
              <a:solidFill>
                <a:schemeClr val="bg1"/>
              </a:solidFill>
              <a:latin typeface="Times New Roman" pitchFamily="18" charset="0"/>
              <a:cs typeface="Times New Roman" pitchFamily="18" charset="0"/>
            </a:endParaRP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Better Service.</a:t>
            </a:r>
            <a:endParaRPr lang="en-US" sz="1400" dirty="0">
              <a:solidFill>
                <a:schemeClr val="bg1"/>
              </a:solidFill>
              <a:latin typeface="Times New Roman" pitchFamily="18" charset="0"/>
              <a:cs typeface="Times New Roman" pitchFamily="18" charset="0"/>
            </a:endParaRPr>
          </a:p>
          <a:p>
            <a:pPr marL="285750" indent="-285750">
              <a:lnSpc>
                <a:spcPct val="150000"/>
              </a:lnSpc>
              <a:buFont typeface="Wingdings" pitchFamily="2" charset="2"/>
              <a:buChar char="§"/>
            </a:pPr>
            <a:r>
              <a:rPr lang="en-US" sz="1400" dirty="0" smtClean="0">
                <a:solidFill>
                  <a:schemeClr val="bg1"/>
                </a:solidFill>
                <a:latin typeface="Times New Roman" pitchFamily="18" charset="0"/>
                <a:cs typeface="Times New Roman" pitchFamily="18" charset="0"/>
              </a:rPr>
              <a:t>Minimum </a:t>
            </a:r>
            <a:r>
              <a:rPr lang="en-US" sz="1400" dirty="0">
                <a:solidFill>
                  <a:schemeClr val="bg1"/>
                </a:solidFill>
                <a:latin typeface="Times New Roman" pitchFamily="18" charset="0"/>
                <a:cs typeface="Times New Roman" pitchFamily="18" charset="0"/>
              </a:rPr>
              <a:t>time </a:t>
            </a:r>
            <a:r>
              <a:rPr lang="en-US" sz="1400" dirty="0" smtClean="0">
                <a:solidFill>
                  <a:schemeClr val="bg1"/>
                </a:solidFill>
                <a:latin typeface="Times New Roman" pitchFamily="18" charset="0"/>
                <a:cs typeface="Times New Roman" pitchFamily="18" charset="0"/>
              </a:rPr>
              <a:t>required.</a:t>
            </a:r>
            <a:endParaRPr lang="en-US" sz="1400" dirty="0">
              <a:solidFill>
                <a:schemeClr val="bg1"/>
              </a:solidFill>
              <a:latin typeface="Times New Roman" pitchFamily="18" charset="0"/>
              <a:cs typeface="Times New Roman" pitchFamily="18" charset="0"/>
            </a:endParaRPr>
          </a:p>
          <a:p>
            <a:pPr>
              <a:lnSpc>
                <a:spcPct val="150000"/>
              </a:lnSpc>
            </a:pPr>
            <a:r>
              <a:rPr lang="en-US" sz="1400" dirty="0">
                <a:solidFill>
                  <a:schemeClr val="bg1"/>
                </a:solidFill>
                <a:latin typeface="Times New Roman" pitchFamily="18" charset="0"/>
                <a:cs typeface="Times New Roman" pitchFamily="18" charset="0"/>
              </a:rPr>
              <a:t/>
            </a:r>
            <a:br>
              <a:rPr lang="en-US" sz="1400" dirty="0">
                <a:solidFill>
                  <a:schemeClr val="bg1"/>
                </a:solidFill>
                <a:latin typeface="Times New Roman" pitchFamily="18" charset="0"/>
                <a:cs typeface="Times New Roman" pitchFamily="18" charset="0"/>
              </a:rPr>
            </a:br>
            <a:endParaRPr lang="en-US" sz="1400" dirty="0">
              <a:solidFill>
                <a:schemeClr val="bg1"/>
              </a:solidFill>
              <a:latin typeface="Times New Roman" pitchFamily="18" charset="0"/>
              <a:cs typeface="Times New Roman" pitchFamily="18" charset="0"/>
            </a:endParaRPr>
          </a:p>
          <a:p>
            <a:pPr marL="285750" indent="-285750">
              <a:lnSpc>
                <a:spcPct val="150000"/>
              </a:lnSpc>
              <a:buFont typeface="Wingdings" pitchFamily="2" charset="2"/>
              <a:buChar char="§"/>
            </a:pPr>
            <a:endParaRPr lang="en-US" sz="1400" b="1" u="sng" dirty="0" smtClean="0">
              <a:solidFill>
                <a:schemeClr val="bg1"/>
              </a:solidFill>
              <a:latin typeface="Times New Roman" pitchFamily="18" charset="0"/>
              <a:cs typeface="Times New Roman" pitchFamily="18" charset="0"/>
            </a:endParaRPr>
          </a:p>
          <a:p>
            <a:pPr marL="285750" indent="-285750">
              <a:lnSpc>
                <a:spcPct val="150000"/>
              </a:lnSpc>
              <a:buFont typeface="Wingdings" pitchFamily="2" charset="2"/>
              <a:buChar char="§"/>
            </a:pPr>
            <a:endParaRPr lang="en-US" sz="1400" b="1" u="sng" dirty="0">
              <a:solidFill>
                <a:schemeClr val="bg1"/>
              </a:solidFill>
              <a:latin typeface="Times New Roman" pitchFamily="18" charset="0"/>
              <a:cs typeface="Times New Roman" pitchFamily="18" charset="0"/>
            </a:endParaRPr>
          </a:p>
          <a:p>
            <a:pPr>
              <a:lnSpc>
                <a:spcPct val="150000"/>
              </a:lnSpc>
            </a:pPr>
            <a:r>
              <a:rPr lang="en-US" sz="1400" dirty="0">
                <a:solidFill>
                  <a:schemeClr val="bg1"/>
                </a:solidFill>
                <a:latin typeface="Times New Roman" pitchFamily="18" charset="0"/>
                <a:cs typeface="Times New Roman" pitchFamily="18" charset="0"/>
              </a:rPr>
              <a:t/>
            </a:r>
            <a:br>
              <a:rPr lang="en-US" sz="1400" dirty="0">
                <a:solidFill>
                  <a:schemeClr val="bg1"/>
                </a:solidFill>
                <a:latin typeface="Times New Roman" pitchFamily="18" charset="0"/>
                <a:cs typeface="Times New Roman" pitchFamily="18" charset="0"/>
              </a:rPr>
            </a:br>
            <a:endParaRPr lang="en-IN"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83829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sp>
        <p:nvSpPr>
          <p:cNvPr id="4" name="TextBox 3"/>
          <p:cNvSpPr txBox="1"/>
          <p:nvPr/>
        </p:nvSpPr>
        <p:spPr>
          <a:xfrm>
            <a:off x="404664" y="395536"/>
            <a:ext cx="6048672" cy="338554"/>
          </a:xfrm>
          <a:prstGeom prst="rect">
            <a:avLst/>
          </a:prstGeom>
          <a:noFill/>
        </p:spPr>
        <p:txBody>
          <a:bodyPr wrap="square" rtlCol="0">
            <a:spAutoFit/>
          </a:bodyPr>
          <a:lstStyle/>
          <a:p>
            <a:pPr algn="ctr"/>
            <a:r>
              <a:rPr lang="en-IN" sz="1600" b="1" u="sng" dirty="0" smtClean="0">
                <a:solidFill>
                  <a:schemeClr val="bg1"/>
                </a:solidFill>
                <a:latin typeface="Times New Roman" pitchFamily="18" charset="0"/>
                <a:cs typeface="Times New Roman" pitchFamily="18" charset="0"/>
              </a:rPr>
              <a:t>TECHNOLOGY USED</a:t>
            </a:r>
            <a:endParaRPr lang="en-IN" sz="1600" b="1" u="sng" dirty="0">
              <a:solidFill>
                <a:schemeClr val="bg1"/>
              </a:solidFill>
              <a:latin typeface="Times New Roman" pitchFamily="18" charset="0"/>
              <a:cs typeface="Times New Roman" pitchFamily="18" charset="0"/>
            </a:endParaRPr>
          </a:p>
        </p:txBody>
      </p:sp>
      <p:sp>
        <p:nvSpPr>
          <p:cNvPr id="5" name="TextBox 4"/>
          <p:cNvSpPr txBox="1"/>
          <p:nvPr/>
        </p:nvSpPr>
        <p:spPr>
          <a:xfrm>
            <a:off x="399545" y="1187624"/>
            <a:ext cx="6048672" cy="5870646"/>
          </a:xfrm>
          <a:prstGeom prst="rect">
            <a:avLst/>
          </a:prstGeom>
          <a:noFill/>
        </p:spPr>
        <p:txBody>
          <a:bodyPr wrap="square" rtlCol="0">
            <a:spAutoFit/>
          </a:bodyPr>
          <a:lstStyle/>
          <a:p>
            <a:pPr>
              <a:lnSpc>
                <a:spcPct val="150000"/>
              </a:lnSpc>
            </a:pPr>
            <a:r>
              <a:rPr lang="en-IN" sz="1400" b="1" dirty="0" smtClean="0">
                <a:solidFill>
                  <a:schemeClr val="bg1"/>
                </a:solidFill>
                <a:latin typeface="Times New Roman" pitchFamily="18" charset="0"/>
                <a:cs typeface="Times New Roman" pitchFamily="18" charset="0"/>
              </a:rPr>
              <a:t>1.</a:t>
            </a:r>
            <a:r>
              <a:rPr lang="en-IN" sz="1400" b="1" u="sng" dirty="0" smtClean="0">
                <a:solidFill>
                  <a:schemeClr val="bg1"/>
                </a:solidFill>
                <a:latin typeface="Times New Roman" pitchFamily="18" charset="0"/>
                <a:cs typeface="Times New Roman" pitchFamily="18" charset="0"/>
              </a:rPr>
              <a:t>Operating System</a:t>
            </a:r>
            <a:r>
              <a:rPr lang="en-IN" sz="1400" b="1" dirty="0" smtClean="0">
                <a:solidFill>
                  <a:schemeClr val="bg1"/>
                </a:solidFill>
                <a:latin typeface="Times New Roman" pitchFamily="18" charset="0"/>
                <a:cs typeface="Times New Roman" pitchFamily="18" charset="0"/>
              </a:rPr>
              <a:t>: </a:t>
            </a:r>
            <a:r>
              <a:rPr lang="en-IN" sz="1400" dirty="0" smtClean="0">
                <a:solidFill>
                  <a:schemeClr val="bg1"/>
                </a:solidFill>
                <a:latin typeface="Times New Roman" pitchFamily="18" charset="0"/>
                <a:cs typeface="Times New Roman" pitchFamily="18" charset="0"/>
              </a:rPr>
              <a:t>Windows 10</a:t>
            </a:r>
          </a:p>
          <a:p>
            <a:pPr>
              <a:lnSpc>
                <a:spcPct val="150000"/>
              </a:lnSpc>
            </a:pPr>
            <a:r>
              <a:rPr lang="en-IN" sz="1400" b="1" dirty="0">
                <a:solidFill>
                  <a:schemeClr val="bg1"/>
                </a:solidFill>
                <a:latin typeface="Times New Roman" pitchFamily="18" charset="0"/>
                <a:cs typeface="Times New Roman" pitchFamily="18" charset="0"/>
              </a:rPr>
              <a:t> </a:t>
            </a:r>
            <a:r>
              <a:rPr lang="en-IN" sz="1400" b="1" dirty="0" smtClean="0">
                <a:solidFill>
                  <a:schemeClr val="bg1"/>
                </a:solidFill>
                <a:latin typeface="Times New Roman" pitchFamily="18" charset="0"/>
                <a:cs typeface="Times New Roman" pitchFamily="18" charset="0"/>
              </a:rPr>
              <a:t>   </a:t>
            </a:r>
          </a:p>
          <a:p>
            <a:pPr>
              <a:lnSpc>
                <a:spcPct val="150000"/>
              </a:lnSpc>
            </a:pPr>
            <a:r>
              <a:rPr lang="en-IN" sz="1400" b="1" dirty="0" smtClean="0">
                <a:solidFill>
                  <a:schemeClr val="bg1"/>
                </a:solidFill>
                <a:latin typeface="Times New Roman" pitchFamily="18" charset="0"/>
                <a:cs typeface="Times New Roman" pitchFamily="18" charset="0"/>
              </a:rPr>
              <a:t>2.</a:t>
            </a:r>
            <a:r>
              <a:rPr lang="en-IN" sz="1400" b="1" u="sng" dirty="0" smtClean="0">
                <a:solidFill>
                  <a:schemeClr val="bg1"/>
                </a:solidFill>
                <a:latin typeface="Times New Roman" pitchFamily="18" charset="0"/>
                <a:cs typeface="Times New Roman" pitchFamily="18" charset="0"/>
              </a:rPr>
              <a:t>Front End</a:t>
            </a:r>
            <a:r>
              <a:rPr lang="en-IN" sz="1400" b="1" dirty="0" smtClean="0">
                <a:solidFill>
                  <a:schemeClr val="bg1"/>
                </a:solidFill>
                <a:latin typeface="Times New Roman" pitchFamily="18" charset="0"/>
                <a:cs typeface="Times New Roman" pitchFamily="18" charset="0"/>
              </a:rPr>
              <a:t>: </a:t>
            </a:r>
          </a:p>
          <a:p>
            <a:pPr marL="285750" indent="-285750">
              <a:lnSpc>
                <a:spcPct val="150000"/>
              </a:lnSpc>
              <a:buFont typeface="Wingdings" pitchFamily="2" charset="2"/>
              <a:buChar char="§"/>
            </a:pPr>
            <a:r>
              <a:rPr lang="en-IN" sz="1400" b="1" u="sng" dirty="0" smtClean="0">
                <a:solidFill>
                  <a:schemeClr val="bg1"/>
                </a:solidFill>
                <a:latin typeface="Times New Roman" pitchFamily="18" charset="0"/>
                <a:cs typeface="Times New Roman" pitchFamily="18" charset="0"/>
              </a:rPr>
              <a:t>C++</a:t>
            </a:r>
            <a:r>
              <a:rPr lang="en-IN" sz="1400" b="1" dirty="0" smtClean="0">
                <a:solidFill>
                  <a:schemeClr val="bg1"/>
                </a:solidFill>
                <a:latin typeface="Times New Roman" pitchFamily="18" charset="0"/>
                <a:cs typeface="Times New Roman" pitchFamily="18" charset="0"/>
              </a:rPr>
              <a:t> </a:t>
            </a:r>
          </a:p>
          <a:p>
            <a:pPr>
              <a:lnSpc>
                <a:spcPct val="150000"/>
              </a:lnSpc>
            </a:pPr>
            <a:r>
              <a:rPr lang="en-IN" sz="1400" b="1" dirty="0" smtClean="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C</a:t>
            </a:r>
            <a:r>
              <a:rPr lang="en-US" sz="1400" b="1" dirty="0">
                <a:solidFill>
                  <a:schemeClr val="bg1"/>
                </a:solidFill>
                <a:latin typeface="Times New Roman" pitchFamily="18" charset="0"/>
                <a:cs typeface="Times New Roman" pitchFamily="18" charset="0"/>
              </a:rPr>
              <a:t>++</a:t>
            </a:r>
            <a:r>
              <a:rPr lang="en-US" sz="1400" dirty="0">
                <a:solidFill>
                  <a:schemeClr val="bg1"/>
                </a:solidFill>
                <a:latin typeface="Times New Roman" pitchFamily="18" charset="0"/>
                <a:cs typeface="Times New Roman" pitchFamily="18" charset="0"/>
              </a:rPr>
              <a:t> is a high-level programming language developed by </a:t>
            </a:r>
            <a:r>
              <a:rPr lang="en-US" sz="1400" dirty="0" err="1">
                <a:solidFill>
                  <a:schemeClr val="bg1"/>
                </a:solidFill>
                <a:latin typeface="Times New Roman" pitchFamily="18" charset="0"/>
                <a:cs typeface="Times New Roman" pitchFamily="18" charset="0"/>
              </a:rPr>
              <a:t>Bjarne</a:t>
            </a:r>
            <a:r>
              <a:rPr lang="en-US" sz="1400" dirty="0">
                <a:solidFill>
                  <a:schemeClr val="bg1"/>
                </a:solidFill>
                <a:latin typeface="Times New Roman" pitchFamily="18" charset="0"/>
                <a:cs typeface="Times New Roman" pitchFamily="18" charset="0"/>
              </a:rPr>
              <a:t> </a:t>
            </a:r>
            <a:r>
              <a:rPr lang="en-US" sz="1400" dirty="0" smtClean="0">
                <a:solidFill>
                  <a:schemeClr val="bg1"/>
                </a:solidFill>
                <a:latin typeface="Times New Roman" pitchFamily="18" charset="0"/>
                <a:cs typeface="Times New Roman" pitchFamily="18" charset="0"/>
              </a:rPr>
              <a:t>   </a:t>
            </a:r>
          </a:p>
          <a:p>
            <a:pPr>
              <a:lnSpc>
                <a:spcPct val="150000"/>
              </a:lnSpc>
            </a:pPr>
            <a:r>
              <a:rPr lang="en-US" sz="1400" dirty="0" err="1" smtClean="0">
                <a:solidFill>
                  <a:schemeClr val="bg1"/>
                </a:solidFill>
                <a:latin typeface="Times New Roman" pitchFamily="18" charset="0"/>
                <a:cs typeface="Times New Roman" pitchFamily="18" charset="0"/>
              </a:rPr>
              <a:t>Stroustrup</a:t>
            </a:r>
            <a:r>
              <a:rPr lang="en-US" sz="1400" dirty="0" smtClean="0">
                <a:solidFill>
                  <a:schemeClr val="bg1"/>
                </a:solidFill>
                <a:latin typeface="Times New Roman" pitchFamily="18" charset="0"/>
                <a:cs typeface="Times New Roman" pitchFamily="18" charset="0"/>
              </a:rPr>
              <a:t> </a:t>
            </a:r>
            <a:r>
              <a:rPr lang="en-US" sz="1400" dirty="0">
                <a:solidFill>
                  <a:schemeClr val="bg1"/>
                </a:solidFill>
                <a:latin typeface="Times New Roman" pitchFamily="18" charset="0"/>
                <a:cs typeface="Times New Roman" pitchFamily="18" charset="0"/>
              </a:rPr>
              <a:t>at Bell Labs. </a:t>
            </a:r>
            <a:r>
              <a:rPr lang="en-US" sz="1400" b="1" dirty="0">
                <a:solidFill>
                  <a:schemeClr val="bg1"/>
                </a:solidFill>
                <a:latin typeface="Times New Roman" pitchFamily="18" charset="0"/>
                <a:cs typeface="Times New Roman" pitchFamily="18" charset="0"/>
              </a:rPr>
              <a:t>C++</a:t>
            </a:r>
            <a:r>
              <a:rPr lang="en-US" sz="1400" dirty="0">
                <a:solidFill>
                  <a:schemeClr val="bg1"/>
                </a:solidFill>
                <a:latin typeface="Times New Roman" pitchFamily="18" charset="0"/>
                <a:cs typeface="Times New Roman" pitchFamily="18" charset="0"/>
              </a:rPr>
              <a:t> adds object-oriented features to its predecessor, C. </a:t>
            </a:r>
            <a:r>
              <a:rPr lang="en-US" sz="1400" b="1" dirty="0">
                <a:solidFill>
                  <a:schemeClr val="bg1"/>
                </a:solidFill>
                <a:latin typeface="Times New Roman" pitchFamily="18" charset="0"/>
                <a:cs typeface="Times New Roman" pitchFamily="18" charset="0"/>
              </a:rPr>
              <a:t>C++</a:t>
            </a:r>
            <a:r>
              <a:rPr lang="en-US" sz="1400" dirty="0">
                <a:solidFill>
                  <a:schemeClr val="bg1"/>
                </a:solidFill>
                <a:latin typeface="Times New Roman" pitchFamily="18" charset="0"/>
                <a:cs typeface="Times New Roman" pitchFamily="18" charset="0"/>
              </a:rPr>
              <a:t> is one of the most popular programming language for graphical applications, such as those that run in Windows and Macintosh environments</a:t>
            </a:r>
            <a:r>
              <a:rPr lang="en-US" sz="1400" dirty="0" smtClean="0">
                <a:solidFill>
                  <a:schemeClr val="bg1"/>
                </a:solidFill>
                <a:latin typeface="Times New Roman" pitchFamily="18" charset="0"/>
                <a:cs typeface="Times New Roman" pitchFamily="18" charset="0"/>
              </a:rPr>
              <a:t>.</a:t>
            </a:r>
          </a:p>
          <a:p>
            <a:pPr>
              <a:lnSpc>
                <a:spcPct val="150000"/>
              </a:lnSpc>
            </a:pPr>
            <a:r>
              <a:rPr lang="en-US" sz="1400" dirty="0">
                <a:solidFill>
                  <a:schemeClr val="bg1"/>
                </a:solidFill>
                <a:latin typeface="Times New Roman" pitchFamily="18" charset="0"/>
                <a:cs typeface="Times New Roman" pitchFamily="18" charset="0"/>
              </a:rPr>
              <a:t>T</a:t>
            </a:r>
            <a:r>
              <a:rPr lang="en-US" sz="1400" dirty="0" smtClean="0">
                <a:solidFill>
                  <a:schemeClr val="bg1"/>
                </a:solidFill>
                <a:latin typeface="Times New Roman" pitchFamily="18" charset="0"/>
                <a:cs typeface="Times New Roman" pitchFamily="18" charset="0"/>
              </a:rPr>
              <a:t>his </a:t>
            </a:r>
            <a:r>
              <a:rPr lang="en-US" sz="1400" dirty="0">
                <a:solidFill>
                  <a:schemeClr val="bg1"/>
                </a:solidFill>
                <a:latin typeface="Times New Roman" pitchFamily="18" charset="0"/>
                <a:cs typeface="Times New Roman" pitchFamily="18" charset="0"/>
              </a:rPr>
              <a:t>language is very fast because of which it is widely </a:t>
            </a:r>
            <a:r>
              <a:rPr lang="en-US" sz="1400" b="1" dirty="0">
                <a:solidFill>
                  <a:schemeClr val="bg1"/>
                </a:solidFill>
                <a:latin typeface="Times New Roman" pitchFamily="18" charset="0"/>
                <a:cs typeface="Times New Roman" pitchFamily="18" charset="0"/>
              </a:rPr>
              <a:t>used</a:t>
            </a:r>
            <a:r>
              <a:rPr lang="en-US" sz="1400" dirty="0">
                <a:solidFill>
                  <a:schemeClr val="bg1"/>
                </a:solidFill>
                <a:latin typeface="Times New Roman" pitchFamily="18" charset="0"/>
                <a:cs typeface="Times New Roman" pitchFamily="18" charset="0"/>
              </a:rPr>
              <a:t> in developing different games or in gaming engines.</a:t>
            </a:r>
          </a:p>
          <a:p>
            <a:pPr>
              <a:lnSpc>
                <a:spcPct val="150000"/>
              </a:lnSpc>
            </a:pPr>
            <a:endParaRPr lang="en-US" sz="1400" b="1" dirty="0" smtClean="0">
              <a:solidFill>
                <a:schemeClr val="bg1"/>
              </a:solidFill>
              <a:latin typeface="Times New Roman" pitchFamily="18" charset="0"/>
              <a:cs typeface="Times New Roman" pitchFamily="18" charset="0"/>
            </a:endParaRPr>
          </a:p>
          <a:p>
            <a:pPr>
              <a:lnSpc>
                <a:spcPct val="150000"/>
              </a:lnSpc>
            </a:pPr>
            <a:r>
              <a:rPr lang="en-US" sz="1400" b="1" dirty="0" smtClean="0">
                <a:solidFill>
                  <a:schemeClr val="bg1"/>
                </a:solidFill>
                <a:latin typeface="Times New Roman" pitchFamily="18" charset="0"/>
                <a:cs typeface="Times New Roman" pitchFamily="18" charset="0"/>
              </a:rPr>
              <a:t>3. </a:t>
            </a:r>
            <a:r>
              <a:rPr lang="en-US" sz="1400" b="1" u="sng" dirty="0" smtClean="0">
                <a:solidFill>
                  <a:schemeClr val="bg1"/>
                </a:solidFill>
                <a:latin typeface="Times New Roman" pitchFamily="18" charset="0"/>
                <a:cs typeface="Times New Roman" pitchFamily="18" charset="0"/>
              </a:rPr>
              <a:t>Back End</a:t>
            </a:r>
            <a:r>
              <a:rPr lang="en-US" sz="1400" b="1" dirty="0" smtClean="0">
                <a:solidFill>
                  <a:schemeClr val="bg1"/>
                </a:solidFill>
                <a:latin typeface="Times New Roman" pitchFamily="18" charset="0"/>
                <a:cs typeface="Times New Roman" pitchFamily="18" charset="0"/>
              </a:rPr>
              <a:t>:</a:t>
            </a:r>
          </a:p>
          <a:p>
            <a:pPr marL="285750" indent="-285750">
              <a:lnSpc>
                <a:spcPct val="150000"/>
              </a:lnSpc>
              <a:buFont typeface="Wingdings" pitchFamily="2" charset="2"/>
              <a:buChar char="§"/>
            </a:pPr>
            <a:r>
              <a:rPr lang="en-US" sz="1400" b="1" u="sng" dirty="0" smtClean="0">
                <a:solidFill>
                  <a:schemeClr val="bg1"/>
                </a:solidFill>
                <a:latin typeface="Times New Roman" pitchFamily="18" charset="0"/>
                <a:cs typeface="Times New Roman" pitchFamily="18" charset="0"/>
              </a:rPr>
              <a:t>Code Blocks</a:t>
            </a:r>
          </a:p>
          <a:p>
            <a:pPr>
              <a:lnSpc>
                <a:spcPct val="150000"/>
              </a:lnSpc>
            </a:pPr>
            <a:r>
              <a:rPr lang="en-US" sz="1400" b="1" dirty="0">
                <a:solidFill>
                  <a:schemeClr val="bg1"/>
                </a:solidFill>
                <a:latin typeface="Times New Roman" pitchFamily="18" charset="0"/>
                <a:cs typeface="Times New Roman" pitchFamily="18" charset="0"/>
              </a:rPr>
              <a:t>Code::Blocks</a:t>
            </a:r>
            <a:r>
              <a:rPr lang="en-US" sz="1400" dirty="0">
                <a:solidFill>
                  <a:schemeClr val="bg1"/>
                </a:solidFill>
                <a:latin typeface="Times New Roman" pitchFamily="18" charset="0"/>
                <a:cs typeface="Times New Roman" pitchFamily="18" charset="0"/>
              </a:rPr>
              <a:t> is a free, open-source cross-platform IDE that supports multiple compilers including GCC, Clang and Visual C++. It is developed in C++ using </a:t>
            </a:r>
            <a:r>
              <a:rPr lang="en-US" sz="1400" dirty="0" err="1">
                <a:solidFill>
                  <a:schemeClr val="bg1"/>
                </a:solidFill>
                <a:latin typeface="Times New Roman" pitchFamily="18" charset="0"/>
                <a:cs typeface="Times New Roman" pitchFamily="18" charset="0"/>
              </a:rPr>
              <a:t>wxWidgets</a:t>
            </a:r>
            <a:r>
              <a:rPr lang="en-US" sz="1400" dirty="0">
                <a:solidFill>
                  <a:schemeClr val="bg1"/>
                </a:solidFill>
                <a:latin typeface="Times New Roman" pitchFamily="18" charset="0"/>
                <a:cs typeface="Times New Roman" pitchFamily="18" charset="0"/>
              </a:rPr>
              <a:t> as the GUI toolkit</a:t>
            </a:r>
            <a:r>
              <a:rPr lang="en-US" sz="1400" dirty="0" smtClean="0">
                <a:solidFill>
                  <a:schemeClr val="bg1"/>
                </a:solidFill>
                <a:latin typeface="Times New Roman" pitchFamily="18" charset="0"/>
                <a:cs typeface="Times New Roman" pitchFamily="18" charset="0"/>
              </a:rPr>
              <a:t>. It is developed for windows and </a:t>
            </a:r>
            <a:r>
              <a:rPr lang="en-US" sz="1400" dirty="0" err="1" smtClean="0">
                <a:solidFill>
                  <a:schemeClr val="bg1"/>
                </a:solidFill>
                <a:latin typeface="Times New Roman" pitchFamily="18" charset="0"/>
                <a:cs typeface="Times New Roman" pitchFamily="18" charset="0"/>
              </a:rPr>
              <a:t>linux</a:t>
            </a:r>
            <a:r>
              <a:rPr lang="en-US" sz="1400" dirty="0" smtClean="0">
                <a:solidFill>
                  <a:schemeClr val="bg1"/>
                </a:solidFill>
                <a:latin typeface="Times New Roman" pitchFamily="18" charset="0"/>
                <a:cs typeface="Times New Roman" pitchFamily="18" charset="0"/>
              </a:rPr>
              <a:t>.</a:t>
            </a:r>
            <a:r>
              <a:rPr lang="en-US" sz="1400" dirty="0">
                <a:solidFill>
                  <a:schemeClr val="bg1"/>
                </a:solidFill>
                <a:latin typeface="Times New Roman" pitchFamily="18" charset="0"/>
                <a:cs typeface="Times New Roman" pitchFamily="18" charset="0"/>
              </a:rPr>
              <a:t/>
            </a:r>
            <a:br>
              <a:rPr lang="en-US" sz="1400" dirty="0">
                <a:solidFill>
                  <a:schemeClr val="bg1"/>
                </a:solidFill>
                <a:latin typeface="Times New Roman" pitchFamily="18" charset="0"/>
                <a:cs typeface="Times New Roman" pitchFamily="18" charset="0"/>
              </a:rPr>
            </a:br>
            <a:endParaRPr lang="en-IN" sz="1400" b="1" u="sng"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64407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77" y="899592"/>
            <a:ext cx="6363446" cy="3600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40" y="5220072"/>
            <a:ext cx="6480720" cy="3672408"/>
          </a:xfrm>
          <a:prstGeom prst="rect">
            <a:avLst/>
          </a:prstGeom>
        </p:spPr>
      </p:pic>
      <p:sp>
        <p:nvSpPr>
          <p:cNvPr id="6" name="TextBox 5"/>
          <p:cNvSpPr txBox="1"/>
          <p:nvPr/>
        </p:nvSpPr>
        <p:spPr>
          <a:xfrm>
            <a:off x="197046" y="179512"/>
            <a:ext cx="6480720" cy="338554"/>
          </a:xfrm>
          <a:prstGeom prst="rect">
            <a:avLst/>
          </a:prstGeom>
          <a:noFill/>
        </p:spPr>
        <p:txBody>
          <a:bodyPr wrap="square" rtlCol="0">
            <a:spAutoFit/>
          </a:bodyPr>
          <a:lstStyle/>
          <a:p>
            <a:pPr algn="ctr"/>
            <a:r>
              <a:rPr lang="en-IN" sz="1600" b="1" u="sng" dirty="0" smtClean="0">
                <a:solidFill>
                  <a:schemeClr val="bg1"/>
                </a:solidFill>
                <a:latin typeface="Times New Roman" pitchFamily="18" charset="0"/>
                <a:cs typeface="Times New Roman" pitchFamily="18" charset="0"/>
              </a:rPr>
              <a:t>OUTPUT</a:t>
            </a:r>
            <a:endParaRPr lang="en-IN" sz="1600" b="1" u="sng"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673445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40" y="179512"/>
            <a:ext cx="6480720" cy="37444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40" y="4499992"/>
            <a:ext cx="6480720" cy="4464496"/>
          </a:xfrm>
          <a:prstGeom prst="rect">
            <a:avLst/>
          </a:prstGeom>
        </p:spPr>
      </p:pic>
    </p:spTree>
    <p:extLst>
      <p:ext uri="{BB962C8B-B14F-4D97-AF65-F5344CB8AC3E}">
        <p14:creationId xmlns:p14="http://schemas.microsoft.com/office/powerpoint/2010/main" val="4054879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144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40" y="251520"/>
            <a:ext cx="6480720" cy="37444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40" y="4788024"/>
            <a:ext cx="6480720" cy="4176464"/>
          </a:xfrm>
          <a:prstGeom prst="rect">
            <a:avLst/>
          </a:prstGeom>
        </p:spPr>
      </p:pic>
    </p:spTree>
    <p:extLst>
      <p:ext uri="{BB962C8B-B14F-4D97-AF65-F5344CB8AC3E}">
        <p14:creationId xmlns:p14="http://schemas.microsoft.com/office/powerpoint/2010/main" val="2131159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TotalTime>
  <Words>624</Words>
  <Application>Microsoft Office PowerPoint</Application>
  <PresentationFormat>On-screen Show (4:3)</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“LAKSHMI NARAIN COLLEGE OF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LAKSHMI NARAIN COLLEGE OF TECHNOLOGY</dc:title>
  <dc:creator>SANYA</dc:creator>
  <cp:lastModifiedBy>SANYA</cp:lastModifiedBy>
  <cp:revision>48</cp:revision>
  <dcterms:created xsi:type="dcterms:W3CDTF">2020-02-02T16:52:51Z</dcterms:created>
  <dcterms:modified xsi:type="dcterms:W3CDTF">2020-02-03T10:39:18Z</dcterms:modified>
</cp:coreProperties>
</file>