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Times New Roman Bold" panose="02020803070505020304" pitchFamily="18" charset="0"/>
      <p:regular r:id="rId26"/>
      <p:bold r:id="rId27"/>
    </p:embeddedFont>
    <p:embeddedFont>
      <p:font typeface="Times New Roman Bold Italic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7459682" y="1924200"/>
            <a:ext cx="3368635" cy="387349"/>
          </a:xfrm>
          <a:prstGeom prst="rect">
            <a:avLst/>
          </a:prstGeom>
        </p:spPr>
        <p:txBody>
          <a:bodyPr lIns="0" tIns="0" rIns="0" bIns="0" rtlCol="0" anchor="t">
            <a:spAutoFit/>
          </a:bodyPr>
          <a:lstStyle/>
          <a:p>
            <a:pPr algn="ctr">
              <a:lnSpc>
                <a:spcPts val="2800"/>
              </a:lnSpc>
              <a:spcBef>
                <a:spcPct val="0"/>
              </a:spcBef>
            </a:pPr>
            <a:r>
              <a:rPr lang="en-US" sz="2000" b="1" i="1">
                <a:solidFill>
                  <a:srgbClr val="000000"/>
                </a:solidFill>
                <a:latin typeface="Times New Roman Bold Italics"/>
                <a:ea typeface="Times New Roman Bold Italics"/>
                <a:cs typeface="Times New Roman Bold Italics"/>
                <a:sym typeface="Times New Roman Bold Italics"/>
              </a:rPr>
              <a:t>ACADEMIC YEAR 2024 – 25 </a:t>
            </a:r>
          </a:p>
        </p:txBody>
      </p:sp>
      <p:sp>
        <p:nvSpPr>
          <p:cNvPr id="8" name="TextBox 8"/>
          <p:cNvSpPr txBox="1"/>
          <p:nvPr/>
        </p:nvSpPr>
        <p:spPr>
          <a:xfrm>
            <a:off x="7013377" y="3161031"/>
            <a:ext cx="4261247" cy="19824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COMPREHENSIVE PROJECT </a:t>
            </a:r>
          </a:p>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FOR </a:t>
            </a:r>
          </a:p>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COMPUTER STUDIES REPORT</a:t>
            </a:r>
          </a:p>
          <a:p>
            <a:pPr algn="ctr">
              <a:lnSpc>
                <a:spcPts val="3080"/>
              </a:lnSpc>
              <a:spcBef>
                <a:spcPct val="0"/>
              </a:spcBef>
            </a:pPr>
            <a:endParaRPr lang="en-US" sz="2200" b="1">
              <a:solidFill>
                <a:srgbClr val="FFFFFF"/>
              </a:solidFill>
              <a:latin typeface="Times New Roman Bold"/>
              <a:ea typeface="Times New Roman Bold"/>
              <a:cs typeface="Times New Roman Bold"/>
              <a:sym typeface="Times New Roman Bold"/>
            </a:endParaRPr>
          </a:p>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Course Code : 23AEC53</a:t>
            </a:r>
          </a:p>
        </p:txBody>
      </p:sp>
      <p:sp>
        <p:nvSpPr>
          <p:cNvPr id="9" name="TextBox 9"/>
          <p:cNvSpPr txBox="1"/>
          <p:nvPr/>
        </p:nvSpPr>
        <p:spPr>
          <a:xfrm>
            <a:off x="5999321" y="6219825"/>
            <a:ext cx="6289357" cy="1591944"/>
          </a:xfrm>
          <a:prstGeom prst="rect">
            <a:avLst/>
          </a:prstGeom>
        </p:spPr>
        <p:txBody>
          <a:bodyPr lIns="0" tIns="0" rIns="0" bIns="0" rtlCol="0" anchor="t">
            <a:spAutoFit/>
          </a:bodyPr>
          <a:lstStyle/>
          <a:p>
            <a:pPr algn="ctr">
              <a:lnSpc>
                <a:spcPts val="3080"/>
              </a:lnSpc>
              <a:spcBef>
                <a:spcPct val="0"/>
              </a:spcBef>
            </a:pPr>
            <a:r>
              <a:rPr lang="en-US" sz="2200" b="1">
                <a:solidFill>
                  <a:srgbClr val="000000"/>
                </a:solidFill>
                <a:latin typeface="Times New Roman Bold"/>
                <a:ea typeface="Times New Roman Bold"/>
                <a:cs typeface="Times New Roman Bold"/>
                <a:sym typeface="Times New Roman Bold"/>
              </a:rPr>
              <a:t>Under the Guidance of </a:t>
            </a:r>
          </a:p>
          <a:p>
            <a:pPr algn="ctr">
              <a:lnSpc>
                <a:spcPts val="3080"/>
              </a:lnSpc>
              <a:spcBef>
                <a:spcPct val="0"/>
              </a:spcBef>
            </a:pPr>
            <a:r>
              <a:rPr lang="en-US" sz="2200" b="1">
                <a:solidFill>
                  <a:srgbClr val="000000"/>
                </a:solidFill>
                <a:latin typeface="Times New Roman Bold"/>
                <a:ea typeface="Times New Roman Bold"/>
                <a:cs typeface="Times New Roman Bold"/>
                <a:sym typeface="Times New Roman Bold"/>
              </a:rPr>
              <a:t>Ms. S. Srisowmiya, M.Sc., (Ph.D)., </a:t>
            </a:r>
          </a:p>
          <a:p>
            <a:pPr algn="ctr">
              <a:lnSpc>
                <a:spcPts val="3080"/>
              </a:lnSpc>
              <a:spcBef>
                <a:spcPct val="0"/>
              </a:spcBef>
            </a:pPr>
            <a:r>
              <a:rPr lang="en-US" sz="2200" b="1">
                <a:solidFill>
                  <a:srgbClr val="000000"/>
                </a:solidFill>
                <a:latin typeface="Times New Roman Bold"/>
                <a:ea typeface="Times New Roman Bold"/>
                <a:cs typeface="Times New Roman Bold"/>
                <a:sym typeface="Times New Roman Bold"/>
              </a:rPr>
              <a:t>Assistant Professor </a:t>
            </a:r>
          </a:p>
          <a:p>
            <a:pPr algn="ctr">
              <a:lnSpc>
                <a:spcPts val="3080"/>
              </a:lnSpc>
              <a:spcBef>
                <a:spcPct val="0"/>
              </a:spcBef>
            </a:pPr>
            <a:r>
              <a:rPr lang="en-US" sz="2200" b="1">
                <a:solidFill>
                  <a:srgbClr val="000000"/>
                </a:solidFill>
                <a:latin typeface="Times New Roman Bold"/>
                <a:ea typeface="Times New Roman Bold"/>
                <a:cs typeface="Times New Roman Bold"/>
                <a:sym typeface="Times New Roman Bold"/>
              </a:rPr>
              <a:t>Department of Computer Technology &amp; Data Science </a:t>
            </a:r>
          </a:p>
        </p:txBody>
      </p:sp>
      <p:sp>
        <p:nvSpPr>
          <p:cNvPr id="10" name="TextBox 10"/>
          <p:cNvSpPr txBox="1"/>
          <p:nvPr/>
        </p:nvSpPr>
        <p:spPr>
          <a:xfrm>
            <a:off x="13985478" y="8484236"/>
            <a:ext cx="3921521" cy="1287779"/>
          </a:xfrm>
          <a:prstGeom prst="rect">
            <a:avLst/>
          </a:prstGeom>
        </p:spPr>
        <p:txBody>
          <a:bodyPr wrap="square" lIns="0" tIns="0" rIns="0" bIns="0" rtlCol="0" anchor="t">
            <a:spAutoFit/>
          </a:bodyPr>
          <a:lstStyle/>
          <a:p>
            <a:pPr algn="ctr">
              <a:lnSpc>
                <a:spcPts val="2520"/>
              </a:lnSpc>
              <a:spcBef>
                <a:spcPct val="0"/>
              </a:spcBef>
            </a:pPr>
            <a:r>
              <a:rPr lang="en-US" sz="1800" b="1" dirty="0">
                <a:solidFill>
                  <a:srgbClr val="FFFFFF"/>
                </a:solidFill>
                <a:latin typeface="Times New Roman Bold"/>
                <a:ea typeface="Times New Roman Bold"/>
                <a:cs typeface="Times New Roman Bold"/>
                <a:sym typeface="Times New Roman Bold"/>
              </a:rPr>
              <a:t>Submitted by </a:t>
            </a:r>
          </a:p>
          <a:p>
            <a:pPr algn="ctr">
              <a:lnSpc>
                <a:spcPts val="2520"/>
              </a:lnSpc>
              <a:spcBef>
                <a:spcPct val="0"/>
              </a:spcBef>
            </a:pPr>
            <a:r>
              <a:rPr lang="en-US" sz="1800" b="1" dirty="0">
                <a:solidFill>
                  <a:srgbClr val="FFFFFF"/>
                </a:solidFill>
                <a:latin typeface="Times New Roman Bold"/>
                <a:ea typeface="Times New Roman Bold"/>
                <a:cs typeface="Times New Roman Bold"/>
                <a:sym typeface="Times New Roman Bold"/>
              </a:rPr>
              <a:t>Monisha R - 23BCT135 </a:t>
            </a:r>
          </a:p>
          <a:p>
            <a:pPr algn="ctr">
              <a:lnSpc>
                <a:spcPts val="2520"/>
              </a:lnSpc>
              <a:spcBef>
                <a:spcPct val="0"/>
              </a:spcBef>
            </a:pPr>
            <a:r>
              <a:rPr lang="en-US" sz="1800" b="1" dirty="0" err="1">
                <a:solidFill>
                  <a:srgbClr val="FFFFFF"/>
                </a:solidFill>
                <a:latin typeface="Times New Roman Bold"/>
                <a:ea typeface="Times New Roman Bold"/>
                <a:cs typeface="Times New Roman Bold"/>
                <a:sym typeface="Times New Roman Bold"/>
              </a:rPr>
              <a:t>Dharshan</a:t>
            </a:r>
            <a:r>
              <a:rPr lang="en-US" sz="1800" b="1" dirty="0">
                <a:solidFill>
                  <a:srgbClr val="FFFFFF"/>
                </a:solidFill>
                <a:latin typeface="Times New Roman Bold"/>
                <a:ea typeface="Times New Roman Bold"/>
                <a:cs typeface="Times New Roman Bold"/>
                <a:sym typeface="Times New Roman Bold"/>
              </a:rPr>
              <a:t> V N  - 23BCT112 </a:t>
            </a:r>
          </a:p>
          <a:p>
            <a:pPr algn="ctr">
              <a:lnSpc>
                <a:spcPts val="2520"/>
              </a:lnSpc>
              <a:spcBef>
                <a:spcPct val="0"/>
              </a:spcBef>
            </a:pPr>
            <a:r>
              <a:rPr lang="en-US" sz="1800" b="1" dirty="0">
                <a:solidFill>
                  <a:srgbClr val="FFFFFF"/>
                </a:solidFill>
                <a:latin typeface="Times New Roman Bold"/>
                <a:ea typeface="Times New Roman Bold"/>
                <a:cs typeface="Times New Roman Bold"/>
                <a:sym typeface="Times New Roman Bold"/>
              </a:rPr>
              <a:t>Jai Surya </a:t>
            </a:r>
            <a:r>
              <a:rPr lang="en-US" sz="1800" b="1" dirty="0" err="1">
                <a:solidFill>
                  <a:srgbClr val="FFFFFF"/>
                </a:solidFill>
                <a:latin typeface="Times New Roman Bold"/>
                <a:ea typeface="Times New Roman Bold"/>
                <a:cs typeface="Times New Roman Bold"/>
                <a:sym typeface="Times New Roman Bold"/>
              </a:rPr>
              <a:t>Anandhan</a:t>
            </a:r>
            <a:r>
              <a:rPr lang="en-US" sz="1800" b="1" dirty="0">
                <a:solidFill>
                  <a:srgbClr val="FFFFFF"/>
                </a:solidFill>
                <a:latin typeface="Times New Roman Bold"/>
                <a:ea typeface="Times New Roman Bold"/>
                <a:cs typeface="Times New Roman Bold"/>
                <a:sym typeface="Times New Roman Bold"/>
              </a:rPr>
              <a:t>  - 23BCT121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510667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Error Handling and Feedback:</a:t>
            </a:r>
          </a:p>
          <a:p>
            <a:pPr marL="474981" lvl="1" indent="-237491" algn="l">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If users select fewer than 4 symbols while creating or logging in with their graphical password, the system throws an error.</a:t>
            </a:r>
          </a:p>
          <a:p>
            <a:pPr marL="474981" lvl="1" indent="-237491" algn="l">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If the username or graphical password is incorrect during login, an error message is displayed.</a:t>
            </a:r>
          </a:p>
          <a:p>
            <a:pPr algn="l">
              <a:lnSpc>
                <a:spcPts val="3080"/>
              </a:lnSpc>
            </a:pPr>
            <a:r>
              <a:rPr lang="en-US" sz="2200" b="1" u="sng">
                <a:solidFill>
                  <a:srgbClr val="060606"/>
                </a:solidFill>
                <a:latin typeface="Times New Roman Bold"/>
                <a:ea typeface="Times New Roman Bold"/>
                <a:cs typeface="Times New Roman Bold"/>
                <a:sym typeface="Times New Roman Bold"/>
              </a:rPr>
              <a:t>Security Considerations:</a:t>
            </a:r>
          </a:p>
          <a:p>
            <a:pPr marL="474981" lvl="1" indent="-237491" algn="l">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system hashes the graphical password before storing it in the database, ensuring that the actual symbols are not saved in plain text.</a:t>
            </a:r>
          </a:p>
          <a:p>
            <a:pPr marL="474981" lvl="1" indent="-237491" algn="l">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Password verification compares hashes instead of the actual password symbols, further enhancing security.</a:t>
            </a:r>
          </a:p>
          <a:p>
            <a:pPr algn="l">
              <a:lnSpc>
                <a:spcPts val="3080"/>
              </a:lnSpc>
            </a:pPr>
            <a:endParaRPr lang="en-US" sz="2200" b="1">
              <a:solidFill>
                <a:srgbClr val="060606"/>
              </a:solidFill>
              <a:latin typeface="Times New Roman Bold"/>
              <a:ea typeface="Times New Roman Bold"/>
              <a:cs typeface="Times New Roman Bold"/>
              <a:sym typeface="Times New Roman Bold"/>
            </a:endParaRPr>
          </a:p>
          <a:p>
            <a:pPr algn="l">
              <a:lnSpc>
                <a:spcPts val="3080"/>
              </a:lnSpc>
            </a:pPr>
            <a:r>
              <a:rPr lang="en-US" sz="2200" b="1">
                <a:solidFill>
                  <a:srgbClr val="060606"/>
                </a:solidFill>
                <a:latin typeface="Times New Roman Bold"/>
                <a:ea typeface="Times New Roman Bold"/>
                <a:cs typeface="Times New Roman Bold"/>
                <a:sym typeface="Times New Roman Bold"/>
              </a:rPr>
              <a:t>This system enhances traditional password security by allowing users to choose a sequence of symbols, which is less prone to attacks like brute force or dictionary attacks common in text-based passwords.</a:t>
            </a:r>
          </a:p>
          <a:p>
            <a:pPr algn="l">
              <a:lnSpc>
                <a:spcPts val="3080"/>
              </a:lnSpc>
            </a:pPr>
            <a:endParaRPr lang="en-US" sz="2200" b="1">
              <a:solidFill>
                <a:srgbClr val="060606"/>
              </a:solidFill>
              <a:latin typeface="Times New Roman Bold"/>
              <a:ea typeface="Times New Roman Bold"/>
              <a:cs typeface="Times New Roman Bold"/>
              <a:sym typeface="Times New Roman Bold"/>
            </a:endParaRPr>
          </a:p>
          <a:p>
            <a:pPr algn="l">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6278245"/>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MODULE DESCRIPTION :</a:t>
            </a: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r>
              <a:rPr lang="en-US" sz="2200" b="1">
                <a:solidFill>
                  <a:srgbClr val="060606"/>
                </a:solidFill>
                <a:latin typeface="Times New Roman Bold"/>
                <a:ea typeface="Times New Roman Bold"/>
                <a:cs typeface="Times New Roman Bold"/>
                <a:sym typeface="Times New Roman Bold"/>
              </a:rPr>
              <a:t>The Graphical Password Authentication System you've implemented is a user authentication mechanism that replaces traditional alphanumeric passwords with a graphical password system.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r>
              <a:rPr lang="en-US" sz="2200" b="1">
                <a:solidFill>
                  <a:srgbClr val="060606"/>
                </a:solidFill>
                <a:latin typeface="Times New Roman Bold"/>
                <a:ea typeface="Times New Roman Bold"/>
                <a:cs typeface="Times New Roman Bold"/>
                <a:sym typeface="Times New Roman Bold"/>
              </a:rPr>
              <a:t>1. Database Setup and Password Hashing</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SQLite Database: The system uses an SQLite database (graphical_password_auth.db) to store user details (username, email, and hashed password).</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Password Hashing: The user’s graphical password is created by selecting symbols (images). These selected symbols are combined into a string, which is then hashed using the SHA-256 algorithm to generate a unique password hash. This hash is stored in the database to protect the password.</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7840345"/>
          </a:xfrm>
          <a:prstGeom prst="rect">
            <a:avLst/>
          </a:prstGeom>
        </p:spPr>
        <p:txBody>
          <a:bodyPr lIns="0" tIns="0" rIns="0" bIns="0" rtlCol="0" anchor="t">
            <a:spAutoFit/>
          </a:bodyPr>
          <a:lstStyle/>
          <a:p>
            <a:pPr algn="just">
              <a:lnSpc>
                <a:spcPts val="3080"/>
              </a:lnSpc>
            </a:pPr>
            <a:r>
              <a:rPr lang="en-US" sz="2200" b="1">
                <a:solidFill>
                  <a:srgbClr val="060606"/>
                </a:solidFill>
                <a:latin typeface="Times New Roman Bold"/>
                <a:ea typeface="Times New Roman Bold"/>
                <a:cs typeface="Times New Roman Bold"/>
                <a:sym typeface="Times New Roman Bold"/>
              </a:rPr>
              <a:t>2. Symbol-Based Graphical Password System</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Symbol Selection:</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Users select a sequence of symbols (images) from a grid to create their password.</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system loads the symbol images from the symbols folder. These images are displayed in a grid using Streamlit's st.image() feature.</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user is required to select at least 4 symbols for their password.</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Symbol Storage:</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selected symbols are combined to form the user’s password.</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password is then hashed and stored in the database for security.</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r>
              <a:rPr lang="en-US" sz="2200" b="1">
                <a:solidFill>
                  <a:srgbClr val="060606"/>
                </a:solidFill>
                <a:latin typeface="Times New Roman Bold"/>
                <a:ea typeface="Times New Roman Bold"/>
                <a:cs typeface="Times New Roman Bold"/>
                <a:sym typeface="Times New Roman Bold"/>
              </a:rPr>
              <a:t>3. User Registration</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Registering a New User:</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Users input a username and email and select a graphical password by clicking on the images.</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selected symbols are hashed and stored in the database as the user's password.</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This ensures that the actual graphical password (symbols) is not stored, but only a hash of the password, adding a layer of security.</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5497195"/>
          </a:xfrm>
          <a:prstGeom prst="rect">
            <a:avLst/>
          </a:prstGeom>
        </p:spPr>
        <p:txBody>
          <a:bodyPr lIns="0" tIns="0" rIns="0" bIns="0" rtlCol="0" anchor="t">
            <a:spAutoFit/>
          </a:bodyPr>
          <a:lstStyle/>
          <a:p>
            <a:pPr algn="just">
              <a:lnSpc>
                <a:spcPts val="3080"/>
              </a:lnSpc>
            </a:pPr>
            <a:r>
              <a:rPr lang="en-US" sz="2200" b="1">
                <a:solidFill>
                  <a:srgbClr val="060606"/>
                </a:solidFill>
                <a:latin typeface="Times New Roman Bold"/>
                <a:ea typeface="Times New Roman Bold"/>
                <a:cs typeface="Times New Roman Bold"/>
                <a:sym typeface="Times New Roman Bold"/>
              </a:rPr>
              <a:t>4. User Login</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Login Process:</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Users enter their username and reselect the symbols they used during registration to log in.</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system hashes the selected symbols and compares the hash to the one stored in the database.</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If the hashes match, the user is successfully logged in; otherwise, they see an error message.\</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r>
              <a:rPr lang="en-US" sz="2200" b="1">
                <a:solidFill>
                  <a:srgbClr val="060606"/>
                </a:solidFill>
                <a:latin typeface="Times New Roman Bold"/>
                <a:ea typeface="Times New Roman Bold"/>
                <a:cs typeface="Times New Roman Bold"/>
                <a:sym typeface="Times New Roman Bold"/>
              </a:rPr>
              <a:t>5. Admin Functionality</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Admin Login:</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A separate admin login is implemented, allowing an admin to access the system using a predefined password (Welcome@123 in this case).</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Admin Dashboard:</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Once logged in, the admin can view a table of all registered users, displaying usernames, email addresses, and the hashed passwords for each user.</a:t>
            </a: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3154045"/>
          </a:xfrm>
          <a:prstGeom prst="rect">
            <a:avLst/>
          </a:prstGeom>
        </p:spPr>
        <p:txBody>
          <a:bodyPr lIns="0" tIns="0" rIns="0" bIns="0" rtlCol="0" anchor="t">
            <a:spAutoFit/>
          </a:bodyPr>
          <a:lstStyle/>
          <a:p>
            <a:pPr algn="just">
              <a:lnSpc>
                <a:spcPts val="3080"/>
              </a:lnSpc>
            </a:pPr>
            <a:r>
              <a:rPr lang="en-US" sz="2200" b="1">
                <a:solidFill>
                  <a:srgbClr val="060606"/>
                </a:solidFill>
                <a:latin typeface="Times New Roman Bold"/>
                <a:ea typeface="Times New Roman Bold"/>
                <a:cs typeface="Times New Roman Bold"/>
                <a:sym typeface="Times New Roman Bold"/>
              </a:rPr>
              <a:t>6. User Interface and Background Customization</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Streamlit UI:</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application is built using Streamlit, which offers an interactive web-based interface.</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sidebar provides a navigation menu with options like Home, Login, Register, and Admin, each represented with icons.</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Dynamic Backgrounds:</a:t>
            </a:r>
          </a:p>
          <a:p>
            <a:pPr marL="949962" lvl="2" indent="-316654"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Depending on the selected page (Home, Login, Register, Admin), the background image of the app changes dynamically for a better user experience.</a:t>
            </a: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5532412"/>
          </a:xfrm>
          <a:prstGeom prst="rect">
            <a:avLst/>
          </a:prstGeom>
        </p:spPr>
        <p:txBody>
          <a:bodyPr lIns="0" tIns="0" rIns="0" bIns="0" rtlCol="0" anchor="t">
            <a:spAutoFit/>
          </a:bodyPr>
          <a:lstStyle/>
          <a:p>
            <a:pPr algn="l">
              <a:lnSpc>
                <a:spcPts val="3080"/>
              </a:lnSpc>
            </a:pPr>
            <a:r>
              <a:rPr lang="en-US" sz="2200" b="1" u="sng" dirty="0">
                <a:solidFill>
                  <a:srgbClr val="060606"/>
                </a:solidFill>
                <a:latin typeface="Times New Roman Bold"/>
                <a:ea typeface="Times New Roman Bold"/>
                <a:cs typeface="Times New Roman Bold"/>
                <a:sym typeface="Times New Roman Bold"/>
              </a:rPr>
              <a:t>PLAN FOR FUTURE ENHANCEMENT :</a:t>
            </a:r>
          </a:p>
          <a:p>
            <a:pPr algn="just">
              <a:lnSpc>
                <a:spcPts val="3080"/>
              </a:lnSpc>
            </a:pPr>
            <a:endParaRPr lang="en-US" sz="2200" b="1" u="sng" dirty="0">
              <a:solidFill>
                <a:srgbClr val="060606"/>
              </a:solidFill>
              <a:latin typeface="Times New Roman Bold"/>
              <a:ea typeface="Times New Roman Bold"/>
              <a:cs typeface="Times New Roman Bold"/>
              <a:sym typeface="Times New Roman Bold"/>
            </a:endParaRPr>
          </a:p>
          <a:p>
            <a:pPr algn="just">
              <a:lnSpc>
                <a:spcPts val="3080"/>
              </a:lnSpc>
            </a:pPr>
            <a:r>
              <a:rPr lang="en-US" sz="2200" b="1" dirty="0">
                <a:solidFill>
                  <a:srgbClr val="060606"/>
                </a:solidFill>
                <a:latin typeface="Times New Roman Bold"/>
                <a:ea typeface="Times New Roman Bold"/>
                <a:cs typeface="Times New Roman Bold"/>
                <a:sym typeface="Times New Roman Bold"/>
              </a:rPr>
              <a:t>The Graphical Password Authentication (GPA) system offers a strong foundation for further development and improvements. Several future enhancements could be implemented to further strengthen the system’s functionality, security, and user experience: </a:t>
            </a:r>
          </a:p>
          <a:p>
            <a:pPr algn="just">
              <a:lnSpc>
                <a:spcPts val="3080"/>
              </a:lnSpc>
            </a:pPr>
            <a:endParaRPr lang="en-US" sz="2200" b="1" dirty="0">
              <a:solidFill>
                <a:srgbClr val="060606"/>
              </a:solidFill>
              <a:latin typeface="Times New Roman Bold"/>
              <a:ea typeface="Times New Roman Bold"/>
              <a:cs typeface="Times New Roman Bold"/>
              <a:sym typeface="Times New Roman Bold"/>
            </a:endParaRPr>
          </a:p>
          <a:p>
            <a:pPr algn="just">
              <a:lnSpc>
                <a:spcPts val="3080"/>
              </a:lnSpc>
            </a:pPr>
            <a:r>
              <a:rPr lang="en-US" sz="2200" b="1" dirty="0">
                <a:solidFill>
                  <a:srgbClr val="060606"/>
                </a:solidFill>
                <a:latin typeface="Times New Roman Bold"/>
                <a:ea typeface="Times New Roman Bold"/>
                <a:cs typeface="Times New Roman Bold"/>
                <a:sym typeface="Times New Roman Bold"/>
              </a:rPr>
              <a:t>1. Biometric Integration: Incorporating biometric authentication (such as fingerprint or facial recognition) alongside the graphical password can provide multi-factor authentication (MFA), significantly enhancing security. </a:t>
            </a:r>
          </a:p>
          <a:p>
            <a:pPr algn="just">
              <a:lnSpc>
                <a:spcPts val="3080"/>
              </a:lnSpc>
            </a:pPr>
            <a:endParaRPr lang="en-US" sz="2200" b="1" dirty="0">
              <a:solidFill>
                <a:srgbClr val="060606"/>
              </a:solidFill>
              <a:latin typeface="Times New Roman Bold"/>
              <a:ea typeface="Times New Roman Bold"/>
              <a:cs typeface="Times New Roman Bold"/>
              <a:sym typeface="Times New Roman Bold"/>
            </a:endParaRPr>
          </a:p>
          <a:p>
            <a:pPr algn="just">
              <a:lnSpc>
                <a:spcPts val="3080"/>
              </a:lnSpc>
            </a:pPr>
            <a:r>
              <a:rPr lang="en-US" sz="2200" b="1" dirty="0">
                <a:solidFill>
                  <a:srgbClr val="060606"/>
                </a:solidFill>
                <a:latin typeface="Times New Roman Bold"/>
                <a:ea typeface="Times New Roman Bold"/>
                <a:cs typeface="Times New Roman Bold"/>
                <a:sym typeface="Times New Roman Bold"/>
              </a:rPr>
              <a:t>2. Dynamic Passwords: Implementing dynamic graphical passwords, where the image set or the sequence changes based on user behavior or time, can provide an additional layer of security, making it harder for attackers to predict or replicate login attempts.  </a:t>
            </a:r>
          </a:p>
          <a:p>
            <a:pPr algn="just">
              <a:lnSpc>
                <a:spcPts val="3080"/>
              </a:lnSpc>
            </a:pPr>
            <a:endParaRPr lang="en-US" sz="2200" b="1" dirty="0">
              <a:solidFill>
                <a:srgbClr val="060606"/>
              </a:solidFill>
              <a:latin typeface="Times New Roman Bold"/>
              <a:ea typeface="Times New Roman Bold"/>
              <a:cs typeface="Times New Roman Bold"/>
              <a:sym typeface="Times New Roman Bold"/>
            </a:endParaRPr>
          </a:p>
          <a:p>
            <a:pPr algn="just">
              <a:lnSpc>
                <a:spcPts val="3080"/>
              </a:lnSpc>
            </a:pPr>
            <a:r>
              <a:rPr lang="en-US" sz="2200" b="1" dirty="0">
                <a:solidFill>
                  <a:srgbClr val="060606"/>
                </a:solidFill>
                <a:latin typeface="Times New Roman Bold"/>
                <a:ea typeface="Times New Roman Bold"/>
                <a:cs typeface="Times New Roman Bold"/>
                <a:sym typeface="Times New Roman Bold"/>
              </a:rPr>
              <a:t>3. Enhanced User Interface: Improving the design and responsiveness of the user interface can make the system more accessible and user-friendly, especially for users with disabilities or those accessing the system from mobile devices. </a:t>
            </a:r>
          </a:p>
          <a:p>
            <a:pPr algn="just">
              <a:lnSpc>
                <a:spcPts val="3080"/>
              </a:lnSpc>
              <a:spcBef>
                <a:spcPct val="0"/>
              </a:spcBef>
            </a:pPr>
            <a:endParaRPr lang="en-US" sz="2200" b="1" dirty="0">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4339778"/>
          </a:xfrm>
          <a:prstGeom prst="rect">
            <a:avLst/>
          </a:prstGeom>
        </p:spPr>
        <p:txBody>
          <a:bodyPr lIns="0" tIns="0" rIns="0" bIns="0" rtlCol="0" anchor="t">
            <a:spAutoFit/>
          </a:bodyPr>
          <a:lstStyle/>
          <a:p>
            <a:pPr algn="l">
              <a:lnSpc>
                <a:spcPts val="3080"/>
              </a:lnSpc>
            </a:pPr>
            <a:r>
              <a:rPr lang="en-US" sz="2200" b="1" dirty="0">
                <a:solidFill>
                  <a:srgbClr val="060606"/>
                </a:solidFill>
                <a:latin typeface="Times New Roman Bold"/>
                <a:ea typeface="Times New Roman Bold"/>
                <a:cs typeface="Times New Roman Bold"/>
                <a:sym typeface="Times New Roman Bold"/>
              </a:rPr>
              <a:t>5. Machine Learning-based Security: Implementing machine learning models to detect unusual login patterns or predict potential attacks based on user behavior could proactively prevent unauthorized access. </a:t>
            </a:r>
          </a:p>
          <a:p>
            <a:pPr algn="just">
              <a:lnSpc>
                <a:spcPts val="3080"/>
              </a:lnSpc>
            </a:pPr>
            <a:endParaRPr lang="en-US" sz="2200" b="1" dirty="0">
              <a:solidFill>
                <a:srgbClr val="060606"/>
              </a:solidFill>
              <a:latin typeface="Times New Roman Bold"/>
              <a:ea typeface="Times New Roman Bold"/>
              <a:cs typeface="Times New Roman Bold"/>
              <a:sym typeface="Times New Roman Bold"/>
            </a:endParaRPr>
          </a:p>
          <a:p>
            <a:pPr algn="just">
              <a:lnSpc>
                <a:spcPts val="3080"/>
              </a:lnSpc>
            </a:pPr>
            <a:r>
              <a:rPr lang="en-US" sz="2200" b="1" dirty="0">
                <a:solidFill>
                  <a:srgbClr val="060606"/>
                </a:solidFill>
                <a:latin typeface="Times New Roman Bold"/>
                <a:ea typeface="Times New Roman Bold"/>
                <a:cs typeface="Times New Roman Bold"/>
                <a:sym typeface="Times New Roman Bold"/>
              </a:rPr>
              <a:t>6. Cloud-based Storage: Transitioning to a cloud-based database would allow for more scalable storage solutions, providing global accessibility and real-time updates for large-scale applications.</a:t>
            </a:r>
          </a:p>
          <a:p>
            <a:pPr algn="just">
              <a:lnSpc>
                <a:spcPts val="3080"/>
              </a:lnSpc>
            </a:pPr>
            <a:endParaRPr lang="en-US" sz="2200" b="1" dirty="0">
              <a:solidFill>
                <a:srgbClr val="060606"/>
              </a:solidFill>
              <a:latin typeface="Times New Roman Bold"/>
              <a:ea typeface="Times New Roman Bold"/>
              <a:cs typeface="Times New Roman Bold"/>
              <a:sym typeface="Times New Roman Bold"/>
            </a:endParaRPr>
          </a:p>
          <a:p>
            <a:pPr algn="just">
              <a:lnSpc>
                <a:spcPts val="3080"/>
              </a:lnSpc>
            </a:pPr>
            <a:r>
              <a:rPr lang="en-US" sz="2200" b="1">
                <a:solidFill>
                  <a:srgbClr val="060606"/>
                </a:solidFill>
                <a:latin typeface="Times New Roman Bold"/>
                <a:ea typeface="Times New Roman Bold"/>
                <a:cs typeface="Times New Roman Bold"/>
                <a:sym typeface="Times New Roman Bold"/>
              </a:rPr>
              <a:t>7. </a:t>
            </a:r>
            <a:r>
              <a:rPr lang="en-US" sz="2200" b="1" dirty="0">
                <a:solidFill>
                  <a:srgbClr val="060606"/>
                </a:solidFill>
                <a:latin typeface="Times New Roman Bold"/>
                <a:ea typeface="Times New Roman Bold"/>
                <a:cs typeface="Times New Roman Bold"/>
                <a:sym typeface="Times New Roman Bold"/>
              </a:rPr>
              <a:t>Audit Logs and Analytics: Including audit trails and real-time analytics for admins to monitor login attempts and detect suspicious activities would enhance the system's security </a:t>
            </a:r>
            <a:r>
              <a:rPr lang="en-US" sz="2200" b="1" dirty="0" err="1">
                <a:solidFill>
                  <a:srgbClr val="060606"/>
                </a:solidFill>
                <a:latin typeface="Times New Roman Bold"/>
                <a:ea typeface="Times New Roman Bold"/>
                <a:cs typeface="Times New Roman Bold"/>
                <a:sym typeface="Times New Roman Bold"/>
              </a:rPr>
              <a:t>postur</a:t>
            </a:r>
            <a:endParaRPr lang="en-US" sz="2200" b="1" dirty="0">
              <a:solidFill>
                <a:srgbClr val="060606"/>
              </a:solidFill>
              <a:latin typeface="Times New Roman Bold"/>
              <a:ea typeface="Times New Roman Bold"/>
              <a:cs typeface="Times New Roman Bold"/>
              <a:sym typeface="Times New Roman Bold"/>
            </a:endParaRPr>
          </a:p>
          <a:p>
            <a:pPr algn="just">
              <a:lnSpc>
                <a:spcPts val="3080"/>
              </a:lnSpc>
            </a:pPr>
            <a:endParaRPr lang="en-US" sz="2200" b="1" dirty="0">
              <a:solidFill>
                <a:srgbClr val="060606"/>
              </a:solidFill>
              <a:latin typeface="Times New Roman Bold"/>
              <a:ea typeface="Times New Roman Bold"/>
              <a:cs typeface="Times New Roman Bold"/>
              <a:sym typeface="Times New Roman Bold"/>
            </a:endParaRPr>
          </a:p>
          <a:p>
            <a:pPr algn="just">
              <a:lnSpc>
                <a:spcPts val="3080"/>
              </a:lnSpc>
            </a:pPr>
            <a:endParaRPr lang="en-US" sz="2200" b="1" dirty="0">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dirty="0">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744982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CONCLUSION :</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Graphical Password Authentication (GPA) system presents a modern, secure, and user-friendly solution to the limitations of traditional text-based password systems. By leveraging the human brain’s ability to recognize and remember images more effectively than text, the system simplifies the login experience while providing robust protection against common attacks such as phishing, brute force, and keylogging.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system incorporates critical security features such as SHA-256 hashing, randomized image grids, and secure database storage using SQLite, ensuring that user data is protected even if the database is compromised. The design and implementation of this system also demonstrate the potential for wider adoption in various applications that demand strong authentication methods, from personal accounts to high-security environments.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development of this system successfully addresses the dual challenges of usability and security. The use of graphical passwords reduces cognitive burden while simultaneously increasing resistance to cyber threats. With minimal infrastructure requirements and easy integration with modern applications, this system is a cost-effective and scalable alternative to traditional authentication systems.</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Freeform 5"/>
          <p:cNvSpPr/>
          <p:nvPr/>
        </p:nvSpPr>
        <p:spPr>
          <a:xfrm>
            <a:off x="3493371" y="3581400"/>
            <a:ext cx="11301259" cy="5353971"/>
          </a:xfrm>
          <a:custGeom>
            <a:avLst/>
            <a:gdLst/>
            <a:ahLst/>
            <a:cxnLst/>
            <a:rect l="l" t="t" r="r" b="b"/>
            <a:pathLst>
              <a:path w="11301259" h="5353971">
                <a:moveTo>
                  <a:pt x="0" y="0"/>
                </a:moveTo>
                <a:lnTo>
                  <a:pt x="11301258" y="0"/>
                </a:lnTo>
                <a:lnTo>
                  <a:pt x="11301258" y="5353971"/>
                </a:lnTo>
                <a:lnTo>
                  <a:pt x="0" y="5353971"/>
                </a:lnTo>
                <a:lnTo>
                  <a:pt x="0" y="0"/>
                </a:lnTo>
                <a:close/>
              </a:path>
            </a:pathLst>
          </a:custGeom>
          <a:blipFill>
            <a:blip r:embed="rId5"/>
            <a:stretch>
              <a:fillRect/>
            </a:stretch>
          </a:blipFill>
        </p:spPr>
      </p:sp>
      <p:sp>
        <p:nvSpPr>
          <p:cNvPr id="6" name="TextBox 6"/>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7" name="TextBox 7"/>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8" name="TextBox 8"/>
          <p:cNvSpPr txBox="1"/>
          <p:nvPr/>
        </p:nvSpPr>
        <p:spPr>
          <a:xfrm>
            <a:off x="1227118" y="2547303"/>
            <a:ext cx="15833764" cy="198247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OUTPUT SCREEN SHORT:</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u="sng">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Freeform 5"/>
          <p:cNvSpPr/>
          <p:nvPr/>
        </p:nvSpPr>
        <p:spPr>
          <a:xfrm>
            <a:off x="3493371" y="3581400"/>
            <a:ext cx="11301259" cy="5339845"/>
          </a:xfrm>
          <a:custGeom>
            <a:avLst/>
            <a:gdLst/>
            <a:ahLst/>
            <a:cxnLst/>
            <a:rect l="l" t="t" r="r" b="b"/>
            <a:pathLst>
              <a:path w="11301259" h="5339845">
                <a:moveTo>
                  <a:pt x="0" y="0"/>
                </a:moveTo>
                <a:lnTo>
                  <a:pt x="11301258" y="0"/>
                </a:lnTo>
                <a:lnTo>
                  <a:pt x="11301258" y="5339845"/>
                </a:lnTo>
                <a:lnTo>
                  <a:pt x="0" y="5339845"/>
                </a:lnTo>
                <a:lnTo>
                  <a:pt x="0" y="0"/>
                </a:lnTo>
                <a:close/>
              </a:path>
            </a:pathLst>
          </a:custGeom>
          <a:blipFill>
            <a:blip r:embed="rId5"/>
            <a:stretch>
              <a:fillRect/>
            </a:stretch>
          </a:blipFill>
        </p:spPr>
      </p:sp>
      <p:sp>
        <p:nvSpPr>
          <p:cNvPr id="6" name="TextBox 6"/>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7" name="TextBox 7"/>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8" name="TextBox 8"/>
          <p:cNvSpPr txBox="1"/>
          <p:nvPr/>
        </p:nvSpPr>
        <p:spPr>
          <a:xfrm>
            <a:off x="1227118" y="2547303"/>
            <a:ext cx="15833764" cy="198247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OUTPUT SCREEN SHORT:</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u="sng">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grpSp>
        <p:nvGrpSpPr>
          <p:cNvPr id="5" name="Group 5"/>
          <p:cNvGrpSpPr/>
          <p:nvPr/>
        </p:nvGrpSpPr>
        <p:grpSpPr>
          <a:xfrm>
            <a:off x="6889042" y="2316739"/>
            <a:ext cx="4509915" cy="1182547"/>
            <a:chOff x="0" y="0"/>
            <a:chExt cx="1187797" cy="311453"/>
          </a:xfrm>
        </p:grpSpPr>
        <p:sp>
          <p:nvSpPr>
            <p:cNvPr id="6" name="Freeform 6"/>
            <p:cNvSpPr/>
            <p:nvPr/>
          </p:nvSpPr>
          <p:spPr>
            <a:xfrm>
              <a:off x="0" y="0"/>
              <a:ext cx="1187797" cy="311453"/>
            </a:xfrm>
            <a:custGeom>
              <a:avLst/>
              <a:gdLst/>
              <a:ahLst/>
              <a:cxnLst/>
              <a:rect l="l" t="t" r="r" b="b"/>
              <a:pathLst>
                <a:path w="1187797" h="311453">
                  <a:moveTo>
                    <a:pt x="155726" y="0"/>
                  </a:moveTo>
                  <a:lnTo>
                    <a:pt x="1032070" y="0"/>
                  </a:lnTo>
                  <a:cubicBezTo>
                    <a:pt x="1118076" y="0"/>
                    <a:pt x="1187797" y="69721"/>
                    <a:pt x="1187797" y="155726"/>
                  </a:cubicBezTo>
                  <a:lnTo>
                    <a:pt x="1187797" y="155726"/>
                  </a:lnTo>
                  <a:cubicBezTo>
                    <a:pt x="1187797" y="197028"/>
                    <a:pt x="1171390" y="236637"/>
                    <a:pt x="1142186" y="265842"/>
                  </a:cubicBezTo>
                  <a:cubicBezTo>
                    <a:pt x="1112981" y="295046"/>
                    <a:pt x="1073371" y="311453"/>
                    <a:pt x="1032070" y="311453"/>
                  </a:cubicBezTo>
                  <a:lnTo>
                    <a:pt x="155726" y="311453"/>
                  </a:lnTo>
                  <a:cubicBezTo>
                    <a:pt x="69721" y="311453"/>
                    <a:pt x="0" y="241732"/>
                    <a:pt x="0" y="155726"/>
                  </a:cubicBezTo>
                  <a:lnTo>
                    <a:pt x="0" y="155726"/>
                  </a:lnTo>
                  <a:cubicBezTo>
                    <a:pt x="0" y="69721"/>
                    <a:pt x="69721" y="0"/>
                    <a:pt x="155726" y="0"/>
                  </a:cubicBezTo>
                  <a:close/>
                </a:path>
              </a:pathLst>
            </a:custGeom>
            <a:solidFill>
              <a:srgbClr val="060606"/>
            </a:solidFill>
          </p:spPr>
        </p:sp>
        <p:sp>
          <p:nvSpPr>
            <p:cNvPr id="7" name="TextBox 7"/>
            <p:cNvSpPr txBox="1"/>
            <p:nvPr/>
          </p:nvSpPr>
          <p:spPr>
            <a:xfrm>
              <a:off x="0" y="-85725"/>
              <a:ext cx="1187797" cy="397178"/>
            </a:xfrm>
            <a:prstGeom prst="rect">
              <a:avLst/>
            </a:prstGeom>
          </p:spPr>
          <p:txBody>
            <a:bodyPr lIns="50800" tIns="50800" rIns="50800" bIns="50800" rtlCol="0" anchor="ctr"/>
            <a:lstStyle/>
            <a:p>
              <a:pPr algn="ctr">
                <a:lnSpc>
                  <a:spcPts val="3080"/>
                </a:lnSpc>
              </a:pPr>
              <a:endParaRPr/>
            </a:p>
          </p:txBody>
        </p:sp>
      </p:grpSp>
      <p:sp>
        <p:nvSpPr>
          <p:cNvPr id="8" name="TextBox 8"/>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9" name="TextBox 9"/>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10" name="TextBox 10"/>
          <p:cNvSpPr txBox="1"/>
          <p:nvPr/>
        </p:nvSpPr>
        <p:spPr>
          <a:xfrm>
            <a:off x="8453259" y="2671476"/>
            <a:ext cx="1381482" cy="387349"/>
          </a:xfrm>
          <a:prstGeom prst="rect">
            <a:avLst/>
          </a:prstGeom>
        </p:spPr>
        <p:txBody>
          <a:bodyPr lIns="0" tIns="0" rIns="0" bIns="0" rtlCol="0" anchor="t">
            <a:spAutoFit/>
          </a:bodyPr>
          <a:lstStyle/>
          <a:p>
            <a:pPr algn="ctr">
              <a:lnSpc>
                <a:spcPts val="2800"/>
              </a:lnSpc>
              <a:spcBef>
                <a:spcPct val="0"/>
              </a:spcBef>
            </a:pPr>
            <a:r>
              <a:rPr lang="en-US" sz="2000" b="1">
                <a:solidFill>
                  <a:srgbClr val="FFFFFF"/>
                </a:solidFill>
                <a:latin typeface="Times New Roman Bold"/>
                <a:ea typeface="Times New Roman Bold"/>
                <a:cs typeface="Times New Roman Bold"/>
                <a:sym typeface="Times New Roman Bold"/>
              </a:rPr>
              <a:t>ADGENDA </a:t>
            </a:r>
          </a:p>
        </p:txBody>
      </p:sp>
      <p:grpSp>
        <p:nvGrpSpPr>
          <p:cNvPr id="11" name="Group 11"/>
          <p:cNvGrpSpPr/>
          <p:nvPr/>
        </p:nvGrpSpPr>
        <p:grpSpPr>
          <a:xfrm>
            <a:off x="5292529" y="4062156"/>
            <a:ext cx="7702941" cy="5196144"/>
            <a:chOff x="0" y="0"/>
            <a:chExt cx="2028758" cy="1368532"/>
          </a:xfrm>
        </p:grpSpPr>
        <p:sp>
          <p:nvSpPr>
            <p:cNvPr id="12" name="Freeform 12"/>
            <p:cNvSpPr/>
            <p:nvPr/>
          </p:nvSpPr>
          <p:spPr>
            <a:xfrm>
              <a:off x="0" y="0"/>
              <a:ext cx="2028758" cy="1368532"/>
            </a:xfrm>
            <a:custGeom>
              <a:avLst/>
              <a:gdLst/>
              <a:ahLst/>
              <a:cxnLst/>
              <a:rect l="l" t="t" r="r" b="b"/>
              <a:pathLst>
                <a:path w="2028758" h="1368532">
                  <a:moveTo>
                    <a:pt x="100506" y="0"/>
                  </a:moveTo>
                  <a:lnTo>
                    <a:pt x="1928252" y="0"/>
                  </a:lnTo>
                  <a:cubicBezTo>
                    <a:pt x="1954908" y="0"/>
                    <a:pt x="1980472" y="10589"/>
                    <a:pt x="1999321" y="29438"/>
                  </a:cubicBezTo>
                  <a:cubicBezTo>
                    <a:pt x="2018169" y="48286"/>
                    <a:pt x="2028758" y="73850"/>
                    <a:pt x="2028758" y="100506"/>
                  </a:cubicBezTo>
                  <a:lnTo>
                    <a:pt x="2028758" y="1268026"/>
                  </a:lnTo>
                  <a:cubicBezTo>
                    <a:pt x="2028758" y="1323534"/>
                    <a:pt x="1983760" y="1368532"/>
                    <a:pt x="1928252" y="1368532"/>
                  </a:cubicBezTo>
                  <a:lnTo>
                    <a:pt x="100506" y="1368532"/>
                  </a:lnTo>
                  <a:cubicBezTo>
                    <a:pt x="73850" y="1368532"/>
                    <a:pt x="48286" y="1357943"/>
                    <a:pt x="29438" y="1339094"/>
                  </a:cubicBezTo>
                  <a:cubicBezTo>
                    <a:pt x="10589" y="1320246"/>
                    <a:pt x="0" y="1294682"/>
                    <a:pt x="0" y="1268026"/>
                  </a:cubicBezTo>
                  <a:lnTo>
                    <a:pt x="0" y="100506"/>
                  </a:lnTo>
                  <a:cubicBezTo>
                    <a:pt x="0" y="73850"/>
                    <a:pt x="10589" y="48286"/>
                    <a:pt x="29438" y="29438"/>
                  </a:cubicBezTo>
                  <a:cubicBezTo>
                    <a:pt x="48286" y="10589"/>
                    <a:pt x="73850" y="0"/>
                    <a:pt x="100506" y="0"/>
                  </a:cubicBezTo>
                  <a:close/>
                </a:path>
              </a:pathLst>
            </a:custGeom>
            <a:solidFill>
              <a:srgbClr val="060606"/>
            </a:solidFill>
          </p:spPr>
        </p:sp>
        <p:sp>
          <p:nvSpPr>
            <p:cNvPr id="13" name="TextBox 13"/>
            <p:cNvSpPr txBox="1"/>
            <p:nvPr/>
          </p:nvSpPr>
          <p:spPr>
            <a:xfrm>
              <a:off x="0" y="-85725"/>
              <a:ext cx="2028758" cy="1454257"/>
            </a:xfrm>
            <a:prstGeom prst="rect">
              <a:avLst/>
            </a:prstGeom>
          </p:spPr>
          <p:txBody>
            <a:bodyPr lIns="50800" tIns="50800" rIns="50800" bIns="50800" rtlCol="0" anchor="ctr"/>
            <a:lstStyle/>
            <a:p>
              <a:pPr algn="ctr">
                <a:lnSpc>
                  <a:spcPts val="3080"/>
                </a:lnSpc>
              </a:pPr>
              <a:endParaRPr/>
            </a:p>
          </p:txBody>
        </p:sp>
      </p:grpSp>
      <p:sp>
        <p:nvSpPr>
          <p:cNvPr id="14" name="TextBox 14"/>
          <p:cNvSpPr txBox="1"/>
          <p:nvPr/>
        </p:nvSpPr>
        <p:spPr>
          <a:xfrm>
            <a:off x="6831330" y="4774596"/>
            <a:ext cx="4625340" cy="3695064"/>
          </a:xfrm>
          <a:prstGeom prst="rect">
            <a:avLst/>
          </a:prstGeom>
        </p:spPr>
        <p:txBody>
          <a:bodyPr lIns="0" tIns="0" rIns="0" bIns="0" rtlCol="0" anchor="t">
            <a:spAutoFit/>
          </a:bodyPr>
          <a:lstStyle/>
          <a:p>
            <a:pPr algn="l">
              <a:lnSpc>
                <a:spcPts val="2660"/>
              </a:lnSpc>
            </a:pPr>
            <a:r>
              <a:rPr lang="en-US" sz="1900" b="1">
                <a:solidFill>
                  <a:srgbClr val="FFFFFF"/>
                </a:solidFill>
                <a:latin typeface="Times New Roman Bold"/>
                <a:ea typeface="Times New Roman Bold"/>
                <a:cs typeface="Times New Roman Bold"/>
                <a:sym typeface="Times New Roman Bold"/>
              </a:rPr>
              <a:t>1. INTRODUCTION </a:t>
            </a:r>
          </a:p>
          <a:p>
            <a:pPr algn="l">
              <a:lnSpc>
                <a:spcPts val="2660"/>
              </a:lnSpc>
            </a:pPr>
            <a:r>
              <a:rPr lang="en-US" sz="1900" b="1">
                <a:solidFill>
                  <a:srgbClr val="FFFFFF"/>
                </a:solidFill>
                <a:latin typeface="Times New Roman Bold"/>
                <a:ea typeface="Times New Roman Bold"/>
                <a:cs typeface="Times New Roman Bold"/>
                <a:sym typeface="Times New Roman Bold"/>
              </a:rPr>
              <a:t>2. PROBLEM STATEMENT</a:t>
            </a:r>
          </a:p>
          <a:p>
            <a:pPr algn="l">
              <a:lnSpc>
                <a:spcPts val="2660"/>
              </a:lnSpc>
            </a:pPr>
            <a:r>
              <a:rPr lang="en-US" sz="1900" b="1">
                <a:solidFill>
                  <a:srgbClr val="FFFFFF"/>
                </a:solidFill>
                <a:latin typeface="Times New Roman Bold"/>
                <a:ea typeface="Times New Roman Bold"/>
                <a:cs typeface="Times New Roman Bold"/>
                <a:sym typeface="Times New Roman Bold"/>
              </a:rPr>
              <a:t>3. EXISTING SYSTEM</a:t>
            </a:r>
          </a:p>
          <a:p>
            <a:pPr algn="l">
              <a:lnSpc>
                <a:spcPts val="2660"/>
              </a:lnSpc>
            </a:pPr>
            <a:r>
              <a:rPr lang="en-US" sz="1900" b="1">
                <a:solidFill>
                  <a:srgbClr val="FFFFFF"/>
                </a:solidFill>
                <a:latin typeface="Times New Roman Bold"/>
                <a:ea typeface="Times New Roman Bold"/>
                <a:cs typeface="Times New Roman Bold"/>
                <a:sym typeface="Times New Roman Bold"/>
              </a:rPr>
              <a:t>4. PROPOSED WORK </a:t>
            </a:r>
          </a:p>
          <a:p>
            <a:pPr algn="l">
              <a:lnSpc>
                <a:spcPts val="2660"/>
              </a:lnSpc>
            </a:pPr>
            <a:r>
              <a:rPr lang="en-US" sz="1900" b="1">
                <a:solidFill>
                  <a:srgbClr val="FFFFFF"/>
                </a:solidFill>
                <a:latin typeface="Times New Roman Bold"/>
                <a:ea typeface="Times New Roman Bold"/>
                <a:cs typeface="Times New Roman Bold"/>
                <a:sym typeface="Times New Roman Bold"/>
              </a:rPr>
              <a:t>6. ADVANTAGES </a:t>
            </a:r>
          </a:p>
          <a:p>
            <a:pPr algn="l">
              <a:lnSpc>
                <a:spcPts val="2660"/>
              </a:lnSpc>
            </a:pPr>
            <a:r>
              <a:rPr lang="en-US" sz="1900" b="1">
                <a:solidFill>
                  <a:srgbClr val="FFFFFF"/>
                </a:solidFill>
                <a:latin typeface="Times New Roman Bold"/>
                <a:ea typeface="Times New Roman Bold"/>
                <a:cs typeface="Times New Roman Bold"/>
                <a:sym typeface="Times New Roman Bold"/>
              </a:rPr>
              <a:t>5. TOOLS USED</a:t>
            </a:r>
          </a:p>
          <a:p>
            <a:pPr algn="l">
              <a:lnSpc>
                <a:spcPts val="2660"/>
              </a:lnSpc>
            </a:pPr>
            <a:r>
              <a:rPr lang="en-US" sz="1900" b="1">
                <a:solidFill>
                  <a:srgbClr val="FFFFFF"/>
                </a:solidFill>
                <a:latin typeface="Times New Roman Bold"/>
                <a:ea typeface="Times New Roman Bold"/>
                <a:cs typeface="Times New Roman Bold"/>
                <a:sym typeface="Times New Roman Bold"/>
              </a:rPr>
              <a:t>6. WORKING OF THE SYSTEM </a:t>
            </a:r>
          </a:p>
          <a:p>
            <a:pPr algn="l">
              <a:lnSpc>
                <a:spcPts val="2660"/>
              </a:lnSpc>
            </a:pPr>
            <a:r>
              <a:rPr lang="en-US" sz="1900" b="1">
                <a:solidFill>
                  <a:srgbClr val="FFFFFF"/>
                </a:solidFill>
                <a:latin typeface="Times New Roman Bold"/>
                <a:ea typeface="Times New Roman Bold"/>
                <a:cs typeface="Times New Roman Bold"/>
                <a:sym typeface="Times New Roman Bold"/>
              </a:rPr>
              <a:t>8. MODULE DESCRIPTION</a:t>
            </a:r>
          </a:p>
          <a:p>
            <a:pPr algn="l">
              <a:lnSpc>
                <a:spcPts val="2660"/>
              </a:lnSpc>
            </a:pPr>
            <a:r>
              <a:rPr lang="en-US" sz="1900" b="1">
                <a:solidFill>
                  <a:srgbClr val="FFFFFF"/>
                </a:solidFill>
                <a:latin typeface="Times New Roman Bold"/>
                <a:ea typeface="Times New Roman Bold"/>
                <a:cs typeface="Times New Roman Bold"/>
                <a:sym typeface="Times New Roman Bold"/>
              </a:rPr>
              <a:t>9. PLAN FOR FUTURE ENHANCEMENT</a:t>
            </a:r>
          </a:p>
          <a:p>
            <a:pPr algn="l">
              <a:lnSpc>
                <a:spcPts val="2660"/>
              </a:lnSpc>
            </a:pPr>
            <a:r>
              <a:rPr lang="en-US" sz="1900" b="1">
                <a:solidFill>
                  <a:srgbClr val="FFFFFF"/>
                </a:solidFill>
                <a:latin typeface="Times New Roman Bold"/>
                <a:ea typeface="Times New Roman Bold"/>
                <a:cs typeface="Times New Roman Bold"/>
                <a:sym typeface="Times New Roman Bold"/>
              </a:rPr>
              <a:t>10. CONCLUSION</a:t>
            </a:r>
          </a:p>
          <a:p>
            <a:pPr algn="l">
              <a:lnSpc>
                <a:spcPts val="2660"/>
              </a:lnSpc>
            </a:pPr>
            <a:r>
              <a:rPr lang="en-US" sz="1900" b="1">
                <a:solidFill>
                  <a:srgbClr val="FFFFFF"/>
                </a:solidFill>
                <a:latin typeface="Times New Roman Bold"/>
                <a:ea typeface="Times New Roman Bold"/>
                <a:cs typeface="Times New Roman Bold"/>
                <a:sym typeface="Times New Roman Bold"/>
              </a:rPr>
              <a:t>11. OUTPUT SCREEN SHORT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Freeform 5"/>
          <p:cNvSpPr/>
          <p:nvPr/>
        </p:nvSpPr>
        <p:spPr>
          <a:xfrm>
            <a:off x="3493371" y="3581400"/>
            <a:ext cx="11301259" cy="5311592"/>
          </a:xfrm>
          <a:custGeom>
            <a:avLst/>
            <a:gdLst/>
            <a:ahLst/>
            <a:cxnLst/>
            <a:rect l="l" t="t" r="r" b="b"/>
            <a:pathLst>
              <a:path w="11301259" h="5311592">
                <a:moveTo>
                  <a:pt x="0" y="0"/>
                </a:moveTo>
                <a:lnTo>
                  <a:pt x="11301258" y="0"/>
                </a:lnTo>
                <a:lnTo>
                  <a:pt x="11301258" y="5311592"/>
                </a:lnTo>
                <a:lnTo>
                  <a:pt x="0" y="5311592"/>
                </a:lnTo>
                <a:lnTo>
                  <a:pt x="0" y="0"/>
                </a:lnTo>
                <a:close/>
              </a:path>
            </a:pathLst>
          </a:custGeom>
          <a:blipFill>
            <a:blip r:embed="rId5"/>
            <a:stretch>
              <a:fillRect/>
            </a:stretch>
          </a:blipFill>
        </p:spPr>
      </p:sp>
      <p:sp>
        <p:nvSpPr>
          <p:cNvPr id="6" name="TextBox 6"/>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7" name="TextBox 7"/>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8" name="TextBox 8"/>
          <p:cNvSpPr txBox="1"/>
          <p:nvPr/>
        </p:nvSpPr>
        <p:spPr>
          <a:xfrm>
            <a:off x="1227118" y="2547303"/>
            <a:ext cx="15833764" cy="198247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OUTPUT SCREEN SHORT:</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u="sng">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Freeform 5"/>
          <p:cNvSpPr/>
          <p:nvPr/>
        </p:nvSpPr>
        <p:spPr>
          <a:xfrm>
            <a:off x="3493371" y="3581400"/>
            <a:ext cx="11301259" cy="5339845"/>
          </a:xfrm>
          <a:custGeom>
            <a:avLst/>
            <a:gdLst/>
            <a:ahLst/>
            <a:cxnLst/>
            <a:rect l="l" t="t" r="r" b="b"/>
            <a:pathLst>
              <a:path w="11301259" h="5339845">
                <a:moveTo>
                  <a:pt x="0" y="0"/>
                </a:moveTo>
                <a:lnTo>
                  <a:pt x="11301258" y="0"/>
                </a:lnTo>
                <a:lnTo>
                  <a:pt x="11301258" y="5339845"/>
                </a:lnTo>
                <a:lnTo>
                  <a:pt x="0" y="5339845"/>
                </a:lnTo>
                <a:lnTo>
                  <a:pt x="0" y="0"/>
                </a:lnTo>
                <a:close/>
              </a:path>
            </a:pathLst>
          </a:custGeom>
          <a:blipFill>
            <a:blip r:embed="rId5"/>
            <a:stretch>
              <a:fillRect/>
            </a:stretch>
          </a:blipFill>
        </p:spPr>
      </p:sp>
      <p:sp>
        <p:nvSpPr>
          <p:cNvPr id="6" name="TextBox 6"/>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7" name="TextBox 7"/>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8" name="TextBox 8"/>
          <p:cNvSpPr txBox="1"/>
          <p:nvPr/>
        </p:nvSpPr>
        <p:spPr>
          <a:xfrm>
            <a:off x="1227118" y="2547303"/>
            <a:ext cx="15833764" cy="198247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OUTPUT SCREEN SHORT:</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u="sng">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Freeform 5"/>
          <p:cNvSpPr/>
          <p:nvPr/>
        </p:nvSpPr>
        <p:spPr>
          <a:xfrm>
            <a:off x="3493371" y="3581400"/>
            <a:ext cx="11301259" cy="5269212"/>
          </a:xfrm>
          <a:custGeom>
            <a:avLst/>
            <a:gdLst/>
            <a:ahLst/>
            <a:cxnLst/>
            <a:rect l="l" t="t" r="r" b="b"/>
            <a:pathLst>
              <a:path w="11301259" h="5269212">
                <a:moveTo>
                  <a:pt x="0" y="0"/>
                </a:moveTo>
                <a:lnTo>
                  <a:pt x="11301258" y="0"/>
                </a:lnTo>
                <a:lnTo>
                  <a:pt x="11301258" y="5269212"/>
                </a:lnTo>
                <a:lnTo>
                  <a:pt x="0" y="5269212"/>
                </a:lnTo>
                <a:lnTo>
                  <a:pt x="0" y="0"/>
                </a:lnTo>
                <a:close/>
              </a:path>
            </a:pathLst>
          </a:custGeom>
          <a:blipFill>
            <a:blip r:embed="rId5"/>
            <a:stretch>
              <a:fillRect/>
            </a:stretch>
          </a:blipFill>
        </p:spPr>
      </p:sp>
      <p:sp>
        <p:nvSpPr>
          <p:cNvPr id="6" name="TextBox 6"/>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7" name="TextBox 7"/>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8" name="TextBox 8"/>
          <p:cNvSpPr txBox="1"/>
          <p:nvPr/>
        </p:nvSpPr>
        <p:spPr>
          <a:xfrm>
            <a:off x="1227118" y="2547303"/>
            <a:ext cx="15833764" cy="198247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OUTPUT SCREEN SHORT:</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u="sng">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Freeform 5"/>
          <p:cNvSpPr/>
          <p:nvPr/>
        </p:nvSpPr>
        <p:spPr>
          <a:xfrm>
            <a:off x="3493371" y="3581400"/>
            <a:ext cx="11301259" cy="5325718"/>
          </a:xfrm>
          <a:custGeom>
            <a:avLst/>
            <a:gdLst/>
            <a:ahLst/>
            <a:cxnLst/>
            <a:rect l="l" t="t" r="r" b="b"/>
            <a:pathLst>
              <a:path w="11301259" h="5325718">
                <a:moveTo>
                  <a:pt x="0" y="0"/>
                </a:moveTo>
                <a:lnTo>
                  <a:pt x="11301258" y="0"/>
                </a:lnTo>
                <a:lnTo>
                  <a:pt x="11301258" y="5325718"/>
                </a:lnTo>
                <a:lnTo>
                  <a:pt x="0" y="5325718"/>
                </a:lnTo>
                <a:lnTo>
                  <a:pt x="0" y="0"/>
                </a:lnTo>
                <a:close/>
              </a:path>
            </a:pathLst>
          </a:custGeom>
          <a:blipFill>
            <a:blip r:embed="rId5"/>
            <a:stretch>
              <a:fillRect/>
            </a:stretch>
          </a:blipFill>
        </p:spPr>
      </p:sp>
      <p:sp>
        <p:nvSpPr>
          <p:cNvPr id="6" name="TextBox 6"/>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7" name="TextBox 7"/>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8" name="TextBox 8"/>
          <p:cNvSpPr txBox="1"/>
          <p:nvPr/>
        </p:nvSpPr>
        <p:spPr>
          <a:xfrm>
            <a:off x="1227118" y="2547303"/>
            <a:ext cx="15833764" cy="198247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OUTPUT SCREEN SHORT:</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u="sng">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2687438" y="3574326"/>
            <a:ext cx="12913123" cy="5683974"/>
          </a:xfrm>
          <a:prstGeom prst="rect">
            <a:avLst/>
          </a:prstGeom>
        </p:spPr>
        <p:txBody>
          <a:bodyPr lIns="0" tIns="0" rIns="0" bIns="0" rtlCol="0" anchor="t">
            <a:spAutoFit/>
          </a:bodyPr>
          <a:lstStyle/>
          <a:p>
            <a:pPr algn="l">
              <a:lnSpc>
                <a:spcPts val="22348"/>
              </a:lnSpc>
            </a:pPr>
            <a:r>
              <a:rPr lang="en-US" sz="15963" b="1" i="1">
                <a:solidFill>
                  <a:srgbClr val="060606"/>
                </a:solidFill>
                <a:latin typeface="Times New Roman Bold Italics"/>
                <a:ea typeface="Times New Roman Bold Italics"/>
                <a:cs typeface="Times New Roman Bold Italics"/>
                <a:sym typeface="Times New Roman Bold Italics"/>
              </a:rPr>
              <a:t>THANK YOU</a:t>
            </a:r>
          </a:p>
          <a:p>
            <a:pPr algn="l">
              <a:lnSpc>
                <a:spcPts val="4916"/>
              </a:lnSpc>
            </a:pPr>
            <a:endParaRPr lang="en-US" sz="15963" b="1" i="1">
              <a:solidFill>
                <a:srgbClr val="060606"/>
              </a:solidFill>
              <a:latin typeface="Times New Roman Bold Italics"/>
              <a:ea typeface="Times New Roman Bold Italics"/>
              <a:cs typeface="Times New Roman Bold Italics"/>
              <a:sym typeface="Times New Roman Bold Italics"/>
            </a:endParaRPr>
          </a:p>
          <a:p>
            <a:pPr algn="just">
              <a:lnSpc>
                <a:spcPts val="4916"/>
              </a:lnSpc>
            </a:pPr>
            <a:endParaRPr lang="en-US" sz="15963" b="1" i="1">
              <a:solidFill>
                <a:srgbClr val="060606"/>
              </a:solidFill>
              <a:latin typeface="Times New Roman Bold Italics"/>
              <a:ea typeface="Times New Roman Bold Italics"/>
              <a:cs typeface="Times New Roman Bold Italics"/>
              <a:sym typeface="Times New Roman Bold Italics"/>
            </a:endParaRPr>
          </a:p>
          <a:p>
            <a:pPr algn="just">
              <a:lnSpc>
                <a:spcPts val="4916"/>
              </a:lnSpc>
            </a:pPr>
            <a:endParaRPr lang="en-US" sz="15963" b="1" i="1">
              <a:solidFill>
                <a:srgbClr val="060606"/>
              </a:solidFill>
              <a:latin typeface="Times New Roman Bold Italics"/>
              <a:ea typeface="Times New Roman Bold Italics"/>
              <a:cs typeface="Times New Roman Bold Italics"/>
              <a:sym typeface="Times New Roman Bold Italics"/>
            </a:endParaRPr>
          </a:p>
          <a:p>
            <a:pPr algn="just">
              <a:lnSpc>
                <a:spcPts val="4916"/>
              </a:lnSpc>
              <a:spcBef>
                <a:spcPct val="0"/>
              </a:spcBef>
            </a:pPr>
            <a:endParaRPr lang="en-US" sz="15963" b="1" i="1">
              <a:solidFill>
                <a:srgbClr val="060606"/>
              </a:solidFill>
              <a:latin typeface="Times New Roman Bold Italics"/>
              <a:ea typeface="Times New Roman Bold Italics"/>
              <a:cs typeface="Times New Roman Bold Italics"/>
              <a:sym typeface="Times New Roman Bold Itali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1227118" y="2547303"/>
            <a:ext cx="15833764" cy="6278245"/>
          </a:xfrm>
          <a:prstGeom prst="rect">
            <a:avLst/>
          </a:prstGeom>
        </p:spPr>
        <p:txBody>
          <a:bodyPr lIns="0" tIns="0" rIns="0" bIns="0" rtlCol="0" anchor="t">
            <a:spAutoFit/>
          </a:bodyPr>
          <a:lstStyle/>
          <a:p>
            <a:pPr algn="just">
              <a:lnSpc>
                <a:spcPts val="3080"/>
              </a:lnSpc>
            </a:pPr>
            <a:r>
              <a:rPr lang="en-US" sz="2200" b="1" u="sng">
                <a:solidFill>
                  <a:srgbClr val="060606"/>
                </a:solidFill>
                <a:latin typeface="Times New Roman Bold"/>
                <a:ea typeface="Times New Roman Bold"/>
                <a:cs typeface="Times New Roman Bold"/>
                <a:sym typeface="Times New Roman Bold"/>
              </a:rPr>
              <a:t>INTRODUCTION:</a:t>
            </a: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 WHAT ARE AUTHENTICATION METHODS?</a:t>
            </a:r>
          </a:p>
          <a:p>
            <a:pPr algn="just">
              <a:lnSpc>
                <a:spcPts val="3080"/>
              </a:lnSpc>
            </a:pPr>
            <a:r>
              <a:rPr lang="en-US" sz="2200" b="1">
                <a:solidFill>
                  <a:srgbClr val="060606"/>
                </a:solidFill>
                <a:latin typeface="Times New Roman Bold"/>
                <a:ea typeface="Times New Roman Bold"/>
                <a:cs typeface="Times New Roman Bold"/>
                <a:sym typeface="Times New Roman Bold"/>
              </a:rPr>
              <a:t>             Authentication is a method used to verify a user’s identity when the user is trying to access network resources.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 Authentication method refers to verifying the identity of someone that maybe a user, a device or an entity who wants to access data resources or applications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GRAPHICAL PASSWORD AUTHENTICATION OR PICTURE BASED AUTHENTICATION is a a form of authentication using images rather than letters digits or special characters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It is developed to resolve the shoulder surfing problem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GPA allows the user to set a pattern password for using the applications .  </a:t>
            </a:r>
          </a:p>
          <a:p>
            <a:pPr algn="just">
              <a:lnSpc>
                <a:spcPts val="3080"/>
              </a:lnSpc>
            </a:pPr>
            <a:r>
              <a:rPr lang="en-US" sz="2200" b="1">
                <a:solidFill>
                  <a:srgbClr val="060606"/>
                </a:solidFill>
                <a:latin typeface="Times New Roman Bold"/>
                <a:ea typeface="Times New Roman Bold"/>
                <a:cs typeface="Times New Roman Bold"/>
                <a:sym typeface="Times New Roman Bold"/>
              </a:rPr>
              <a:t>          </a:t>
            </a: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
        <p:nvSpPr>
          <p:cNvPr id="6" name="Freeform 6"/>
          <p:cNvSpPr/>
          <p:nvPr/>
        </p:nvSpPr>
        <p:spPr>
          <a:xfrm>
            <a:off x="14376007" y="6579458"/>
            <a:ext cx="2883293" cy="2678842"/>
          </a:xfrm>
          <a:custGeom>
            <a:avLst/>
            <a:gdLst/>
            <a:ahLst/>
            <a:cxnLst/>
            <a:rect l="l" t="t" r="r" b="b"/>
            <a:pathLst>
              <a:path w="2883293" h="2678842">
                <a:moveTo>
                  <a:pt x="0" y="0"/>
                </a:moveTo>
                <a:lnTo>
                  <a:pt x="2883293" y="0"/>
                </a:lnTo>
                <a:lnTo>
                  <a:pt x="2883293" y="2678842"/>
                </a:lnTo>
                <a:lnTo>
                  <a:pt x="0" y="267884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8" name="TextBox 8"/>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1227118" y="2547303"/>
            <a:ext cx="15833764" cy="5497195"/>
          </a:xfrm>
          <a:prstGeom prst="rect">
            <a:avLst/>
          </a:prstGeom>
        </p:spPr>
        <p:txBody>
          <a:bodyPr lIns="0" tIns="0" rIns="0" bIns="0" rtlCol="0" anchor="t">
            <a:spAutoFit/>
          </a:bodyPr>
          <a:lstStyle/>
          <a:p>
            <a:pPr algn="just">
              <a:lnSpc>
                <a:spcPts val="3080"/>
              </a:lnSpc>
            </a:pPr>
            <a:r>
              <a:rPr lang="en-US" sz="2200" b="1" u="sng">
                <a:solidFill>
                  <a:srgbClr val="060606"/>
                </a:solidFill>
                <a:latin typeface="Times New Roman Bold"/>
                <a:ea typeface="Times New Roman Bold"/>
                <a:cs typeface="Times New Roman Bold"/>
                <a:sym typeface="Times New Roman Bold"/>
              </a:rPr>
              <a:t>PROBLEM STATEMENT :</a:t>
            </a:r>
          </a:p>
          <a:p>
            <a:pPr algn="just">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r>
              <a:rPr lang="en-US" sz="2200" b="1">
                <a:solidFill>
                  <a:srgbClr val="060606"/>
                </a:solidFill>
                <a:latin typeface="Times New Roman Bold"/>
                <a:ea typeface="Times New Roman Bold"/>
                <a:cs typeface="Times New Roman Bold"/>
                <a:sym typeface="Times New Roman Bold"/>
              </a:rPr>
              <a:t>          Computer Security is the processof protecting computers systems and it’s information from attack, theft and unauthorized use. Computer data is typically protected by the same means used to protect other valuable or sensitive equipment namely, serial numbers, doors and locks, and alarms. Data is the new oil in today’s world. Cybersecurity encompasses a broad range of practices, tools and ideas related closelyto those of information and operational technology (OT) security. Cybercrime is distinctive in its inclusion of the offensiveuse of data technology to attack adversaries. Authentication is one of the important security points where user has active responsibility for their personal information security. Graphical PasswordAuthentication is a method of authentication whichuses Graphical images instead of alphanumeric textual passwords and symbols. As the psychological studies supports the assumption that human brain can processwith images much better than text data. Another advantage is that images are easy for remembering. User interactions with the images vary on each implementation. It enables GPA to not require a huge amount of data to be transmitted.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
        <p:nvSpPr>
          <p:cNvPr id="6" name="TextBox 6"/>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7" name="TextBox 7"/>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1227118" y="2547303"/>
            <a:ext cx="15833764" cy="510667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EXISTING SYSTEM :</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 Traditional password authentication systems have long been the cornerstone of securing digital assets.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However, these systems predominantly rely on alphanumeric passwords, which are not only difficult to remember but are also vulnerable to a wide range of cyber-attacks.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Common attacks such as brute force, keylogging, and phishing exploit these weaknesses, leading to compromised security.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Additionally, existing methods often require complex and costly infrastructure to enhance security, such as biometrics or multi-factor authentication, which may not be feasible for all users.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spcBef>
                <a:spcPct val="0"/>
              </a:spcBef>
              <a:buFont typeface="Arial"/>
              <a:buChar char="•"/>
            </a:pPr>
            <a:r>
              <a:rPr lang="en-US" sz="2200" b="1">
                <a:solidFill>
                  <a:srgbClr val="060606"/>
                </a:solidFill>
                <a:latin typeface="Times New Roman Bold"/>
                <a:ea typeface="Times New Roman Bold"/>
                <a:cs typeface="Times New Roman Bold"/>
                <a:sym typeface="Times New Roman Bold"/>
              </a:rPr>
              <a:t>The need for a more user-friendly and cost-effective solution is evident. </a:t>
            </a:r>
          </a:p>
        </p:txBody>
      </p:sp>
      <p:sp>
        <p:nvSpPr>
          <p:cNvPr id="6" name="Freeform 6"/>
          <p:cNvSpPr/>
          <p:nvPr/>
        </p:nvSpPr>
        <p:spPr>
          <a:xfrm>
            <a:off x="14304584" y="6679639"/>
            <a:ext cx="2954716" cy="2578661"/>
          </a:xfrm>
          <a:custGeom>
            <a:avLst/>
            <a:gdLst/>
            <a:ahLst/>
            <a:cxnLst/>
            <a:rect l="l" t="t" r="r" b="b"/>
            <a:pathLst>
              <a:path w="2954716" h="2578661">
                <a:moveTo>
                  <a:pt x="0" y="0"/>
                </a:moveTo>
                <a:lnTo>
                  <a:pt x="2954716" y="0"/>
                </a:lnTo>
                <a:lnTo>
                  <a:pt x="2954716" y="2578661"/>
                </a:lnTo>
                <a:lnTo>
                  <a:pt x="0" y="257866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8" name="TextBox 8"/>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5497195"/>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PROPOSED SYSTEM :</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 Graphical passwords are better alternative than text based passwords in terms of memorability and usability.</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Psychological studies proves that humans are visual creatures who depend a lot on daily virtual examples than textual ones and so it would be easy for the users to remember them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Also the fact that GPA provides a wider and broader space for passwords and are not limited to alpha numeric permutations.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proposed Graphical Password Authentication (GPA) system aims to address the limitations of traditional password systems by offering an innovative, user-friendly, and secure method of authentication.</a:t>
            </a:r>
          </a:p>
          <a:p>
            <a:pPr algn="just">
              <a:lnSpc>
                <a:spcPts val="3080"/>
              </a:lnSpc>
            </a:pPr>
            <a:r>
              <a:rPr lang="en-US" sz="2200" b="1">
                <a:solidFill>
                  <a:srgbClr val="060606"/>
                </a:solidFill>
                <a:latin typeface="Times New Roman Bold"/>
                <a:ea typeface="Times New Roman Bold"/>
                <a:cs typeface="Times New Roman Bold"/>
                <a:sym typeface="Times New Roman Bold"/>
              </a:rPr>
              <a:t> </a:t>
            </a:r>
          </a:p>
          <a:p>
            <a:pPr marL="474981" lvl="1" indent="-237491" algn="just">
              <a:lnSpc>
                <a:spcPts val="3080"/>
              </a:lnSpc>
              <a:spcBef>
                <a:spcPct val="0"/>
              </a:spcBef>
              <a:buFont typeface="Arial"/>
              <a:buChar char="•"/>
            </a:pPr>
            <a:r>
              <a:rPr lang="en-US" sz="2200" b="1">
                <a:solidFill>
                  <a:srgbClr val="060606"/>
                </a:solidFill>
                <a:latin typeface="Times New Roman Bold"/>
                <a:ea typeface="Times New Roman Bold"/>
                <a:cs typeface="Times New Roman Bold"/>
                <a:sym typeface="Times New Roman Bold"/>
              </a:rPr>
              <a:t>This system leverages graphical images, which are easier to remember than text, making it suitable for a wide range of users, from children to the elderly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1227118" y="2547303"/>
            <a:ext cx="15833764" cy="6278245"/>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ADVANTAGES :</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Graphical passwords schemes provide a way of making more human-friendly passwords.</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security of the system is very high.</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Dictionary attacks can’t effect the system.</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Brute force search is also infeasible.</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Shoulder surfing is also avoided to a limit.</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Easily remembered by users.</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Hacking method can also be restrained to an extend.</a:t>
            </a: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
        <p:nvSpPr>
          <p:cNvPr id="6" name="Freeform 6"/>
          <p:cNvSpPr/>
          <p:nvPr/>
        </p:nvSpPr>
        <p:spPr>
          <a:xfrm>
            <a:off x="12832751" y="4831751"/>
            <a:ext cx="4426549" cy="4426549"/>
          </a:xfrm>
          <a:custGeom>
            <a:avLst/>
            <a:gdLst/>
            <a:ahLst/>
            <a:cxnLst/>
            <a:rect l="l" t="t" r="r" b="b"/>
            <a:pathLst>
              <a:path w="4426549" h="4426549">
                <a:moveTo>
                  <a:pt x="0" y="0"/>
                </a:moveTo>
                <a:lnTo>
                  <a:pt x="4426549" y="0"/>
                </a:lnTo>
                <a:lnTo>
                  <a:pt x="4426549" y="4426549"/>
                </a:lnTo>
                <a:lnTo>
                  <a:pt x="0" y="44265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8" name="TextBox 8"/>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1227118" y="2547303"/>
            <a:ext cx="15833764" cy="5887720"/>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TOOLS USED :</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Programming Language: Python </a:t>
            </a:r>
          </a:p>
          <a:p>
            <a:pPr algn="just">
              <a:lnSpc>
                <a:spcPts val="3080"/>
              </a:lnSpc>
            </a:pPr>
            <a:r>
              <a:rPr lang="en-US" sz="2200" b="1">
                <a:solidFill>
                  <a:srgbClr val="060606"/>
                </a:solidFill>
                <a:latin typeface="Times New Roman Bold"/>
                <a:ea typeface="Times New Roman Bold"/>
                <a:cs typeface="Times New Roman Bold"/>
                <a:sym typeface="Times New Roman Bold"/>
              </a:rPr>
              <a:t>       </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 Libraries: </a:t>
            </a:r>
          </a:p>
          <a:p>
            <a:pPr algn="just">
              <a:lnSpc>
                <a:spcPts val="3080"/>
              </a:lnSpc>
            </a:pPr>
            <a:r>
              <a:rPr lang="en-US" sz="2200" b="1">
                <a:solidFill>
                  <a:srgbClr val="060606"/>
                </a:solidFill>
                <a:latin typeface="Times New Roman Bold"/>
                <a:ea typeface="Times New Roman Bold"/>
                <a:cs typeface="Times New Roman Bold"/>
                <a:sym typeface="Times New Roman Bold"/>
              </a:rPr>
              <a:t>                       ➢ Streamlit for the front end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r>
              <a:rPr lang="en-US" sz="2200" b="1">
                <a:solidFill>
                  <a:srgbClr val="060606"/>
                </a:solidFill>
                <a:latin typeface="Times New Roman Bold"/>
                <a:ea typeface="Times New Roman Bold"/>
                <a:cs typeface="Times New Roman Bold"/>
                <a:sym typeface="Times New Roman Bold"/>
              </a:rPr>
              <a:t>                       ➢ SQLite for database management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r>
              <a:rPr lang="en-US" sz="2200" b="1">
                <a:solidFill>
                  <a:srgbClr val="060606"/>
                </a:solidFill>
                <a:latin typeface="Times New Roman Bold"/>
                <a:ea typeface="Times New Roman Bold"/>
                <a:cs typeface="Times New Roman Bold"/>
                <a:sym typeface="Times New Roman Bold"/>
              </a:rPr>
              <a:t>                       ➢ PIL for image processing </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pPr>
            <a:r>
              <a:rPr lang="en-US" sz="2200" b="1">
                <a:solidFill>
                  <a:srgbClr val="060606"/>
                </a:solidFill>
                <a:latin typeface="Times New Roman Bold"/>
                <a:ea typeface="Times New Roman Bold"/>
                <a:cs typeface="Times New Roman Bold"/>
                <a:sym typeface="Times New Roman Bold"/>
              </a:rPr>
              <a:t>                       ➢ hashlib for password hashing.</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 Database: SQLite</a:t>
            </a: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grpSp>
        <p:nvGrpSpPr>
          <p:cNvPr id="6" name="Group 6"/>
          <p:cNvGrpSpPr/>
          <p:nvPr/>
        </p:nvGrpSpPr>
        <p:grpSpPr>
          <a:xfrm>
            <a:off x="7967797" y="3500289"/>
            <a:ext cx="4338503" cy="1195937"/>
            <a:chOff x="0" y="0"/>
            <a:chExt cx="1142651" cy="314979"/>
          </a:xfrm>
        </p:grpSpPr>
        <p:sp>
          <p:nvSpPr>
            <p:cNvPr id="7" name="Freeform 7"/>
            <p:cNvSpPr/>
            <p:nvPr/>
          </p:nvSpPr>
          <p:spPr>
            <a:xfrm>
              <a:off x="0" y="0"/>
              <a:ext cx="1142651" cy="314979"/>
            </a:xfrm>
            <a:custGeom>
              <a:avLst/>
              <a:gdLst/>
              <a:ahLst/>
              <a:cxnLst/>
              <a:rect l="l" t="t" r="r" b="b"/>
              <a:pathLst>
                <a:path w="1142651" h="314979">
                  <a:moveTo>
                    <a:pt x="0" y="0"/>
                  </a:moveTo>
                  <a:lnTo>
                    <a:pt x="1142651" y="0"/>
                  </a:lnTo>
                  <a:lnTo>
                    <a:pt x="1142651" y="314979"/>
                  </a:lnTo>
                  <a:lnTo>
                    <a:pt x="0" y="314979"/>
                  </a:lnTo>
                  <a:close/>
                </a:path>
              </a:pathLst>
            </a:custGeom>
            <a:solidFill>
              <a:srgbClr val="F2F4F5"/>
            </a:solidFill>
          </p:spPr>
        </p:sp>
        <p:sp>
          <p:nvSpPr>
            <p:cNvPr id="8" name="TextBox 8"/>
            <p:cNvSpPr txBox="1"/>
            <p:nvPr/>
          </p:nvSpPr>
          <p:spPr>
            <a:xfrm>
              <a:off x="0" y="-85725"/>
              <a:ext cx="1142651" cy="400704"/>
            </a:xfrm>
            <a:prstGeom prst="rect">
              <a:avLst/>
            </a:prstGeom>
          </p:spPr>
          <p:txBody>
            <a:bodyPr lIns="50800" tIns="50800" rIns="50800" bIns="50800" rtlCol="0" anchor="ctr"/>
            <a:lstStyle/>
            <a:p>
              <a:pPr algn="ctr">
                <a:lnSpc>
                  <a:spcPts val="3080"/>
                </a:lnSpc>
              </a:pPr>
              <a:endParaRPr/>
            </a:p>
          </p:txBody>
        </p:sp>
      </p:grpSp>
      <p:sp>
        <p:nvSpPr>
          <p:cNvPr id="9" name="Freeform 9"/>
          <p:cNvSpPr/>
          <p:nvPr/>
        </p:nvSpPr>
        <p:spPr>
          <a:xfrm>
            <a:off x="8109919" y="3639206"/>
            <a:ext cx="4196381" cy="1236025"/>
          </a:xfrm>
          <a:custGeom>
            <a:avLst/>
            <a:gdLst/>
            <a:ahLst/>
            <a:cxnLst/>
            <a:rect l="l" t="t" r="r" b="b"/>
            <a:pathLst>
              <a:path w="4196381" h="1236025">
                <a:moveTo>
                  <a:pt x="0" y="0"/>
                </a:moveTo>
                <a:lnTo>
                  <a:pt x="4196381" y="0"/>
                </a:lnTo>
                <a:lnTo>
                  <a:pt x="4196381" y="1236026"/>
                </a:lnTo>
                <a:lnTo>
                  <a:pt x="0" y="1236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3080764" y="3420847"/>
            <a:ext cx="2688612" cy="1295422"/>
          </a:xfrm>
          <a:custGeom>
            <a:avLst/>
            <a:gdLst/>
            <a:ahLst/>
            <a:cxnLst/>
            <a:rect l="l" t="t" r="r" b="b"/>
            <a:pathLst>
              <a:path w="2688612" h="1295422">
                <a:moveTo>
                  <a:pt x="0" y="0"/>
                </a:moveTo>
                <a:lnTo>
                  <a:pt x="2688612" y="0"/>
                </a:lnTo>
                <a:lnTo>
                  <a:pt x="2688612" y="1295423"/>
                </a:lnTo>
                <a:lnTo>
                  <a:pt x="0" y="1295423"/>
                </a:lnTo>
                <a:lnTo>
                  <a:pt x="0" y="0"/>
                </a:lnTo>
                <a:close/>
              </a:path>
            </a:pathLst>
          </a:custGeom>
          <a:blipFill>
            <a:blip r:embed="rId7"/>
            <a:stretch>
              <a:fillRect t="-47707" b="-38566"/>
            </a:stretch>
          </a:blipFill>
        </p:spPr>
      </p:sp>
      <p:sp>
        <p:nvSpPr>
          <p:cNvPr id="11" name="Freeform 11"/>
          <p:cNvSpPr/>
          <p:nvPr/>
        </p:nvSpPr>
        <p:spPr>
          <a:xfrm>
            <a:off x="8882019" y="5534025"/>
            <a:ext cx="2652180" cy="1344380"/>
          </a:xfrm>
          <a:custGeom>
            <a:avLst/>
            <a:gdLst/>
            <a:ahLst/>
            <a:cxnLst/>
            <a:rect l="l" t="t" r="r" b="b"/>
            <a:pathLst>
              <a:path w="2652180" h="1344380">
                <a:moveTo>
                  <a:pt x="0" y="0"/>
                </a:moveTo>
                <a:lnTo>
                  <a:pt x="2652180" y="0"/>
                </a:lnTo>
                <a:lnTo>
                  <a:pt x="2652180" y="1344380"/>
                </a:lnTo>
                <a:lnTo>
                  <a:pt x="0" y="1344380"/>
                </a:lnTo>
                <a:lnTo>
                  <a:pt x="0" y="0"/>
                </a:lnTo>
                <a:close/>
              </a:path>
            </a:pathLst>
          </a:custGeom>
          <a:blipFill>
            <a:blip r:embed="rId8"/>
            <a:stretch>
              <a:fillRect l="-4309" t="-15202" r="-58223" b="-20270"/>
            </a:stretch>
          </a:blipFill>
        </p:spPr>
      </p:sp>
      <p:sp>
        <p:nvSpPr>
          <p:cNvPr id="12" name="Freeform 12"/>
          <p:cNvSpPr/>
          <p:nvPr/>
        </p:nvSpPr>
        <p:spPr>
          <a:xfrm>
            <a:off x="12698706" y="5713238"/>
            <a:ext cx="3812431" cy="1165167"/>
          </a:xfrm>
          <a:custGeom>
            <a:avLst/>
            <a:gdLst/>
            <a:ahLst/>
            <a:cxnLst/>
            <a:rect l="l" t="t" r="r" b="b"/>
            <a:pathLst>
              <a:path w="3812431" h="1165167">
                <a:moveTo>
                  <a:pt x="0" y="0"/>
                </a:moveTo>
                <a:lnTo>
                  <a:pt x="3812431" y="0"/>
                </a:lnTo>
                <a:lnTo>
                  <a:pt x="3812431" y="1165167"/>
                </a:lnTo>
                <a:lnTo>
                  <a:pt x="0" y="1165167"/>
                </a:lnTo>
                <a:lnTo>
                  <a:pt x="0" y="0"/>
                </a:lnTo>
                <a:close/>
              </a:path>
            </a:pathLst>
          </a:custGeom>
          <a:blipFill>
            <a:blip r:embed="rId9"/>
            <a:stretch>
              <a:fillRect l="-55875" t="-133659" r="-58024" b="-150402"/>
            </a:stretch>
          </a:blipFill>
        </p:spPr>
      </p:sp>
      <p:sp>
        <p:nvSpPr>
          <p:cNvPr id="13" name="TextBox 13"/>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14" name="TextBox 14"/>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0711" b="-10711"/>
            </a:stretch>
          </a:blipFill>
        </p:spPr>
      </p:sp>
      <p:sp>
        <p:nvSpPr>
          <p:cNvPr id="3" name="Freeform 3"/>
          <p:cNvSpPr/>
          <p:nvPr/>
        </p:nvSpPr>
        <p:spPr>
          <a:xfrm>
            <a:off x="2731073" y="514985"/>
            <a:ext cx="1572143" cy="1494940"/>
          </a:xfrm>
          <a:custGeom>
            <a:avLst/>
            <a:gdLst/>
            <a:ahLst/>
            <a:cxnLst/>
            <a:rect l="l" t="t" r="r" b="b"/>
            <a:pathLst>
              <a:path w="1572143" h="1494940">
                <a:moveTo>
                  <a:pt x="0" y="0"/>
                </a:moveTo>
                <a:lnTo>
                  <a:pt x="1572143" y="0"/>
                </a:lnTo>
                <a:lnTo>
                  <a:pt x="1572143" y="1494940"/>
                </a:lnTo>
                <a:lnTo>
                  <a:pt x="0" y="1494940"/>
                </a:lnTo>
                <a:lnTo>
                  <a:pt x="0" y="0"/>
                </a:lnTo>
                <a:close/>
              </a:path>
            </a:pathLst>
          </a:custGeom>
          <a:blipFill>
            <a:blip r:embed="rId3"/>
            <a:stretch>
              <a:fillRect/>
            </a:stretch>
          </a:blipFill>
        </p:spPr>
      </p:sp>
      <p:sp>
        <p:nvSpPr>
          <p:cNvPr id="4" name="Freeform 4"/>
          <p:cNvSpPr/>
          <p:nvPr/>
        </p:nvSpPr>
        <p:spPr>
          <a:xfrm>
            <a:off x="13985479" y="514985"/>
            <a:ext cx="1238884" cy="1238884"/>
          </a:xfrm>
          <a:custGeom>
            <a:avLst/>
            <a:gdLst/>
            <a:ahLst/>
            <a:cxnLst/>
            <a:rect l="l" t="t" r="r" b="b"/>
            <a:pathLst>
              <a:path w="1238884" h="1238884">
                <a:moveTo>
                  <a:pt x="0" y="0"/>
                </a:moveTo>
                <a:lnTo>
                  <a:pt x="1238885" y="0"/>
                </a:lnTo>
                <a:lnTo>
                  <a:pt x="1238885" y="1238884"/>
                </a:lnTo>
                <a:lnTo>
                  <a:pt x="0" y="1238884"/>
                </a:lnTo>
                <a:lnTo>
                  <a:pt x="0" y="0"/>
                </a:lnTo>
                <a:close/>
              </a:path>
            </a:pathLst>
          </a:custGeom>
          <a:blipFill>
            <a:blip r:embed="rId4"/>
            <a:stretch>
              <a:fillRect/>
            </a:stretch>
          </a:blipFill>
        </p:spPr>
      </p:sp>
      <p:sp>
        <p:nvSpPr>
          <p:cNvPr id="5" name="TextBox 5"/>
          <p:cNvSpPr txBox="1"/>
          <p:nvPr/>
        </p:nvSpPr>
        <p:spPr>
          <a:xfrm>
            <a:off x="5981700" y="429260"/>
            <a:ext cx="6324600"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Times New Roman Bold"/>
                <a:ea typeface="Times New Roman Bold"/>
                <a:cs typeface="Times New Roman Bold"/>
                <a:sym typeface="Times New Roman Bold"/>
              </a:rPr>
              <a:t> GRAPHICAL PASSWORD AUTHENTICATION </a:t>
            </a:r>
          </a:p>
        </p:txBody>
      </p:sp>
      <p:sp>
        <p:nvSpPr>
          <p:cNvPr id="6" name="TextBox 6"/>
          <p:cNvSpPr txBox="1"/>
          <p:nvPr/>
        </p:nvSpPr>
        <p:spPr>
          <a:xfrm>
            <a:off x="4655641" y="942975"/>
            <a:ext cx="8976717" cy="810894"/>
          </a:xfrm>
          <a:prstGeom prst="rect">
            <a:avLst/>
          </a:prstGeom>
        </p:spPr>
        <p:txBody>
          <a:bodyPr lIns="0" tIns="0" rIns="0" bIns="0" rtlCol="0" anchor="t">
            <a:spAutoFit/>
          </a:bodyPr>
          <a:lstStyle/>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SRI KRISHNA ARTS AND SCIENCE COLLEGE</a:t>
            </a:r>
          </a:p>
          <a:p>
            <a:pPr algn="ctr">
              <a:lnSpc>
                <a:spcPts val="3080"/>
              </a:lnSpc>
              <a:spcBef>
                <a:spcPct val="0"/>
              </a:spcBef>
            </a:pPr>
            <a:r>
              <a:rPr lang="en-US" sz="2200" b="1">
                <a:solidFill>
                  <a:srgbClr val="060606"/>
                </a:solidFill>
                <a:latin typeface="Times New Roman Bold"/>
                <a:ea typeface="Times New Roman Bold"/>
                <a:cs typeface="Times New Roman Bold"/>
                <a:sym typeface="Times New Roman Bold"/>
              </a:rPr>
              <a:t> DEPARTMENT OF COMPUTER TECHNOLOGY &amp; DATA SCIENCE</a:t>
            </a:r>
          </a:p>
        </p:txBody>
      </p:sp>
      <p:sp>
        <p:nvSpPr>
          <p:cNvPr id="7" name="TextBox 7"/>
          <p:cNvSpPr txBox="1"/>
          <p:nvPr/>
        </p:nvSpPr>
        <p:spPr>
          <a:xfrm>
            <a:off x="1227118" y="2547303"/>
            <a:ext cx="15833764" cy="7059295"/>
          </a:xfrm>
          <a:prstGeom prst="rect">
            <a:avLst/>
          </a:prstGeom>
        </p:spPr>
        <p:txBody>
          <a:bodyPr lIns="0" tIns="0" rIns="0" bIns="0" rtlCol="0" anchor="t">
            <a:spAutoFit/>
          </a:bodyPr>
          <a:lstStyle/>
          <a:p>
            <a:pPr algn="l">
              <a:lnSpc>
                <a:spcPts val="3080"/>
              </a:lnSpc>
            </a:pPr>
            <a:r>
              <a:rPr lang="en-US" sz="2200" b="1" u="sng">
                <a:solidFill>
                  <a:srgbClr val="060606"/>
                </a:solidFill>
                <a:latin typeface="Times New Roman Bold"/>
                <a:ea typeface="Times New Roman Bold"/>
                <a:cs typeface="Times New Roman Bold"/>
                <a:sym typeface="Times New Roman Bold"/>
              </a:rPr>
              <a:t>WORKING OF THE SYSTEM  :</a:t>
            </a:r>
          </a:p>
          <a:p>
            <a:pPr algn="l">
              <a:lnSpc>
                <a:spcPts val="3080"/>
              </a:lnSpc>
            </a:pPr>
            <a:endParaRPr lang="en-US" sz="2200" b="1" u="sng">
              <a:solidFill>
                <a:srgbClr val="060606"/>
              </a:solidFill>
              <a:latin typeface="Times New Roman Bold"/>
              <a:ea typeface="Times New Roman Bold"/>
              <a:cs typeface="Times New Roman Bold"/>
              <a:sym typeface="Times New Roman Bold"/>
            </a:endParaRPr>
          </a:p>
          <a:p>
            <a:pPr algn="just">
              <a:lnSpc>
                <a:spcPts val="3080"/>
              </a:lnSpc>
            </a:pPr>
            <a:r>
              <a:rPr lang="en-US" sz="2200" b="1" u="sng">
                <a:solidFill>
                  <a:srgbClr val="060606"/>
                </a:solidFill>
                <a:latin typeface="Times New Roman Bold"/>
                <a:ea typeface="Times New Roman Bold"/>
                <a:cs typeface="Times New Roman Bold"/>
                <a:sym typeface="Times New Roman Bold"/>
              </a:rPr>
              <a:t>Registration Process:</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user navigates to the Register page.</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They provide their username and email.</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user selects at least 4 symbols from the grid to create their graphical password.</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system hashes the selected symbols and stores the username, email, and hashed password in the SQLite database.</a:t>
            </a:r>
          </a:p>
          <a:p>
            <a:pPr algn="just">
              <a:lnSpc>
                <a:spcPts val="3080"/>
              </a:lnSpc>
            </a:pPr>
            <a:r>
              <a:rPr lang="en-US" sz="2200" b="1" u="sng">
                <a:solidFill>
                  <a:srgbClr val="060606"/>
                </a:solidFill>
                <a:latin typeface="Times New Roman Bold"/>
                <a:ea typeface="Times New Roman Bold"/>
                <a:cs typeface="Times New Roman Bold"/>
                <a:sym typeface="Times New Roman Bold"/>
              </a:rPr>
              <a:t>Login Process:</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user navigates to the Login page.</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They input their username and select the graphical password (symbols) they used during registration.</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system hashes the selected symbols and compares the hash with the stored hash in the database.</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If the hashes match, the login is successful, and the user is granted access.</a:t>
            </a:r>
          </a:p>
          <a:p>
            <a:pPr algn="just">
              <a:lnSpc>
                <a:spcPts val="3080"/>
              </a:lnSpc>
            </a:pPr>
            <a:r>
              <a:rPr lang="en-US" sz="2200" b="1" u="sng">
                <a:solidFill>
                  <a:srgbClr val="060606"/>
                </a:solidFill>
                <a:latin typeface="Times New Roman Bold"/>
                <a:ea typeface="Times New Roman Bold"/>
                <a:cs typeface="Times New Roman Bold"/>
                <a:sym typeface="Times New Roman Bold"/>
              </a:rPr>
              <a:t>Admin Access:</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The admin navigates to the Admin page and logs in using the predefined password.</a:t>
            </a:r>
          </a:p>
          <a:p>
            <a:pPr marL="474981" lvl="1" indent="-237491" algn="just">
              <a:lnSpc>
                <a:spcPts val="3080"/>
              </a:lnSpc>
              <a:buFont typeface="Arial"/>
              <a:buChar char="•"/>
            </a:pPr>
            <a:r>
              <a:rPr lang="en-US" sz="2200" b="1">
                <a:solidFill>
                  <a:srgbClr val="060606"/>
                </a:solidFill>
                <a:latin typeface="Times New Roman Bold"/>
                <a:ea typeface="Times New Roman Bold"/>
                <a:cs typeface="Times New Roman Bold"/>
                <a:sym typeface="Times New Roman Bold"/>
              </a:rPr>
              <a:t>Upon successful login, the admin can view all the users registered in the system, including their usernames, emails, and hashed passwords.</a:t>
            </a:r>
          </a:p>
          <a:p>
            <a:pPr algn="just">
              <a:lnSpc>
                <a:spcPts val="3080"/>
              </a:lnSpc>
            </a:pPr>
            <a:endParaRPr lang="en-US" sz="2200" b="1">
              <a:solidFill>
                <a:srgbClr val="060606"/>
              </a:solidFill>
              <a:latin typeface="Times New Roman Bold"/>
              <a:ea typeface="Times New Roman Bold"/>
              <a:cs typeface="Times New Roman Bold"/>
              <a:sym typeface="Times New Roman Bold"/>
            </a:endParaRPr>
          </a:p>
          <a:p>
            <a:pPr algn="just">
              <a:lnSpc>
                <a:spcPts val="3080"/>
              </a:lnSpc>
              <a:spcBef>
                <a:spcPct val="0"/>
              </a:spcBef>
            </a:pPr>
            <a:endParaRPr lang="en-US" sz="2200" b="1">
              <a:solidFill>
                <a:srgbClr val="060606"/>
              </a:solidFill>
              <a:latin typeface="Times New Roman Bold"/>
              <a:ea typeface="Times New Roman Bold"/>
              <a:cs typeface="Times New Roman Bold"/>
              <a:sym typeface="Times New Roman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2405</Words>
  <Application>Microsoft Office PowerPoint</Application>
  <PresentationFormat>Custom</PresentationFormat>
  <Paragraphs>277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 Bold</vt:lpstr>
      <vt:lpstr>Arial</vt:lpstr>
      <vt:lpstr>Times New Roman Bold Italics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GPA_project presentation </dc:title>
  <cp:lastModifiedBy>Monisha R</cp:lastModifiedBy>
  <cp:revision>3</cp:revision>
  <dcterms:created xsi:type="dcterms:W3CDTF">2006-08-16T00:00:00Z</dcterms:created>
  <dcterms:modified xsi:type="dcterms:W3CDTF">2024-10-04T01:54:36Z</dcterms:modified>
  <dc:identifier>DAGShQ85530</dc:identifier>
</cp:coreProperties>
</file>