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2"/>
  </p:sldMasterIdLst>
  <p:notesMasterIdLst>
    <p:notesMasterId r:id="rId16"/>
  </p:notesMasterIdLst>
  <p:handoutMasterIdLst>
    <p:handoutMasterId r:id="rId17"/>
  </p:handoutMasterIdLst>
  <p:sldIdLst>
    <p:sldId id="309" r:id="rId3"/>
    <p:sldId id="310" r:id="rId4"/>
    <p:sldId id="311" r:id="rId5"/>
    <p:sldId id="312" r:id="rId6"/>
    <p:sldId id="313" r:id="rId7"/>
    <p:sldId id="314" r:id="rId8"/>
    <p:sldId id="315" r:id="rId9"/>
    <p:sldId id="316" r:id="rId10"/>
    <p:sldId id="317" r:id="rId11"/>
    <p:sldId id="318" r:id="rId12"/>
    <p:sldId id="320" r:id="rId13"/>
    <p:sldId id="321" r:id="rId14"/>
    <p:sldId id="32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4" d="100"/>
          <a:sy n="84" d="100"/>
        </p:scale>
        <p:origin x="702" y="9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handoutMaster" Target="handoutMasters/handoutMaster1.xml" /><Relationship Id="rId2" Type="http://schemas.openxmlformats.org/officeDocument/2006/relationships/slideMaster" Target="slideMasters/slideMaster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8"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8/29/2024</a:t>
            </a:fld>
            <a:endParaRPr lang="en-US" dirty="0"/>
          </a:p>
        </p:txBody>
      </p:sp>
      <p:sp>
        <p:nvSpPr>
          <p:cNvPr id="1048729"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730"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104872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8/29/2024</a:t>
            </a:fld>
            <a:endParaRPr lang="en-US" noProof="0" dirty="0"/>
          </a:p>
        </p:txBody>
      </p:sp>
      <p:sp>
        <p:nvSpPr>
          <p:cNvPr id="104872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104872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104872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Slide Image Placeholder 1"/>
          <p:cNvSpPr>
            <a:spLocks noGrp="1" noRot="1" noChangeAspect="1"/>
          </p:cNvSpPr>
          <p:nvPr>
            <p:ph type="sldImg"/>
          </p:nvPr>
        </p:nvSpPr>
        <p:spPr/>
      </p:sp>
      <p:sp>
        <p:nvSpPr>
          <p:cNvPr id="1048592" name="Notes Placeholder 2"/>
          <p:cNvSpPr>
            <a:spLocks noGrp="1"/>
          </p:cNvSpPr>
          <p:nvPr>
            <p:ph type="body" idx="1"/>
          </p:nvPr>
        </p:nvSpPr>
        <p:spPr/>
        <p:txBody>
          <a:bodyPr/>
          <a:lstStyle/>
          <a:p>
            <a:endParaRPr lang="en-US" dirty="0"/>
          </a:p>
        </p:txBody>
      </p:sp>
      <p:sp>
        <p:nvSpPr>
          <p:cNvPr id="1048593"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lstStyle/>
          <a:p>
            <a:endParaRPr lang="en-US" dirty="0"/>
          </a:p>
        </p:txBody>
      </p:sp>
      <p:sp>
        <p:nvSpPr>
          <p:cNvPr id="104869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Slide Image Placeholder 1"/>
          <p:cNvSpPr>
            <a:spLocks noGrp="1" noRot="1" noChangeAspect="1"/>
          </p:cNvSpPr>
          <p:nvPr>
            <p:ph type="sldImg"/>
          </p:nvPr>
        </p:nvSpPr>
        <p:spPr/>
      </p:sp>
      <p:sp>
        <p:nvSpPr>
          <p:cNvPr id="1048699" name="Notes Placeholder 2"/>
          <p:cNvSpPr>
            <a:spLocks noGrp="1"/>
          </p:cNvSpPr>
          <p:nvPr>
            <p:ph type="body" idx="1"/>
          </p:nvPr>
        </p:nvSpPr>
        <p:spPr/>
        <p:txBody>
          <a:bodyPr/>
          <a:lstStyle/>
          <a:p>
            <a:endParaRPr lang="en-US" dirty="0"/>
          </a:p>
        </p:txBody>
      </p:sp>
      <p:sp>
        <p:nvSpPr>
          <p:cNvPr id="1048700"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Slide Image Placeholder 1"/>
          <p:cNvSpPr>
            <a:spLocks noGrp="1" noRot="1" noChangeAspect="1"/>
          </p:cNvSpPr>
          <p:nvPr>
            <p:ph type="sldImg"/>
          </p:nvPr>
        </p:nvSpPr>
        <p:spPr/>
      </p:sp>
      <p:sp>
        <p:nvSpPr>
          <p:cNvPr id="1048708" name="Notes Placeholder 2"/>
          <p:cNvSpPr>
            <a:spLocks noGrp="1"/>
          </p:cNvSpPr>
          <p:nvPr>
            <p:ph type="body" idx="1"/>
          </p:nvPr>
        </p:nvSpPr>
        <p:spPr/>
        <p:txBody>
          <a:bodyPr/>
          <a:lstStyle/>
          <a:p>
            <a:endParaRPr lang="en-US" dirty="0"/>
          </a:p>
        </p:txBody>
      </p:sp>
      <p:sp>
        <p:nvSpPr>
          <p:cNvPr id="1048709"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Slide Image Placeholder 1"/>
          <p:cNvSpPr>
            <a:spLocks noGrp="1" noRot="1" noChangeAspect="1"/>
          </p:cNvSpPr>
          <p:nvPr>
            <p:ph type="sldImg"/>
          </p:nvPr>
        </p:nvSpPr>
        <p:spPr/>
      </p:sp>
      <p:sp>
        <p:nvSpPr>
          <p:cNvPr id="1048603" name="Notes Placeholder 2"/>
          <p:cNvSpPr>
            <a:spLocks noGrp="1"/>
          </p:cNvSpPr>
          <p:nvPr>
            <p:ph type="body" idx="1"/>
          </p:nvPr>
        </p:nvSpPr>
        <p:spPr/>
        <p:txBody>
          <a:bodyPr/>
          <a:lstStyle/>
          <a:p>
            <a:endParaRPr lang="en-US" dirty="0"/>
          </a:p>
        </p:txBody>
      </p:sp>
      <p:sp>
        <p:nvSpPr>
          <p:cNvPr id="104860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Slide Image Placeholder 1"/>
          <p:cNvSpPr>
            <a:spLocks noGrp="1" noRot="1" noChangeAspect="1"/>
          </p:cNvSpPr>
          <p:nvPr>
            <p:ph type="sldImg"/>
          </p:nvPr>
        </p:nvSpPr>
        <p:spPr/>
      </p:sp>
      <p:sp>
        <p:nvSpPr>
          <p:cNvPr id="1048612" name="Notes Placeholder 2"/>
          <p:cNvSpPr>
            <a:spLocks noGrp="1"/>
          </p:cNvSpPr>
          <p:nvPr>
            <p:ph type="body" idx="1"/>
          </p:nvPr>
        </p:nvSpPr>
        <p:spPr/>
        <p:txBody>
          <a:bodyPr/>
          <a:lstStyle/>
          <a:p>
            <a:endParaRPr lang="en-US" dirty="0"/>
          </a:p>
        </p:txBody>
      </p:sp>
      <p:sp>
        <p:nvSpPr>
          <p:cNvPr id="1048613"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Slide Image Placeholder 1"/>
          <p:cNvSpPr>
            <a:spLocks noGrp="1" noRot="1" noChangeAspect="1"/>
          </p:cNvSpPr>
          <p:nvPr>
            <p:ph type="sldImg"/>
          </p:nvPr>
        </p:nvSpPr>
        <p:spPr/>
      </p:sp>
      <p:sp>
        <p:nvSpPr>
          <p:cNvPr id="1048623" name="Notes Placeholder 2"/>
          <p:cNvSpPr>
            <a:spLocks noGrp="1"/>
          </p:cNvSpPr>
          <p:nvPr>
            <p:ph type="body" idx="1"/>
          </p:nvPr>
        </p:nvSpPr>
        <p:spPr/>
        <p:txBody>
          <a:bodyPr/>
          <a:lstStyle/>
          <a:p>
            <a:endParaRPr lang="en-US" dirty="0"/>
          </a:p>
        </p:txBody>
      </p:sp>
      <p:sp>
        <p:nvSpPr>
          <p:cNvPr id="104862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Slide Image Placeholder 1"/>
          <p:cNvSpPr>
            <a:spLocks noGrp="1" noRot="1" noChangeAspect="1"/>
          </p:cNvSpPr>
          <p:nvPr>
            <p:ph type="sldImg"/>
          </p:nvPr>
        </p:nvSpPr>
        <p:spPr/>
      </p:sp>
      <p:sp>
        <p:nvSpPr>
          <p:cNvPr id="1048629" name="Notes Placeholder 2"/>
          <p:cNvSpPr>
            <a:spLocks noGrp="1"/>
          </p:cNvSpPr>
          <p:nvPr>
            <p:ph type="body" idx="1"/>
          </p:nvPr>
        </p:nvSpPr>
        <p:spPr/>
        <p:txBody>
          <a:bodyPr/>
          <a:lstStyle/>
          <a:p>
            <a:endParaRPr lang="en-US" dirty="0"/>
          </a:p>
        </p:txBody>
      </p:sp>
      <p:sp>
        <p:nvSpPr>
          <p:cNvPr id="1048630"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Slide Image Placeholder 1"/>
          <p:cNvSpPr>
            <a:spLocks noGrp="1" noRot="1" noChangeAspect="1"/>
          </p:cNvSpPr>
          <p:nvPr>
            <p:ph type="sldImg"/>
          </p:nvPr>
        </p:nvSpPr>
        <p:spPr/>
      </p:sp>
      <p:sp>
        <p:nvSpPr>
          <p:cNvPr id="1048639" name="Notes Placeholder 2"/>
          <p:cNvSpPr>
            <a:spLocks noGrp="1"/>
          </p:cNvSpPr>
          <p:nvPr>
            <p:ph type="body" idx="1"/>
          </p:nvPr>
        </p:nvSpPr>
        <p:spPr/>
        <p:txBody>
          <a:bodyPr/>
          <a:lstStyle/>
          <a:p>
            <a:endParaRPr lang="en-US" dirty="0"/>
          </a:p>
        </p:txBody>
      </p:sp>
      <p:sp>
        <p:nvSpPr>
          <p:cNvPr id="1048640"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Slide Image Placeholder 1"/>
          <p:cNvSpPr>
            <a:spLocks noGrp="1" noRot="1" noChangeAspect="1"/>
          </p:cNvSpPr>
          <p:nvPr>
            <p:ph type="sldImg"/>
          </p:nvPr>
        </p:nvSpPr>
        <p:spPr/>
      </p:sp>
      <p:sp>
        <p:nvSpPr>
          <p:cNvPr id="1048663" name="Notes Placeholder 2"/>
          <p:cNvSpPr>
            <a:spLocks noGrp="1"/>
          </p:cNvSpPr>
          <p:nvPr>
            <p:ph type="body" idx="1"/>
          </p:nvPr>
        </p:nvSpPr>
        <p:spPr/>
        <p:txBody>
          <a:bodyPr/>
          <a:lstStyle/>
          <a:p>
            <a:endParaRPr lang="en-US" dirty="0"/>
          </a:p>
        </p:txBody>
      </p:sp>
      <p:sp>
        <p:nvSpPr>
          <p:cNvPr id="104866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Slide Image Placeholder 1"/>
          <p:cNvSpPr>
            <a:spLocks noGrp="1" noRot="1" noChangeAspect="1"/>
          </p:cNvSpPr>
          <p:nvPr>
            <p:ph type="sldImg"/>
          </p:nvPr>
        </p:nvSpPr>
        <p:spPr/>
      </p:sp>
      <p:sp>
        <p:nvSpPr>
          <p:cNvPr id="1048674" name="Notes Placeholder 2"/>
          <p:cNvSpPr>
            <a:spLocks noGrp="1"/>
          </p:cNvSpPr>
          <p:nvPr>
            <p:ph type="body" idx="1"/>
          </p:nvPr>
        </p:nvSpPr>
        <p:spPr/>
        <p:txBody>
          <a:bodyPr/>
          <a:lstStyle/>
          <a:p>
            <a:endParaRPr lang="en-US" dirty="0"/>
          </a:p>
        </p:txBody>
      </p:sp>
      <p:sp>
        <p:nvSpPr>
          <p:cNvPr id="1048675"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1048710" name="Freeform: Shape 28"/>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1" name="Freeform: Shape 6"/>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2" name="Freeform: Shape 33"/>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3" name="Freeform: Shape 22"/>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4" name="Title 1"/>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048676" name="Freeform: Shape 51"/>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77" name="Freeform: Shape 23"/>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78" name="Freeform: Shape 22"/>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3145729" name="Straight Connector 17"/>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1048679" name="Title 1"/>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1048680" name="Content Placeholder 6"/>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1" name="Content Placeholder 6"/>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048685" name="Freeform: Shape 12"/>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6" name="Freeform: Shape 18"/>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8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88" name="Content Placeholder 6"/>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6"/>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1048605" name="Freeform 5"/>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6" name="Freeform: Shape 17"/>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07" name="Title 1"/>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08" name="Table Placeholder 4"/>
          <p:cNvSpPr>
            <a:spLocks noGrp="1"/>
          </p:cNvSpPr>
          <p:nvPr>
            <p:ph type="tbl" sz="quarter" idx="14"/>
          </p:nvPr>
        </p:nvSpPr>
        <p:spPr>
          <a:xfrm>
            <a:off x="914400" y="2039111"/>
            <a:ext cx="10360025" cy="3374136"/>
          </a:xfrm>
        </p:spPr>
        <p:txBody>
          <a:bodyPr/>
          <a:lstStyle/>
          <a:p>
            <a:r>
              <a:rPr lang="en-US"/>
              <a:t>Click icon to add table</a:t>
            </a:r>
          </a:p>
        </p:txBody>
      </p:sp>
      <p:sp>
        <p:nvSpPr>
          <p:cNvPr id="1048609" name="Slide Number Placeholder 5"/>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1048701" name="Freeform 7"/>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02" name="Freeform: Shape 24"/>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3" name="Freeform: Shape 12"/>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04" name="Title 1"/>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1048705" name="Content Placeholder 6"/>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84" name="Group 2"/>
          <p:cNvGrpSpPr/>
          <p:nvPr userDrawn="1"/>
        </p:nvGrpSpPr>
        <p:grpSpPr>
          <a:xfrm flipH="1">
            <a:off x="8970744" y="5209684"/>
            <a:ext cx="3221255" cy="1682471"/>
            <a:chOff x="-1483620" y="3988558"/>
            <a:chExt cx="4239452" cy="2903598"/>
          </a:xfrm>
        </p:grpSpPr>
        <p:sp>
          <p:nvSpPr>
            <p:cNvPr id="1048718" name="Freeform: Shape 3"/>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9" name="Freeform: Shape 4"/>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720" name="Freeform: Shape 5"/>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21"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1048594" name="Freeform 4"/>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5" name="Freeform: Shape 24"/>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6" name="Freeform: Shape 11"/>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7" name="Freeform: Shape 25"/>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98" name="Title 1"/>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1048599" name="Content Placeholder 2"/>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lvl3pPr>
            <a:lvl4pPr marL="1371600" indent="0" algn="r">
              <a:buNone/>
            </a:lvl4pPr>
            <a:lvl5pPr marL="1828800" indent="0" algn="r">
              <a:buNone/>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48715" name="Title 1"/>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2097155" name="Picture 8"/>
          <p:cNvPicPr>
            <a:picLocks noChangeAspect="1"/>
          </p:cNvPicPr>
          <p:nvPr userDrawn="1"/>
        </p:nvPicPr>
        <p:blipFill rotWithShape="1">
          <a:blip r:embed="rId2">
            <a:alphaModFix/>
          </a:blip>
          <a:srcRect r="30186" b="9728"/>
          <a:stretch>
            <a:fillRect/>
          </a:stretch>
        </p:blipFill>
        <p:spPr>
          <a:xfrm>
            <a:off x="6768197" y="1875319"/>
            <a:ext cx="4727117" cy="4998132"/>
          </a:xfrm>
          <a:prstGeom prst="rect">
            <a:avLst/>
          </a:prstGeom>
        </p:spPr>
      </p:pic>
      <p:sp>
        <p:nvSpPr>
          <p:cNvPr id="1048716" name="Freeform: Shape 17"/>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717" name="Picture Placeholder 20"/>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1048614" name="Freeform 2"/>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5" name="Freeform: Shape 27"/>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6" name="Freeform: Shape 29"/>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17" name="Title 1"/>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1048618" name="Picture Placeholder 4"/>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1048619" name="Content Placeholder 2"/>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29" name="Group 7"/>
          <p:cNvGrpSpPr/>
          <p:nvPr userDrawn="1"/>
        </p:nvGrpSpPr>
        <p:grpSpPr>
          <a:xfrm flipH="1">
            <a:off x="8970744" y="5209684"/>
            <a:ext cx="3221255" cy="1682471"/>
            <a:chOff x="-1483620" y="3988558"/>
            <a:chExt cx="4239452" cy="2903598"/>
          </a:xfrm>
        </p:grpSpPr>
        <p:sp>
          <p:nvSpPr>
            <p:cNvPr id="1048581" name="Freeform: Shape 8"/>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2" name="Freeform: Shape 9"/>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583" name="Title 1"/>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048584" name="Freeform 11"/>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5" name="Freeform 14"/>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6" name="Freeform 12"/>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587" name="Content Placeholder 6"/>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48631" name="Freeform: Shape 51"/>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2" name="Freeform 3"/>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097152" name="Graphic 5"/>
          <p:cNvPicPr>
            <a:picLocks noChangeAspect="1"/>
          </p:cNvPicPr>
          <p:nvPr userDrawn="1"/>
        </p:nvPicPr>
        <p:blipFill>
          <a:blip r:embed="rId2">
            <a:alphaModFix/>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1048633" name="Freeform: Shape 21"/>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34" name="Title 1"/>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1048635" name="Text Placeholder 31"/>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1048641" name="Title 1"/>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1048642" name="Content Placeholder 6"/>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Content Placeholder 6"/>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Freeform 6"/>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45" name="Freeform 11"/>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46"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60" name="Group 1"/>
          <p:cNvGrpSpPr/>
          <p:nvPr userDrawn="1"/>
        </p:nvGrpSpPr>
        <p:grpSpPr>
          <a:xfrm>
            <a:off x="1" y="1"/>
            <a:ext cx="12192000" cy="6800411"/>
            <a:chOff x="1" y="1"/>
            <a:chExt cx="12192000" cy="6800411"/>
          </a:xfrm>
        </p:grpSpPr>
        <p:sp>
          <p:nvSpPr>
            <p:cNvPr id="1048653" name="Freeform: Shape 8"/>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54" name="Freeform: Shape 10"/>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1048655" name="Title 1"/>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48656" name="Content Placeholder 6"/>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48657" name="Content Placeholder 6"/>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8"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048665" name="Freeform: Shape 10"/>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6" name="Freeform: Shape 29"/>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48667" name="Title 1"/>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1048668" name="Content Placeholder 6"/>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9" name="Picture Placeholder 4"/>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104867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1048579" name="Footer Placeholder 4"/>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1048580" name="Slide Number Placeholder 5"/>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t>‹#›</a:t>
            </a:fld>
            <a:endParaRPr lang="en-US" dirty="0"/>
          </a:p>
        </p:txBody>
      </p:sp>
      <p:cxnSp>
        <p:nvCxnSpPr>
          <p:cNvPr id="3145728" name="Straight Connector 7"/>
          <p:cNvCxnSpPr>
            <a:cxnSpLocks/>
            <a:endCxn id="1048580"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2"/>
          <p:cNvSpPr>
            <a:spLocks noGrp="1"/>
          </p:cNvSpPr>
          <p:nvPr>
            <p:ph type="title"/>
          </p:nvPr>
        </p:nvSpPr>
        <p:spPr>
          <a:xfrm>
            <a:off x="914400" y="891540"/>
            <a:ext cx="9544050" cy="937260"/>
          </a:xfrm>
        </p:spPr>
        <p:txBody>
          <a:bodyPr anchor="ctr"/>
          <a:lstStyle/>
          <a:p>
            <a:r>
              <a:rPr lang="en-US" sz="4000" dirty="0"/>
              <a:t>EMPLOYEE DATA ANALYSIS USING  EXCEL</a:t>
            </a:r>
            <a:br>
              <a:rPr lang="en-US" sz="4000" dirty="0"/>
            </a:br>
            <a:endParaRPr lang="en-US" sz="4000" dirty="0"/>
          </a:p>
        </p:txBody>
      </p:sp>
      <p:sp>
        <p:nvSpPr>
          <p:cNvPr id="1048590" name="Content Placeholder 1"/>
          <p:cNvSpPr>
            <a:spLocks noGrp="1"/>
          </p:cNvSpPr>
          <p:nvPr>
            <p:ph sz="quarter" idx="10"/>
          </p:nvPr>
        </p:nvSpPr>
        <p:spPr>
          <a:xfrm>
            <a:off x="914400" y="2039112"/>
            <a:ext cx="8823960" cy="3356576"/>
          </a:xfrm>
        </p:spPr>
        <p:txBody>
          <a:bodyPr/>
          <a:lstStyle/>
          <a:p>
            <a:pPr marL="0" indent="0">
              <a:buNone/>
            </a:pPr>
            <a:r>
              <a:rPr lang="en-US" sz="3200" dirty="0"/>
              <a:t>NAME : S.MONISHA</a:t>
            </a:r>
          </a:p>
          <a:p>
            <a:pPr marL="0" indent="0">
              <a:buNone/>
            </a:pPr>
            <a:r>
              <a:rPr lang="en-US" sz="3200" dirty="0"/>
              <a:t>REGISTER NO. : 312215047</a:t>
            </a:r>
          </a:p>
          <a:p>
            <a:pPr marL="0" indent="0">
              <a:buNone/>
            </a:pPr>
            <a:r>
              <a:rPr lang="en-US" sz="3200" dirty="0"/>
              <a:t>DEPARTMENT: COMMERCE ( BCOM)</a:t>
            </a:r>
          </a:p>
          <a:p>
            <a:pPr marL="0" indent="0">
              <a:buNone/>
            </a:pPr>
            <a:r>
              <a:rPr lang="en-US" sz="3200" dirty="0"/>
              <a:t>COLLEGE : SOKA IKEDA COLLEGE OF ARTS AND SCIENCE FOR WOMEN </a:t>
            </a:r>
          </a:p>
          <a:p>
            <a:pPr marL="0" indent="0">
              <a:buNone/>
            </a:pPr>
            <a:endParaRPr lang="en-US" dirty="0"/>
          </a:p>
          <a:p>
            <a:pPr marL="0" indent="0">
              <a:buNone/>
            </a:pPr>
            <a:endParaRPr lang="en-US" dirty="0"/>
          </a:p>
          <a:p>
            <a:pPr marL="0" indent="0">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10</a:t>
            </a:fld>
            <a:endParaRPr lang="en-US" dirty="0"/>
          </a:p>
        </p:txBody>
      </p:sp>
      <p:sp>
        <p:nvSpPr>
          <p:cNvPr id="1048684" name="TextBox 1048683"/>
          <p:cNvSpPr txBox="1"/>
          <p:nvPr/>
        </p:nvSpPr>
        <p:spPr>
          <a:xfrm>
            <a:off x="2580645" y="603258"/>
            <a:ext cx="2635619" cy="510540"/>
          </a:xfrm>
          <a:prstGeom prst="rect">
            <a:avLst/>
          </a:prstGeom>
        </p:spPr>
        <p:txBody>
          <a:bodyPr wrap="square" rtlCol="0">
            <a:spAutoFit/>
          </a:bodyPr>
          <a:lstStyle/>
          <a:p>
            <a:r>
              <a:rPr lang="en-US" altLang="en-GB" sz="2800">
                <a:solidFill>
                  <a:srgbClr val="993300"/>
                </a:solidFill>
              </a:rPr>
              <a:t>Results</a:t>
            </a:r>
            <a:endParaRPr lang="en-GB" sz="2800">
              <a:solidFill>
                <a:srgbClr val="000000"/>
              </a:solidFill>
            </a:endParaRPr>
          </a:p>
        </p:txBody>
      </p:sp>
      <p:pic>
        <p:nvPicPr>
          <p:cNvPr id="2097156" name="Picture 2097155"/>
          <p:cNvPicPr>
            <a:picLocks/>
          </p:cNvPicPr>
          <p:nvPr/>
        </p:nvPicPr>
        <p:blipFill>
          <a:blip r:embed="rId2"/>
          <a:stretch>
            <a:fillRect/>
          </a:stretch>
        </p:blipFill>
        <p:spPr>
          <a:xfrm>
            <a:off x="1220121" y="1568864"/>
            <a:ext cx="10178817" cy="44181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11</a:t>
            </a:fld>
            <a:endParaRPr lang="en-US" dirty="0"/>
          </a:p>
        </p:txBody>
      </p:sp>
      <p:pic>
        <p:nvPicPr>
          <p:cNvPr id="2097158" name="Picture 2097157"/>
          <p:cNvPicPr>
            <a:picLocks/>
          </p:cNvPicPr>
          <p:nvPr/>
        </p:nvPicPr>
        <p:blipFill>
          <a:blip r:embed="rId3"/>
          <a:stretch>
            <a:fillRect/>
          </a:stretch>
        </p:blipFill>
        <p:spPr>
          <a:xfrm>
            <a:off x="397309" y="1473793"/>
            <a:ext cx="11424307" cy="34547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Number Placeholder 3"/>
          <p:cNvSpPr>
            <a:spLocks noGrp="1"/>
          </p:cNvSpPr>
          <p:nvPr>
            <p:ph type="sldNum" sz="quarter" idx="4"/>
          </p:nvPr>
        </p:nvSpPr>
        <p:spPr>
          <a:xfrm>
            <a:off x="11353800" y="5879804"/>
            <a:ext cx="661416" cy="895899"/>
          </a:xfrm>
        </p:spPr>
        <p:txBody>
          <a:bodyPr/>
          <a:lstStyle/>
          <a:p>
            <a:fld id="{58FB4751-880F-D840-AAA9-3A15815CC996}" type="slidenum">
              <a:rPr lang="en-US" smtClean="0"/>
              <a:t>12</a:t>
            </a:fld>
            <a:endParaRPr lang="en-US" dirty="0"/>
          </a:p>
        </p:txBody>
      </p:sp>
      <p:sp>
        <p:nvSpPr>
          <p:cNvPr id="1048696" name="TextBox 1048695"/>
          <p:cNvSpPr txBox="1"/>
          <p:nvPr/>
        </p:nvSpPr>
        <p:spPr>
          <a:xfrm>
            <a:off x="490904" y="778955"/>
            <a:ext cx="4000000" cy="510540"/>
          </a:xfrm>
          <a:prstGeom prst="rect">
            <a:avLst/>
          </a:prstGeom>
        </p:spPr>
        <p:txBody>
          <a:bodyPr wrap="square" rtlCol="0">
            <a:spAutoFit/>
          </a:bodyPr>
          <a:lstStyle/>
          <a:p>
            <a:r>
              <a:rPr lang="en-US" altLang="en-GB" sz="2800">
                <a:solidFill>
                  <a:srgbClr val="993300"/>
                </a:solidFill>
              </a:rPr>
              <a:t>Conclusion </a:t>
            </a:r>
            <a:endParaRPr lang="en-GB" sz="2800">
              <a:solidFill>
                <a:srgbClr val="000000"/>
              </a:solidFill>
            </a:endParaRPr>
          </a:p>
        </p:txBody>
      </p:sp>
      <p:sp>
        <p:nvSpPr>
          <p:cNvPr id="1048697" name="TextBox 1048696"/>
          <p:cNvSpPr txBox="1"/>
          <p:nvPr/>
        </p:nvSpPr>
        <p:spPr>
          <a:xfrm>
            <a:off x="490903" y="2016464"/>
            <a:ext cx="9173450" cy="3863340"/>
          </a:xfrm>
          <a:prstGeom prst="rect">
            <a:avLst/>
          </a:prstGeom>
        </p:spPr>
        <p:txBody>
          <a:bodyPr wrap="square" rtlCol="0">
            <a:spAutoFit/>
          </a:bodyPr>
          <a:lstStyle/>
          <a:p>
            <a:r>
              <a:rPr lang="en-US" altLang="en-GB" sz="2800">
                <a:solidFill>
                  <a:srgbClr val="000000"/>
                </a:solidFill>
              </a:rPr>
              <a:t>Target encouragement and motivation medium level performing employee can be developed into high performing employees leading to a gradual increasing overall performance trends.By recognising and buliding on their strengths, providing Tailored support and resource and fostering have growth oriented culture, organisation can unlock the full potential of dark work force and dry sustained improvement in performance outcomes.</a:t>
            </a:r>
            <a:endParaRPr lang="en-GB" sz="2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706" name="TextBox 1048705"/>
          <p:cNvSpPr txBox="1"/>
          <p:nvPr/>
        </p:nvSpPr>
        <p:spPr>
          <a:xfrm>
            <a:off x="4096000" y="3219450"/>
            <a:ext cx="4000000" cy="510540"/>
          </a:xfrm>
          <a:prstGeom prst="rect">
            <a:avLst/>
          </a:prstGeom>
        </p:spPr>
        <p:txBody>
          <a:bodyPr wrap="square" rtlCol="0">
            <a:spAutoFit/>
          </a:bodyPr>
          <a:lstStyle/>
          <a:p>
            <a:r>
              <a:rPr lang="en-US" altLang="en-GB" sz="2800">
                <a:solidFill>
                  <a:srgbClr val="993300"/>
                </a:solidFill>
              </a:rPr>
              <a:t>THANK YOU</a:t>
            </a:r>
            <a:endParaRPr lang="en-GB"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2160269" y="1814286"/>
            <a:ext cx="5020255" cy="1325880"/>
          </a:xfrm>
        </p:spPr>
        <p:txBody>
          <a:bodyPr/>
          <a:lstStyle/>
          <a:p>
            <a:r>
              <a:rPr lang="en-US" dirty="0"/>
              <a:t>PROJECT TITLE </a:t>
            </a:r>
          </a:p>
        </p:txBody>
      </p:sp>
      <p:sp>
        <p:nvSpPr>
          <p:cNvPr id="1048601" name="Content Placeholder 3"/>
          <p:cNvSpPr>
            <a:spLocks noGrp="1"/>
          </p:cNvSpPr>
          <p:nvPr>
            <p:ph idx="1"/>
          </p:nvPr>
        </p:nvSpPr>
        <p:spPr>
          <a:xfrm>
            <a:off x="3747408" y="3005484"/>
            <a:ext cx="5589270" cy="4679830"/>
          </a:xfrm>
        </p:spPr>
        <p:txBody>
          <a:bodyPr>
            <a:normAutofit/>
          </a:bodyPr>
          <a:lstStyle/>
          <a:p>
            <a:r>
              <a:rPr lang="en-US" sz="3600" dirty="0"/>
              <a:t>EMPLOYEE PERFORMANCE ANALYSIS USING EXCEL</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914400" y="914399"/>
            <a:ext cx="10360152" cy="4572001"/>
          </a:xfrm>
        </p:spPr>
        <p:txBody>
          <a:bodyPr/>
          <a:lstStyle/>
          <a:p>
            <a:r>
              <a:rPr lang="en-US" dirty="0"/>
              <a:t>AGENDA</a:t>
            </a:r>
            <a:br>
              <a:rPr lang="en-US" dirty="0"/>
            </a:br>
            <a:r>
              <a:rPr lang="en-US" dirty="0"/>
              <a:t>                 1. Problem statement </a:t>
            </a:r>
            <a:br>
              <a:rPr lang="en-US" dirty="0"/>
            </a:br>
            <a:r>
              <a:rPr lang="en-US" dirty="0"/>
              <a:t>                 2. Project overview</a:t>
            </a:r>
            <a:br>
              <a:rPr lang="en-US" dirty="0"/>
            </a:br>
            <a:r>
              <a:rPr lang="en-US" dirty="0"/>
              <a:t>                 3.End users</a:t>
            </a:r>
            <a:br>
              <a:rPr lang="en-US" dirty="0"/>
            </a:br>
            <a:r>
              <a:rPr lang="en-US" dirty="0"/>
              <a:t>                 4.Our solution and proposition</a:t>
            </a:r>
            <a:br>
              <a:rPr lang="en-US" dirty="0"/>
            </a:br>
            <a:r>
              <a:rPr lang="en-US" dirty="0"/>
              <a:t>                 5. Dataset Description   </a:t>
            </a:r>
            <a:br>
              <a:rPr lang="en-US" dirty="0"/>
            </a:br>
            <a:r>
              <a:rPr lang="en-US" dirty="0"/>
              <a:t>                 6.Modelling approach </a:t>
            </a:r>
            <a:br>
              <a:rPr lang="en-US" dirty="0"/>
            </a:br>
            <a:r>
              <a:rPr lang="en-US" dirty="0"/>
              <a:t>                 7.Results and discussion </a:t>
            </a:r>
            <a:br>
              <a:rPr lang="en-US" dirty="0"/>
            </a:br>
            <a:r>
              <a:rPr lang="en-US" dirty="0"/>
              <a:t>                 8.Conclusion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20" name="Title 2"/>
          <p:cNvSpPr>
            <a:spLocks noGrp="1"/>
          </p:cNvSpPr>
          <p:nvPr>
            <p:ph type="title"/>
          </p:nvPr>
        </p:nvSpPr>
        <p:spPr>
          <a:xfrm>
            <a:off x="646176" y="274900"/>
            <a:ext cx="5449824" cy="1451429"/>
          </a:xfrm>
        </p:spPr>
        <p:txBody>
          <a:bodyPr anchor="b"/>
          <a:lstStyle/>
          <a:p>
            <a:r>
              <a:rPr lang="en-US" dirty="0"/>
              <a:t>PROBLEM STATEMENT</a:t>
            </a:r>
          </a:p>
        </p:txBody>
      </p:sp>
      <p:sp>
        <p:nvSpPr>
          <p:cNvPr id="1048621" name="Content Placeholder 10"/>
          <p:cNvSpPr>
            <a:spLocks noGrp="1"/>
          </p:cNvSpPr>
          <p:nvPr>
            <p:ph idx="10"/>
          </p:nvPr>
        </p:nvSpPr>
        <p:spPr>
          <a:xfrm>
            <a:off x="2231430" y="1858555"/>
            <a:ext cx="7729139" cy="3860074"/>
          </a:xfrm>
        </p:spPr>
        <p:txBody>
          <a:bodyPr/>
          <a:lstStyle/>
          <a:p>
            <a:r>
              <a:rPr lang="en-US" sz="3200" dirty="0">
                <a:latin typeface="Aptos" panose="020B0004020202020204" pitchFamily="34" charset="0"/>
              </a:rPr>
              <a:t>1.How can we develop an effective training program to enhance employee skills and knowledge, leading to better job performance?</a:t>
            </a:r>
          </a:p>
          <a:p>
            <a:r>
              <a:rPr lang="en-US" sz="3200" dirty="0">
                <a:latin typeface="Aptos" panose="020B0004020202020204" pitchFamily="34" charset="0"/>
              </a:rPr>
              <a:t>2. What are the root causes of high employee turnover, and what strategies can we implement to retain top talent?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8"/>
          <p:cNvSpPr>
            <a:spLocks noGrp="1"/>
          </p:cNvSpPr>
          <p:nvPr>
            <p:ph type="title"/>
          </p:nvPr>
        </p:nvSpPr>
        <p:spPr/>
        <p:txBody>
          <a:bodyPr/>
          <a:lstStyle/>
          <a:p>
            <a:r>
              <a:rPr lang="en-US" dirty="0"/>
              <a:t>PROJECT OVERVIEW</a:t>
            </a:r>
          </a:p>
        </p:txBody>
      </p:sp>
      <p:sp>
        <p:nvSpPr>
          <p:cNvPr id="1048626" name="Content Placeholder 7"/>
          <p:cNvSpPr>
            <a:spLocks noGrp="1"/>
          </p:cNvSpPr>
          <p:nvPr>
            <p:ph sz="quarter" idx="10"/>
          </p:nvPr>
        </p:nvSpPr>
        <p:spPr>
          <a:xfrm>
            <a:off x="914400" y="2039112"/>
            <a:ext cx="8636000" cy="3356576"/>
          </a:xfrm>
        </p:spPr>
        <p:txBody>
          <a:bodyPr>
            <a:normAutofit/>
          </a:bodyPr>
          <a:lstStyle/>
          <a:p>
            <a:pPr marL="0" indent="0">
              <a:buNone/>
            </a:pPr>
            <a:r>
              <a:rPr lang="en-US" sz="3200" b="1" dirty="0"/>
              <a:t>TO ANALYSE AND EVALUATE EMPLOYEE PERFORMANCE IDENTIFY AREAS OF STRENGTH AND IMPROVEMENT AND PROVIDE INSIGHTS FOR INFORMED DECISION MAKING </a:t>
            </a:r>
          </a:p>
        </p:txBody>
      </p:sp>
      <p:sp>
        <p:nvSpPr>
          <p:cNvPr id="1048627" name="Slide Number Placeholder 2"/>
          <p:cNvSpPr>
            <a:spLocks noGrp="1"/>
          </p:cNvSpPr>
          <p:nvPr>
            <p:ph type="sldNum" sz="quarter" idx="4"/>
          </p:nvPr>
        </p:nvSpPr>
        <p:spPr/>
        <p:txBody>
          <a:bodyPr/>
          <a:lstStyle/>
          <a:p>
            <a:fld id="{58FB4751-880F-D840-AAA9-3A15815CC996}"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36" name="Title 2"/>
          <p:cNvSpPr>
            <a:spLocks noGrp="1"/>
          </p:cNvSpPr>
          <p:nvPr>
            <p:ph type="title"/>
          </p:nvPr>
        </p:nvSpPr>
        <p:spPr>
          <a:xfrm>
            <a:off x="914400" y="914400"/>
            <a:ext cx="10360152" cy="2843784"/>
          </a:xfrm>
        </p:spPr>
        <p:txBody>
          <a:bodyPr anchor="b"/>
          <a:lstStyle/>
          <a:p>
            <a:r>
              <a:rPr lang="en-US" dirty="0"/>
              <a:t>WHO ARE THE END USERS?</a:t>
            </a:r>
            <a:br>
              <a:rPr lang="en-US" dirty="0"/>
            </a:br>
            <a:br>
              <a:rPr lang="en-US" dirty="0"/>
            </a:br>
            <a:endParaRPr lang="en-US" dirty="0"/>
          </a:p>
        </p:txBody>
      </p:sp>
      <p:sp>
        <p:nvSpPr>
          <p:cNvPr id="1048637" name="Text Placeholder 14"/>
          <p:cNvSpPr>
            <a:spLocks noGrp="1"/>
          </p:cNvSpPr>
          <p:nvPr>
            <p:ph type="body" sz="quarter" idx="13"/>
          </p:nvPr>
        </p:nvSpPr>
        <p:spPr>
          <a:xfrm>
            <a:off x="2041114" y="3091543"/>
            <a:ext cx="8109772" cy="3379108"/>
          </a:xfrm>
        </p:spPr>
        <p:txBody>
          <a:bodyPr>
            <a:normAutofit/>
          </a:bodyPr>
          <a:lstStyle/>
          <a:p>
            <a:r>
              <a:rPr lang="en-US" sz="4800" b="1" dirty="0"/>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8647" name="Slide Number Placeholder 1"/>
          <p:cNvSpPr>
            <a:spLocks noGrp="1"/>
          </p:cNvSpPr>
          <p:nvPr>
            <p:ph type="sldNum" sz="quarter" idx="4"/>
          </p:nvPr>
        </p:nvSpPr>
        <p:spPr>
          <a:xfrm>
            <a:off x="11353800" y="5879804"/>
            <a:ext cx="661416" cy="895899"/>
          </a:xfrm>
        </p:spPr>
        <p:txBody>
          <a:bodyPr/>
          <a:lstStyle/>
          <a:p>
            <a:fld id="{58FB4751-880F-D840-AAA9-3A15815CC996}" type="slidenum">
              <a:rPr lang="en-US" smtClean="0"/>
              <a:t>7</a:t>
            </a:fld>
            <a:endParaRPr lang="en-US" dirty="0"/>
          </a:p>
        </p:txBody>
      </p:sp>
      <p:sp>
        <p:nvSpPr>
          <p:cNvPr id="1048648" name="TextBox 1048647"/>
          <p:cNvSpPr txBox="1"/>
          <p:nvPr/>
        </p:nvSpPr>
        <p:spPr>
          <a:xfrm>
            <a:off x="1326687" y="314495"/>
            <a:ext cx="7639552" cy="510540"/>
          </a:xfrm>
          <a:prstGeom prst="rect">
            <a:avLst/>
          </a:prstGeom>
        </p:spPr>
        <p:txBody>
          <a:bodyPr wrap="square" rtlCol="0">
            <a:spAutoFit/>
          </a:bodyPr>
          <a:lstStyle/>
          <a:p>
            <a:r>
              <a:rPr lang="en-US" altLang="en-GB" sz="2800">
                <a:solidFill>
                  <a:srgbClr val="993300"/>
                </a:solidFill>
              </a:rPr>
              <a:t>OUR SOLUTION AND ITS VALUE PROPOSITION </a:t>
            </a:r>
            <a:endParaRPr lang="en-GB" sz="2800">
              <a:solidFill>
                <a:srgbClr val="000000"/>
              </a:solidFill>
            </a:endParaRPr>
          </a:p>
        </p:txBody>
      </p:sp>
      <p:sp>
        <p:nvSpPr>
          <p:cNvPr id="1048649" name="TextBox 1048648"/>
          <p:cNvSpPr txBox="1"/>
          <p:nvPr/>
        </p:nvSpPr>
        <p:spPr>
          <a:xfrm>
            <a:off x="1055135" y="1648220"/>
            <a:ext cx="9261448" cy="3444240"/>
          </a:xfrm>
          <a:prstGeom prst="rect">
            <a:avLst/>
          </a:prstGeom>
        </p:spPr>
        <p:txBody>
          <a:bodyPr wrap="square" rtlCol="0">
            <a:spAutoFit/>
          </a:bodyPr>
          <a:lstStyle/>
          <a:p>
            <a:r>
              <a:rPr lang="en-US" altLang="en-GB" sz="2800">
                <a:solidFill>
                  <a:srgbClr val="000000"/>
                </a:solidFill>
              </a:rPr>
              <a:t>=IFS(Z8&lt;=5"VERY HIGH ",Z8&lt;=4,"' High",Z8&lt;=3,"Med",True,"low")- calculate employee performance</a:t>
            </a:r>
            <a:endParaRPr lang="en-GB" sz="2800">
              <a:solidFill>
                <a:srgbClr val="000000"/>
              </a:solidFill>
            </a:endParaRPr>
          </a:p>
          <a:p>
            <a:endParaRPr lang="en-GB" sz="2800">
              <a:solidFill>
                <a:srgbClr val="000000"/>
              </a:solidFill>
            </a:endParaRPr>
          </a:p>
          <a:p>
            <a:r>
              <a:rPr lang="en-US" altLang="en-GB" sz="2800">
                <a:solidFill>
                  <a:srgbClr val="000000"/>
                </a:solidFill>
              </a:rPr>
              <a:t>Pivot table -summary </a:t>
            </a:r>
            <a:endParaRPr lang="en-GB" sz="2800">
              <a:solidFill>
                <a:srgbClr val="000000"/>
              </a:solidFill>
            </a:endParaRPr>
          </a:p>
          <a:p>
            <a:r>
              <a:rPr lang="en-US" altLang="en-GB" sz="2800">
                <a:solidFill>
                  <a:srgbClr val="000000"/>
                </a:solidFill>
              </a:rPr>
              <a:t>Graph - data visualisation </a:t>
            </a:r>
            <a:endParaRPr lang="en-GB" sz="2800">
              <a:solidFill>
                <a:srgbClr val="000000"/>
              </a:solidFill>
            </a:endParaRPr>
          </a:p>
          <a:p>
            <a:r>
              <a:rPr lang="en-US" altLang="en-GB" sz="2800">
                <a:solidFill>
                  <a:srgbClr val="000000"/>
                </a:solidFill>
              </a:rPr>
              <a:t>Conditional formatting - finding blanks </a:t>
            </a:r>
            <a:endParaRPr lang="en-GB" sz="2800">
              <a:solidFill>
                <a:srgbClr val="000000"/>
              </a:solidFill>
            </a:endParaRPr>
          </a:p>
          <a:p>
            <a:r>
              <a:rPr lang="en-US" altLang="en-GB" sz="2800">
                <a:solidFill>
                  <a:srgbClr val="000000"/>
                </a:solidFill>
              </a:rPr>
              <a:t>Filters - removing missing values</a:t>
            </a:r>
            <a:endParaRPr lang="en-GB" sz="2800">
              <a:solidFill>
                <a:srgbClr val="000000"/>
              </a:solidFill>
            </a:endParaRPr>
          </a:p>
          <a:p>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Slide Number Placeholder 4"/>
          <p:cNvSpPr>
            <a:spLocks noGrp="1"/>
          </p:cNvSpPr>
          <p:nvPr>
            <p:ph type="sldNum" sz="quarter" idx="4"/>
          </p:nvPr>
        </p:nvSpPr>
        <p:spPr>
          <a:xfrm>
            <a:off x="11353800" y="5879804"/>
            <a:ext cx="661416" cy="895899"/>
          </a:xfrm>
        </p:spPr>
        <p:txBody>
          <a:bodyPr/>
          <a:lstStyle/>
          <a:p>
            <a:fld id="{58FB4751-880F-D840-AAA9-3A15815CC996}" type="slidenum">
              <a:rPr lang="en-US" smtClean="0"/>
              <a:t>8</a:t>
            </a:fld>
            <a:endParaRPr lang="en-US" dirty="0"/>
          </a:p>
        </p:txBody>
      </p:sp>
      <p:sp>
        <p:nvSpPr>
          <p:cNvPr id="1048660" name="TextBox 1048659"/>
          <p:cNvSpPr txBox="1"/>
          <p:nvPr/>
        </p:nvSpPr>
        <p:spPr>
          <a:xfrm>
            <a:off x="2904622" y="247786"/>
            <a:ext cx="5013490" cy="510540"/>
          </a:xfrm>
          <a:prstGeom prst="rect">
            <a:avLst/>
          </a:prstGeom>
        </p:spPr>
        <p:txBody>
          <a:bodyPr wrap="square" rtlCol="0">
            <a:spAutoFit/>
          </a:bodyPr>
          <a:lstStyle/>
          <a:p>
            <a:r>
              <a:rPr lang="en-US" altLang="en-GB" sz="2800">
                <a:solidFill>
                  <a:srgbClr val="993300"/>
                </a:solidFill>
              </a:rPr>
              <a:t>Dataset description </a:t>
            </a:r>
            <a:endParaRPr lang="en-GB" sz="2800">
              <a:solidFill>
                <a:srgbClr val="000000"/>
              </a:solidFill>
            </a:endParaRPr>
          </a:p>
        </p:txBody>
      </p:sp>
      <p:sp>
        <p:nvSpPr>
          <p:cNvPr id="1048661" name="TextBox 1048660"/>
          <p:cNvSpPr txBox="1"/>
          <p:nvPr/>
        </p:nvSpPr>
        <p:spPr>
          <a:xfrm>
            <a:off x="3689310" y="1674890"/>
            <a:ext cx="5908795" cy="3863340"/>
          </a:xfrm>
          <a:prstGeom prst="rect">
            <a:avLst/>
          </a:prstGeom>
        </p:spPr>
        <p:txBody>
          <a:bodyPr wrap="square" rtlCol="0">
            <a:spAutoFit/>
          </a:bodyPr>
          <a:lstStyle/>
          <a:p>
            <a:r>
              <a:rPr lang="en-US" altLang="en-GB" sz="2800">
                <a:solidFill>
                  <a:srgbClr val="000000"/>
                </a:solidFill>
              </a:rPr>
              <a:t>1.Employee data set = kaggle.com</a:t>
            </a:r>
            <a:endParaRPr lang="en-GB" sz="2800">
              <a:solidFill>
                <a:srgbClr val="000000"/>
              </a:solidFill>
            </a:endParaRPr>
          </a:p>
          <a:p>
            <a:r>
              <a:rPr lang="en-US" altLang="en-GB" sz="2800">
                <a:solidFill>
                  <a:srgbClr val="000000"/>
                </a:solidFill>
              </a:rPr>
              <a:t>2. Employee ID- numericals</a:t>
            </a:r>
            <a:endParaRPr lang="en-GB" sz="2800">
              <a:solidFill>
                <a:srgbClr val="000000"/>
              </a:solidFill>
            </a:endParaRPr>
          </a:p>
          <a:p>
            <a:r>
              <a:rPr lang="en-US" altLang="en-GB" sz="2800">
                <a:solidFill>
                  <a:srgbClr val="000000"/>
                </a:solidFill>
              </a:rPr>
              <a:t>3. Name- text form</a:t>
            </a:r>
            <a:endParaRPr lang="en-GB" sz="2800">
              <a:solidFill>
                <a:srgbClr val="000000"/>
              </a:solidFill>
            </a:endParaRPr>
          </a:p>
          <a:p>
            <a:r>
              <a:rPr lang="en-US" altLang="en-GB" sz="2800">
                <a:solidFill>
                  <a:srgbClr val="000000"/>
                </a:solidFill>
              </a:rPr>
              <a:t>4. Business unit </a:t>
            </a:r>
            <a:endParaRPr lang="en-GB" sz="2800">
              <a:solidFill>
                <a:srgbClr val="000000"/>
              </a:solidFill>
            </a:endParaRPr>
          </a:p>
          <a:p>
            <a:r>
              <a:rPr lang="en-US" altLang="en-GB" sz="2800">
                <a:solidFill>
                  <a:srgbClr val="000000"/>
                </a:solidFill>
              </a:rPr>
              <a:t>5. Gender code </a:t>
            </a:r>
            <a:endParaRPr lang="en-GB" sz="2800">
              <a:solidFill>
                <a:srgbClr val="000000"/>
              </a:solidFill>
            </a:endParaRPr>
          </a:p>
          <a:p>
            <a:r>
              <a:rPr lang="en-US" altLang="en-GB" sz="2800">
                <a:solidFill>
                  <a:srgbClr val="000000"/>
                </a:solidFill>
              </a:rPr>
              <a:t>6. Performance score</a:t>
            </a:r>
            <a:endParaRPr lang="en-GB" sz="2800">
              <a:solidFill>
                <a:srgbClr val="000000"/>
              </a:solidFill>
            </a:endParaRPr>
          </a:p>
          <a:p>
            <a:r>
              <a:rPr lang="en-US" altLang="en-GB" sz="2800">
                <a:solidFill>
                  <a:srgbClr val="000000"/>
                </a:solidFill>
              </a:rPr>
              <a:t>7. Current employee rating </a:t>
            </a:r>
            <a:endParaRPr lang="en-GB" sz="2800">
              <a:solidFill>
                <a:srgbClr val="000000"/>
              </a:solidFill>
            </a:endParaRPr>
          </a:p>
          <a:p>
            <a:r>
              <a:rPr lang="en-US" altLang="en-GB" sz="2800">
                <a:solidFill>
                  <a:srgbClr val="000000"/>
                </a:solidFill>
              </a:rPr>
              <a:t>8. Performance category</a:t>
            </a:r>
            <a:endParaRPr lang="en-GB" sz="2800">
              <a:solidFill>
                <a:srgbClr val="000000"/>
              </a:solidFill>
            </a:endParaRPr>
          </a:p>
          <a:p>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extBox 1048670"/>
          <p:cNvSpPr txBox="1"/>
          <p:nvPr/>
        </p:nvSpPr>
        <p:spPr>
          <a:xfrm>
            <a:off x="2357702" y="426289"/>
            <a:ext cx="5304728" cy="510540"/>
          </a:xfrm>
          <a:prstGeom prst="rect">
            <a:avLst/>
          </a:prstGeom>
        </p:spPr>
        <p:txBody>
          <a:bodyPr wrap="square" rtlCol="0">
            <a:spAutoFit/>
          </a:bodyPr>
          <a:lstStyle/>
          <a:p>
            <a:r>
              <a:rPr lang="en-US" altLang="en-GB" sz="2800">
                <a:solidFill>
                  <a:srgbClr val="993300"/>
                </a:solidFill>
              </a:rPr>
              <a:t>The "WOW" in your solution </a:t>
            </a:r>
            <a:endParaRPr lang="en-GB" sz="2800">
              <a:solidFill>
                <a:srgbClr val="000000"/>
              </a:solidFill>
            </a:endParaRPr>
          </a:p>
        </p:txBody>
      </p:sp>
      <p:sp>
        <p:nvSpPr>
          <p:cNvPr id="1048672" name="TextBox 1048671"/>
          <p:cNvSpPr txBox="1"/>
          <p:nvPr/>
        </p:nvSpPr>
        <p:spPr>
          <a:xfrm>
            <a:off x="1778708" y="1488917"/>
            <a:ext cx="8336357" cy="2186940"/>
          </a:xfrm>
          <a:prstGeom prst="rect">
            <a:avLst/>
          </a:prstGeom>
        </p:spPr>
        <p:txBody>
          <a:bodyPr wrap="square" rtlCol="0">
            <a:spAutoFit/>
          </a:bodyPr>
          <a:lstStyle/>
          <a:p>
            <a:r>
              <a:rPr lang="en-US" altLang="en-GB" sz="2800">
                <a:solidFill>
                  <a:srgbClr val="000000"/>
                </a:solidFill>
              </a:rPr>
              <a:t>Performance category </a:t>
            </a:r>
            <a:endParaRPr lang="en-GB" sz="2800">
              <a:solidFill>
                <a:srgbClr val="000000"/>
              </a:solidFill>
            </a:endParaRPr>
          </a:p>
          <a:p>
            <a:r>
              <a:rPr lang="en-US" altLang="en-GB" sz="2800">
                <a:solidFill>
                  <a:srgbClr val="000000"/>
                </a:solidFill>
              </a:rPr>
              <a:t>                           </a:t>
            </a:r>
            <a:endParaRPr lang="en-GB" sz="2800">
              <a:solidFill>
                <a:srgbClr val="000000"/>
              </a:solidFill>
            </a:endParaRPr>
          </a:p>
          <a:p>
            <a:r>
              <a:rPr lang="en-US" altLang="en-GB" sz="2800">
                <a:solidFill>
                  <a:srgbClr val="000000"/>
                </a:solidFill>
              </a:rPr>
              <a:t>                                 =  IFS(Z8&lt;=5,"very  high",Z8&gt;=4"high",Z8&gt;=3,"Med",True,"Low")</a:t>
            </a:r>
            <a:endParaRPr lang="en-GB" sz="2800">
              <a:solidFill>
                <a:srgbClr val="000000"/>
              </a:solidFill>
            </a:endParaRPr>
          </a:p>
          <a:p>
            <a:r>
              <a:rPr lang="en-US" altLang="en-GB" sz="2800">
                <a:solidFill>
                  <a:srgbClr val="000000"/>
                </a:solidFill>
              </a:rPr>
              <a:t>        </a:t>
            </a:r>
            <a:endParaRPr lang="en-GB" sz="2800">
              <a:solidFill>
                <a:srgbClr val="000000"/>
              </a:solidFill>
            </a:endParaRPr>
          </a:p>
        </p:txBody>
      </p:sp>
    </p:spTree>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95BE958-7803-A14A-B402-1222CDD94543}">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EMPLOYEE DATA ANALYSIS USING  EXCEL </vt:lpstr>
      <vt:lpstr>PROJECT TITLE </vt:lpstr>
      <vt:lpstr>AGENDA                  1. Problem statement                   2. Project overview                  3.End users                  4.Our solution and proposition                  5. Dataset Description                     6.Modelling approach                   7.Results and discussion                   8.Conclusion </vt:lpstr>
      <vt:lpstr>PROBLEM STATEMENT</vt:lpstr>
      <vt:lpstr>PROJECT OVERVIEW</vt:lpstr>
      <vt:lpstr>WHO ARE THE END USERS?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Bhakya dharshini</dc:creator>
  <cp:lastModifiedBy>Kaviya Anbu</cp:lastModifiedBy>
  <cp:revision>1</cp:revision>
  <dcterms:created xsi:type="dcterms:W3CDTF">2024-08-27T10:18:42Z</dcterms:created>
  <dcterms:modified xsi:type="dcterms:W3CDTF">2024-08-29T10:51:45Z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b1174515d4b14fac9a7f1887f674e944</vt:lpwstr>
  </property>
</Properties>
</file>