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8"/>
          <c:y val="0.04289925297799313"/>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0.05526147274779435"/>
          <c:y val="0.20175143119517008"/>
          <c:w val="0.7994687727401371"/>
          <c:h val="0.5279870785382597"/>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1.0</c:v>
                </c:pt>
                <c:pt idx="1">
                  <c:v>4.0</c:v>
                </c:pt>
                <c:pt idx="2">
                  <c:v>4.0</c:v>
                </c:pt>
                <c:pt idx="3">
                  <c:v>1.0</c:v>
                </c:pt>
                <c:pt idx="4">
                  <c:v>1.0</c:v>
                </c:pt>
                <c:pt idx="5">
                  <c:v>1.0</c:v>
                </c:pt>
                <c:pt idx="6">
                  <c:v>1.0</c:v>
                </c:pt>
                <c:pt idx="7">
                  <c:v>4.0</c:v>
                </c:pt>
                <c:pt idx="8">
                  <c:v>1.0</c:v>
                </c:pt>
                <c:pt idx="9">
                  <c:v>1.0</c:v>
                </c:pt>
                <c:pt idx="10">
                  <c:v>1.0</c:v>
                </c:pt>
                <c:pt idx="11">
                  <c:v>1.0</c:v>
                </c:pt>
              </c:numCache>
            </c:numRef>
          </c:val>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4.0</c:v>
                </c:pt>
                <c:pt idx="1">
                  <c:v>4.0</c:v>
                </c:pt>
                <c:pt idx="2">
                  <c:v>2.0</c:v>
                </c:pt>
                <c:pt idx="3">
                  <c:v>1.0</c:v>
                </c:pt>
                <c:pt idx="4">
                  <c:v>4.0</c:v>
                </c:pt>
                <c:pt idx="5">
                  <c:v>1.0</c:v>
                </c:pt>
                <c:pt idx="6">
                  <c:v>1.0</c:v>
                </c:pt>
                <c:pt idx="7">
                  <c:v>4.0</c:v>
                </c:pt>
                <c:pt idx="8">
                  <c:v>6.0</c:v>
                </c:pt>
                <c:pt idx="9">
                  <c:v>1.0</c:v>
                </c:pt>
                <c:pt idx="10">
                  <c:v>5.0</c:v>
                </c:pt>
                <c:pt idx="11">
                  <c:v>2.0</c:v>
                </c:pt>
                <c:pt idx="12">
                  <c:v>8.0</c:v>
                </c:pt>
              </c:numCache>
            </c:numRef>
          </c:val>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8.0</c:v>
                </c:pt>
                <c:pt idx="1">
                  <c:v>6.0</c:v>
                </c:pt>
                <c:pt idx="3">
                  <c:v>2.0</c:v>
                </c:pt>
                <c:pt idx="4">
                  <c:v>5.0</c:v>
                </c:pt>
                <c:pt idx="5">
                  <c:v>4.0</c:v>
                </c:pt>
                <c:pt idx="6">
                  <c:v>2.0</c:v>
                </c:pt>
                <c:pt idx="7">
                  <c:v>3.0</c:v>
                </c:pt>
                <c:pt idx="8">
                  <c:v>4.0</c:v>
                </c:pt>
                <c:pt idx="9">
                  <c:v>3.0</c:v>
                </c:pt>
                <c:pt idx="10">
                  <c:v>4.0</c:v>
                </c:pt>
                <c:pt idx="11">
                  <c:v>6.0</c:v>
                </c:pt>
                <c:pt idx="12">
                  <c:v>8.0</c:v>
                </c:pt>
              </c:numCache>
            </c:numRef>
          </c:val>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3.0</c:v>
                </c:pt>
                <c:pt idx="1">
                  <c:v>2.0</c:v>
                </c:pt>
                <c:pt idx="2">
                  <c:v>4.0</c:v>
                </c:pt>
                <c:pt idx="3">
                  <c:v>4.0</c:v>
                </c:pt>
                <c:pt idx="4">
                  <c:v>6.0</c:v>
                </c:pt>
                <c:pt idx="5">
                  <c:v>2.0</c:v>
                </c:pt>
                <c:pt idx="6">
                  <c:v>3.0</c:v>
                </c:pt>
                <c:pt idx="7">
                  <c:v>5.0</c:v>
                </c:pt>
                <c:pt idx="8">
                  <c:v>2.0</c:v>
                </c:pt>
                <c:pt idx="9">
                  <c:v>3.0</c:v>
                </c:pt>
                <c:pt idx="10">
                  <c:v>3.0</c:v>
                </c:pt>
                <c:pt idx="11">
                  <c:v>4.0</c:v>
                </c:pt>
                <c:pt idx="12">
                  <c:v>2.0</c:v>
                </c:pt>
              </c:numCache>
            </c:numRef>
          </c:val>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4.0</c:v>
                </c:pt>
                <c:pt idx="1">
                  <c:v>5.0</c:v>
                </c:pt>
                <c:pt idx="2">
                  <c:v>3.0</c:v>
                </c:pt>
                <c:pt idx="3">
                  <c:v>4.0</c:v>
                </c:pt>
                <c:pt idx="4">
                  <c:v>2.0</c:v>
                </c:pt>
                <c:pt idx="5">
                  <c:v>2.0</c:v>
                </c:pt>
                <c:pt idx="6">
                  <c:v>1.0</c:v>
                </c:pt>
                <c:pt idx="7">
                  <c:v>2.0</c:v>
                </c:pt>
                <c:pt idx="8">
                  <c:v>2.0</c:v>
                </c:pt>
                <c:pt idx="9">
                  <c:v>1.0</c:v>
                </c:pt>
                <c:pt idx="10">
                  <c:v>3.0</c:v>
                </c:pt>
                <c:pt idx="11">
                  <c:v>4.0</c:v>
                </c:pt>
                <c:pt idx="12">
                  <c:v>1.0</c:v>
                </c:pt>
              </c:numCache>
            </c:numRef>
          </c:val>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3" name="Slide Image Placeholder 1"/>
          <p:cNvSpPr>
            <a:spLocks noChangeAspect="1" noRot="1" noGrp="1"/>
          </p:cNvSpPr>
          <p:nvPr>
            <p:ph type="sldImg"/>
          </p:nvPr>
        </p:nvSpPr>
        <p:spPr/>
      </p:sp>
      <p:sp>
        <p:nvSpPr>
          <p:cNvPr id="1048654" name="Notes Placeholder 2"/>
          <p:cNvSpPr>
            <a:spLocks noGrp="1"/>
          </p:cNvSpPr>
          <p:nvPr>
            <p:ph type="body" idx="1"/>
          </p:nvPr>
        </p:nvSpPr>
        <p:spPr/>
        <p:txBody>
          <a:bodyPr/>
          <a:p>
            <a:endParaRPr dirty="0" lang="en-IN"/>
          </a:p>
        </p:txBody>
      </p:sp>
      <p:sp>
        <p:nvSpPr>
          <p:cNvPr id="104865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6" name="Slide Image Placeholder 1"/>
          <p:cNvSpPr>
            <a:spLocks noChangeAspect="1" noRot="1" noGrp="1"/>
          </p:cNvSpPr>
          <p:nvPr>
            <p:ph type="sldImg"/>
          </p:nvPr>
        </p:nvSpPr>
        <p:spPr/>
      </p:sp>
      <p:sp>
        <p:nvSpPr>
          <p:cNvPr id="1048667" name="Notes Placeholder 2"/>
          <p:cNvSpPr>
            <a:spLocks noGrp="1"/>
          </p:cNvSpPr>
          <p:nvPr>
            <p:ph type="body" idx="1"/>
          </p:nvPr>
        </p:nvSpPr>
        <p:spPr/>
        <p:txBody>
          <a:bodyPr/>
          <a:p>
            <a:endParaRPr dirty="0" lang="en-IN"/>
          </a:p>
        </p:txBody>
      </p:sp>
      <p:sp>
        <p:nvSpPr>
          <p:cNvPr id="1048668"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2" name="Slide Image Placeholder 1"/>
          <p:cNvSpPr>
            <a:spLocks noChangeAspect="1" noRot="1" noGrp="1"/>
          </p:cNvSpPr>
          <p:nvPr>
            <p:ph type="sldImg"/>
          </p:nvPr>
        </p:nvSpPr>
        <p:spPr/>
      </p:sp>
      <p:sp>
        <p:nvSpPr>
          <p:cNvPr id="1048683" name="Notes Placeholder 2"/>
          <p:cNvSpPr>
            <a:spLocks noGrp="1"/>
          </p:cNvSpPr>
          <p:nvPr>
            <p:ph type="body" idx="1"/>
          </p:nvPr>
        </p:nvSpPr>
        <p:spPr/>
        <p:txBody>
          <a:bodyPr/>
          <a:p>
            <a:endParaRPr dirty="0" lang="en-IN"/>
          </a:p>
        </p:txBody>
      </p:sp>
      <p:sp>
        <p:nvSpPr>
          <p:cNvPr id="1048684" name="Slide Number Placeholder 3"/>
          <p:cNvSpPr>
            <a:spLocks noGrp="1"/>
          </p:cNvSpPr>
          <p:nvPr>
            <p:ph type="sldNum" sz="quarter" idx="10"/>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3" name=""/>
        <p:cNvGrpSpPr/>
        <p:nvPr/>
      </p:nvGrpSpPr>
      <p:grpSpPr>
        <a:xfrm>
          <a:off x="0" y="0"/>
          <a:ext cx="0" cy="0"/>
          <a:chOff x="0" y="0"/>
          <a:chExt cx="0" cy="0"/>
        </a:xfrm>
      </p:grpSpPr>
      <p:sp>
        <p:nvSpPr>
          <p:cNvPr id="104864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4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4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3"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7"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76299" y="990600"/>
            <a:ext cx="1743075" cy="1333500"/>
            <a:chOff x="742950" y="1104900"/>
            <a:chExt cx="1743075" cy="1333500"/>
          </a:xfrm>
        </p:grpSpPr>
        <p:sp>
          <p:nvSpPr>
            <p:cNvPr id="104864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4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4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4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6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2" name="TextBox 13"/>
          <p:cNvSpPr txBox="1"/>
          <p:nvPr/>
        </p:nvSpPr>
        <p:spPr>
          <a:xfrm>
            <a:off x="2137383" y="3215849"/>
            <a:ext cx="8935509" cy="1869440"/>
          </a:xfrm>
          <a:prstGeom prst="rect"/>
          <a:noFill/>
        </p:spPr>
        <p:txBody>
          <a:bodyPr rtlCol="0" wrap="square">
            <a:spAutoFit/>
          </a:bodyPr>
          <a:p>
            <a:r>
              <a:rPr dirty="0" sz="2400" lang="en-US"/>
              <a:t>S</a:t>
            </a:r>
            <a:r>
              <a:rPr dirty="0" sz="2400" lang="en-US"/>
              <a:t>TUDENT NAME</a:t>
            </a:r>
            <a:r>
              <a:rPr dirty="0" sz="2400" lang="en-US">
                <a:solidFill>
                  <a:srgbClr val="36363D"/>
                </a:solidFill>
              </a:rPr>
              <a:t>:</a:t>
            </a:r>
            <a:r>
              <a:rPr dirty="0" sz="2400" lang="en-US">
                <a:solidFill>
                  <a:srgbClr val="36363D"/>
                </a:solidFill>
              </a:rPr>
              <a:t> </a:t>
            </a:r>
            <a:r>
              <a:rPr dirty="0" sz="2400" lang="en-US">
                <a:solidFill>
                  <a:srgbClr val="36363D"/>
                </a:solidFill>
              </a:rPr>
              <a:t>C</a:t>
            </a:r>
            <a:r>
              <a:rPr dirty="0" sz="2400" lang="en-US">
                <a:solidFill>
                  <a:srgbClr val="36363D"/>
                </a:solidFill>
              </a:rPr>
              <a:t>.</a:t>
            </a:r>
            <a:r>
              <a:rPr dirty="0" sz="2400" lang="en-US">
                <a:solidFill>
                  <a:srgbClr val="36363D"/>
                </a:solidFill>
              </a:rPr>
              <a:t>M</a:t>
            </a:r>
            <a:r>
              <a:rPr dirty="0" sz="2400" lang="en-US">
                <a:solidFill>
                  <a:srgbClr val="36363D"/>
                </a:solidFill>
              </a:rPr>
              <a:t>O</a:t>
            </a:r>
            <a:r>
              <a:rPr dirty="0" sz="2400" lang="en-US">
                <a:solidFill>
                  <a:srgbClr val="36363D"/>
                </a:solidFill>
              </a:rPr>
              <a:t>N</a:t>
            </a:r>
            <a:r>
              <a:rPr dirty="0" sz="2400" lang="en-US">
                <a:solidFill>
                  <a:srgbClr val="36363D"/>
                </a:solidFill>
              </a:rPr>
              <a:t>I</a:t>
            </a:r>
            <a:r>
              <a:rPr dirty="0" sz="2400" lang="en-US">
                <a:solidFill>
                  <a:srgbClr val="36363D"/>
                </a:solidFill>
              </a:rPr>
              <a:t>S</a:t>
            </a:r>
            <a:r>
              <a:rPr dirty="0" sz="2400" lang="en-US">
                <a:solidFill>
                  <a:srgbClr val="36363D"/>
                </a:solidFill>
              </a:rPr>
              <a:t>H</a:t>
            </a:r>
            <a:r>
              <a:rPr dirty="0" sz="2400" lang="en-US">
                <a:solidFill>
                  <a:srgbClr val="36363D"/>
                </a:solidFill>
              </a:rPr>
              <a:t>A</a:t>
            </a:r>
            <a:endParaRPr altLang="en-US" lang="zh-CN"/>
          </a:p>
          <a:p>
            <a:r>
              <a:rPr dirty="0" sz="2400" lang="en-US"/>
              <a:t>REGISTER N</a:t>
            </a:r>
            <a:r>
              <a:rPr dirty="0" sz="2400" lang="en-US"/>
              <a:t>O</a:t>
            </a:r>
            <a:r>
              <a:rPr dirty="0" sz="2400" lang="en-US">
                <a:solidFill>
                  <a:srgbClr val="36363D"/>
                </a:solidFill>
              </a:rPr>
              <a:t>:</a:t>
            </a:r>
            <a:r>
              <a:rPr dirty="0" sz="2400" lang="en-US">
                <a:solidFill>
                  <a:srgbClr val="36363D"/>
                </a:solidFill>
              </a:rPr>
              <a:t> </a:t>
            </a:r>
            <a:r>
              <a:rPr dirty="0" sz="2400" lang="en-US">
                <a:solidFill>
                  <a:srgbClr val="36363D"/>
                </a:solidFill>
              </a:rPr>
              <a:t>a</a:t>
            </a:r>
            <a:r>
              <a:rPr dirty="0" sz="2400" lang="en-US">
                <a:solidFill>
                  <a:srgbClr val="36363D"/>
                </a:solidFill>
              </a:rPr>
              <a:t>s</a:t>
            </a:r>
            <a:r>
              <a:rPr dirty="0" sz="2400" lang="en-US">
                <a:solidFill>
                  <a:srgbClr val="36363D"/>
                </a:solidFill>
              </a:rPr>
              <a:t>u</a:t>
            </a:r>
            <a:r>
              <a:rPr dirty="0" sz="2400" lang="en-US">
                <a:solidFill>
                  <a:srgbClr val="36363D"/>
                </a:solidFill>
              </a:rPr>
              <a:t>n</a:t>
            </a:r>
            <a:r>
              <a:rPr dirty="0" sz="2400" lang="en-US">
                <a:solidFill>
                  <a:srgbClr val="36363D"/>
                </a:solidFill>
              </a:rPr>
              <a:t>m</a:t>
            </a:r>
            <a:r>
              <a:rPr dirty="0" sz="2400" lang="en-US">
                <a:solidFill>
                  <a:srgbClr val="36363D"/>
                </a:solidFill>
              </a:rPr>
              <a:t>1</a:t>
            </a:r>
            <a:r>
              <a:rPr dirty="0" sz="2400" lang="en-US">
                <a:solidFill>
                  <a:srgbClr val="36363D"/>
                </a:solidFill>
              </a:rPr>
              <a:t>8</a:t>
            </a:r>
            <a:r>
              <a:rPr dirty="0" sz="2400" lang="en-US">
                <a:solidFill>
                  <a:srgbClr val="36363D"/>
                </a:solidFill>
              </a:rPr>
              <a:t>7</a:t>
            </a:r>
            <a:r>
              <a:rPr dirty="0" sz="2400" lang="en-US">
                <a:solidFill>
                  <a:srgbClr val="36363D"/>
                </a:solidFill>
              </a:rPr>
              <a:t>1</a:t>
            </a:r>
            <a:r>
              <a:rPr dirty="0" sz="2400" lang="en-US">
                <a:solidFill>
                  <a:srgbClr val="36363D"/>
                </a:solidFill>
              </a:rPr>
              <a:t>2</a:t>
            </a:r>
            <a:r>
              <a:rPr dirty="0" sz="2400" lang="en-US">
                <a:solidFill>
                  <a:srgbClr val="36363D"/>
                </a:solidFill>
              </a:rPr>
              <a:t>2</a:t>
            </a:r>
            <a:r>
              <a:rPr dirty="0" sz="2400" lang="en-US">
                <a:solidFill>
                  <a:srgbClr val="36363D"/>
                </a:solidFill>
              </a:rPr>
              <a:t>2</a:t>
            </a:r>
            <a:r>
              <a:rPr dirty="0" sz="2400" lang="en-US">
                <a:solidFill>
                  <a:srgbClr val="36363D"/>
                </a:solidFill>
              </a:rPr>
              <a:t>0</a:t>
            </a:r>
            <a:r>
              <a:rPr dirty="0" sz="2400" lang="en-US">
                <a:solidFill>
                  <a:srgbClr val="36363D"/>
                </a:solidFill>
              </a:rPr>
              <a:t>0</a:t>
            </a:r>
            <a:r>
              <a:rPr dirty="0" sz="2400" lang="en-US">
                <a:solidFill>
                  <a:srgbClr val="36363D"/>
                </a:solidFill>
              </a:rPr>
              <a:t>8</a:t>
            </a:r>
            <a:r>
              <a:rPr dirty="0" sz="2400" lang="en-US">
                <a:solidFill>
                  <a:srgbClr val="36363D"/>
                </a:solidFill>
              </a:rPr>
              <a:t>4</a:t>
            </a:r>
            <a:r>
              <a:rPr dirty="0" sz="2400" lang="en-US">
                <a:solidFill>
                  <a:srgbClr val="36363D"/>
                </a:solidFill>
              </a:rPr>
              <a:t>6</a:t>
            </a:r>
            <a:endParaRPr dirty="0" sz="2400" lang="en-US">
              <a:solidFill>
                <a:srgbClr val="00B0F0"/>
              </a:solidFill>
            </a:endParaRPr>
          </a:p>
          <a:p>
            <a:r>
              <a:rPr dirty="0" sz="2400" lang="en-US"/>
              <a:t>DEPARTMENT: </a:t>
            </a:r>
            <a:r>
              <a:rPr dirty="0" sz="2400" lang="en-US"/>
              <a:t>B.</a:t>
            </a:r>
            <a:r>
              <a:rPr dirty="0" sz="2400" lang="en-US"/>
              <a:t>C</a:t>
            </a:r>
            <a:r>
              <a:rPr dirty="0" sz="2400" lang="en-US"/>
              <a:t>O</a:t>
            </a:r>
            <a:r>
              <a:rPr dirty="0" sz="2400" lang="en-US"/>
              <a:t>M</a:t>
            </a:r>
            <a:r>
              <a:rPr dirty="0" sz="2400" lang="en-US"/>
              <a:t>(</a:t>
            </a:r>
            <a:r>
              <a:rPr dirty="0" sz="2400" lang="en-US"/>
              <a:t>C</a:t>
            </a:r>
            <a:r>
              <a:rPr dirty="0" sz="2400" lang="en-US"/>
              <a:t>O</a:t>
            </a:r>
            <a:r>
              <a:rPr dirty="0" sz="2400" lang="en-US"/>
              <a:t>R</a:t>
            </a:r>
            <a:r>
              <a:rPr dirty="0" sz="2400" lang="en-US"/>
              <a:t>P</a:t>
            </a:r>
            <a:r>
              <a:rPr dirty="0" sz="2400" lang="en-US"/>
              <a:t>O</a:t>
            </a:r>
            <a:r>
              <a:rPr dirty="0" sz="2400" lang="en-US"/>
              <a:t>RATE </a:t>
            </a:r>
            <a:r>
              <a:rPr dirty="0" sz="2400" lang="en-US"/>
              <a:t>S</a:t>
            </a:r>
            <a:r>
              <a:rPr dirty="0" sz="2400" lang="en-US"/>
              <a:t>E</a:t>
            </a:r>
            <a:r>
              <a:rPr dirty="0" sz="2400" lang="en-US"/>
              <a:t>C</a:t>
            </a:r>
            <a:r>
              <a:rPr dirty="0" sz="2400" lang="en-US"/>
              <a:t>R</a:t>
            </a:r>
            <a:r>
              <a:rPr dirty="0" sz="2400" lang="en-US"/>
              <a:t>E</a:t>
            </a:r>
            <a:r>
              <a:rPr dirty="0" sz="2400" lang="en-US"/>
              <a:t>T</a:t>
            </a:r>
            <a:r>
              <a:rPr dirty="0" sz="2400" lang="en-US"/>
              <a:t>A</a:t>
            </a:r>
            <a:r>
              <a:rPr dirty="0" sz="2400" lang="en-US"/>
              <a:t>R</a:t>
            </a:r>
            <a:r>
              <a:rPr dirty="0" sz="2400" lang="en-US"/>
              <a:t>Y</a:t>
            </a:r>
            <a:r>
              <a:rPr dirty="0" sz="2400" lang="en-US"/>
              <a:t>SHIP</a:t>
            </a:r>
            <a:r>
              <a:rPr dirty="0" sz="2400" lang="en-US"/>
              <a:t>)</a:t>
            </a:r>
          </a:p>
          <a:p>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a:t>
            </a:r>
            <a:r>
              <a:rPr dirty="0" sz="2400" lang="en-US"/>
              <a:t> </a:t>
            </a:r>
            <a:r>
              <a:rPr dirty="0" sz="2400" lang="en-US"/>
              <a:t>S</a:t>
            </a:r>
            <a:r>
              <a:rPr dirty="0" sz="2400" lang="en-US"/>
              <a:t>R</a:t>
            </a:r>
            <a:r>
              <a:rPr dirty="0" sz="2400" lang="en-US"/>
              <a:t>I</a:t>
            </a:r>
            <a:r>
              <a:rPr dirty="0" sz="2400" lang="en-US"/>
              <a:t> </a:t>
            </a:r>
            <a:r>
              <a:rPr dirty="0" sz="2400" lang="en-US"/>
              <a:t>R</a:t>
            </a:r>
            <a:r>
              <a:rPr dirty="0" sz="2400" lang="en-US"/>
              <a:t>A</a:t>
            </a:r>
            <a:r>
              <a:rPr dirty="0" sz="2400" lang="en-US"/>
              <a:t>M</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&amp;</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p>
          <a:p>
            <a:r>
              <a:rPr dirty="0" sz="2400" lang="en-US">
                <a:solidFill>
                  <a:srgbClr val="FF00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381000" y="304800"/>
            <a:ext cx="8328026" cy="221170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Rectangle 2"/>
          <p:cNvSpPr/>
          <p:nvPr/>
        </p:nvSpPr>
        <p:spPr>
          <a:xfrm>
            <a:off x="364299" y="1254764"/>
            <a:ext cx="9077202" cy="5273040"/>
          </a:xfrm>
          <a:prstGeom prst="rect"/>
        </p:spPr>
        <p:txBody>
          <a:bodyPr wrap="none">
            <a:spAutoFit/>
          </a:bodyPr>
          <a:p>
            <a:r>
              <a:rPr b="1" dirty="0" sz="2000" lang="en-US" spc="20" u="sng">
                <a:latin typeface="+mj-lt"/>
                <a:cs typeface="Times New Roman" pitchFamily="18" charset="0"/>
              </a:rPr>
              <a:t>COLLECTION OF DATA SET :</a:t>
            </a:r>
          </a:p>
          <a:p>
            <a:pPr indent="-342900" marL="342900">
              <a:buFont typeface="Wingdings" pitchFamily="2" charset="2"/>
              <a:buChar char="v"/>
            </a:pPr>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data was collected from the </a:t>
            </a:r>
            <a:r>
              <a:rPr dirty="0" sz="2000" lang="en-US" spc="20" err="1">
                <a:latin typeface="Times New Roman" pitchFamily="18" charset="0"/>
                <a:cs typeface="Times New Roman" pitchFamily="18" charset="0"/>
              </a:rPr>
              <a:t>edunet</a:t>
            </a:r>
            <a:r>
              <a:rPr dirty="0" sz="2000" lang="en-US" spc="20">
                <a:latin typeface="Times New Roman" pitchFamily="18" charset="0"/>
                <a:cs typeface="Times New Roman" pitchFamily="18" charset="0"/>
              </a:rPr>
              <a:t> dash board.</a:t>
            </a:r>
          </a:p>
          <a:p>
            <a:pPr indent="-342900" marL="342900">
              <a:buFont typeface="Wingdings" pitchFamily="2" charset="2"/>
              <a:buChar char="v"/>
            </a:pPr>
            <a:r>
              <a:rPr dirty="0" sz="2000" lang="en-US" spc="20">
                <a:latin typeface="Times New Roman" pitchFamily="18" charset="0"/>
                <a:cs typeface="Times New Roman" pitchFamily="18" charset="0"/>
              </a:rPr>
              <a:t>And all the data was alignment and there are 7 features are given.</a:t>
            </a:r>
          </a:p>
          <a:p>
            <a:pPr indent="-342900" marL="342900">
              <a:buFont typeface="Wingdings" pitchFamily="2" charset="2"/>
              <a:buChar char="v"/>
            </a:pPr>
            <a:r>
              <a:rPr dirty="0" sz="2000" lang="en-US" spc="20">
                <a:latin typeface="Times New Roman" pitchFamily="18" charset="0"/>
                <a:cs typeface="Times New Roman" pitchFamily="18" charset="0"/>
              </a:rPr>
              <a:t>In these 9 features as that I was </a:t>
            </a:r>
            <a:r>
              <a:rPr dirty="0" sz="2000" lang="en-US" spc="20" err="1">
                <a:latin typeface="Times New Roman" pitchFamily="18" charset="0"/>
                <a:cs typeface="Times New Roman" pitchFamily="18" charset="0"/>
              </a:rPr>
              <a:t>selectedthe</a:t>
            </a:r>
            <a:r>
              <a:rPr dirty="0" sz="2000" lang="en-US" spc="20">
                <a:latin typeface="Times New Roman" pitchFamily="18" charset="0"/>
                <a:cs typeface="Times New Roman" pitchFamily="18" charset="0"/>
              </a:rPr>
              <a:t> 5 </a:t>
            </a:r>
            <a:r>
              <a:rPr dirty="0" sz="2000" lang="en-US" spc="20" err="1">
                <a:latin typeface="Times New Roman" pitchFamily="18" charset="0"/>
                <a:cs typeface="Times New Roman" pitchFamily="18" charset="0"/>
              </a:rPr>
              <a:t>featues</a:t>
            </a:r>
            <a:r>
              <a:rPr dirty="0" sz="2000" lang="en-US" spc="20">
                <a:latin typeface="Times New Roman" pitchFamily="18" charset="0"/>
                <a:cs typeface="Times New Roman" pitchFamily="18" charset="0"/>
              </a:rPr>
              <a:t> to analysis </a:t>
            </a:r>
          </a:p>
          <a:p>
            <a:r>
              <a:rPr dirty="0" sz="2000" lang="en-US" spc="20">
                <a:latin typeface="Times New Roman" pitchFamily="18" charset="0"/>
                <a:cs typeface="Times New Roman" pitchFamily="18" charset="0"/>
              </a:rPr>
              <a:t>    the employee rating  From the employee data  base.</a:t>
            </a:r>
          </a:p>
          <a:p>
            <a:r>
              <a:rPr dirty="0" sz="2000" lang="en-US" spc="20">
                <a:latin typeface="+mj-lt"/>
                <a:cs typeface="Times New Roman" pitchFamily="18" charset="0"/>
              </a:rPr>
              <a:t>  </a:t>
            </a:r>
          </a:p>
          <a:p>
            <a:r>
              <a:rPr b="1" dirty="0" sz="2000" lang="en-US" spc="20">
                <a:latin typeface="+mj-lt"/>
                <a:cs typeface="Times New Roman" pitchFamily="18" charset="0"/>
              </a:rPr>
              <a:t> </a:t>
            </a:r>
            <a:r>
              <a:rPr b="1" dirty="0" sz="2000" lang="en-US" spc="20" u="sng">
                <a:latin typeface="+mj-lt"/>
                <a:cs typeface="Times New Roman" pitchFamily="18" charset="0"/>
              </a:rPr>
              <a:t>FEATURES COLLECTING:</a:t>
            </a:r>
          </a:p>
          <a:p>
            <a:pPr indent="-342900" marL="342900">
              <a:buFont typeface="Wingdings" pitchFamily="2" charset="2"/>
              <a:buChar char="v"/>
            </a:pPr>
            <a:endParaRPr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data base their was an black cell are in the data.</a:t>
            </a:r>
          </a:p>
          <a:p>
            <a:pPr indent="-342900" marL="342900">
              <a:buFont typeface="Wingdings" pitchFamily="2" charset="2"/>
              <a:buChar char="v"/>
            </a:pPr>
            <a:r>
              <a:rPr dirty="0" sz="2000" lang="en-US" spc="20">
                <a:latin typeface="Times New Roman" pitchFamily="18" charset="0"/>
                <a:cs typeface="Times New Roman" pitchFamily="18" charset="0"/>
              </a:rPr>
              <a:t>To remove the blank cell first used the conditional formatting  tool used</a:t>
            </a:r>
          </a:p>
          <a:p>
            <a:r>
              <a:rPr dirty="0" sz="2000" lang="en-US" spc="20">
                <a:latin typeface="Times New Roman" pitchFamily="18" charset="0"/>
                <a:cs typeface="Times New Roman" pitchFamily="18" charset="0"/>
              </a:rPr>
              <a:t>     to Highlight the blank cell with the filling of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a:t>
            </a:r>
          </a:p>
          <a:p>
            <a:pPr indent="-342900" marL="342900">
              <a:buFont typeface="Wingdings" pitchFamily="2" charset="2"/>
              <a:buChar char="v"/>
            </a:pPr>
            <a:r>
              <a:rPr dirty="0" sz="2000" lang="en-US" spc="20">
                <a:latin typeface="Times New Roman" pitchFamily="18" charset="0"/>
                <a:cs typeface="Times New Roman" pitchFamily="18" charset="0"/>
              </a:rPr>
              <a:t>All filling with the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 of the blank cell.</a:t>
            </a:r>
          </a:p>
          <a:p>
            <a:pPr indent="-342900" marL="342900">
              <a:buFont typeface="Wingdings" pitchFamily="2" charset="2"/>
              <a:buChar char="v"/>
            </a:pPr>
            <a:r>
              <a:rPr dirty="0" sz="2000" lang="en-US" spc="20">
                <a:latin typeface="Times New Roman" pitchFamily="18" charset="0"/>
                <a:cs typeface="Times New Roman" pitchFamily="18" charset="0"/>
              </a:rPr>
              <a:t>With the help of the slicer &amp; filter option removed the blank row and </a:t>
            </a:r>
            <a:r>
              <a:rPr dirty="0" sz="2000" lang="en-US" spc="20" err="1">
                <a:latin typeface="Times New Roman" pitchFamily="18" charset="0"/>
                <a:cs typeface="Times New Roman" pitchFamily="18" charset="0"/>
              </a:rPr>
              <a:t>colour</a:t>
            </a:r>
            <a:endParaRPr dirty="0" sz="2000" lang="en-US" spc="20">
              <a:latin typeface="Times New Roman" pitchFamily="18" charset="0"/>
              <a:cs typeface="Times New Roman" pitchFamily="18" charset="0"/>
            </a:endParaRPr>
          </a:p>
          <a:p>
            <a:r>
              <a:rPr dirty="0" sz="2000" lang="en-US" spc="20">
                <a:latin typeface="Times New Roman" pitchFamily="18" charset="0"/>
                <a:cs typeface="Times New Roman" pitchFamily="18" charset="0"/>
              </a:rPr>
              <a:t>      in the dataset.</a:t>
            </a:r>
          </a:p>
          <a:p>
            <a:endParaRPr dirty="0" sz="2000" lang="en-US" spc="20">
              <a:latin typeface="Times New Roman" pitchFamily="18" charset="0"/>
              <a:cs typeface="Times New Roman" pitchFamily="18" charset="0"/>
            </a:endParaRPr>
          </a:p>
          <a:p>
            <a:pPr indent="-342900" marL="342900">
              <a:buFont typeface="Wingdings" pitchFamily="2" charset="2"/>
              <a:buChar char="v"/>
            </a:pPr>
            <a:endParaRPr dirty="0" sz="2000" lang="en-US" spc="2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8" name="Rectangle 1"/>
          <p:cNvSpPr/>
          <p:nvPr/>
        </p:nvSpPr>
        <p:spPr>
          <a:xfrm>
            <a:off x="381000" y="837156"/>
            <a:ext cx="10021350" cy="4663440"/>
          </a:xfrm>
          <a:prstGeom prst="rect"/>
        </p:spPr>
        <p:txBody>
          <a:bodyPr wrap="none">
            <a:spAutoFit/>
          </a:bodyPr>
          <a:p>
            <a:r>
              <a:rPr b="1" dirty="0" sz="2000" lang="en-US" spc="20" u="sng">
                <a:latin typeface="+mj-lt"/>
                <a:cs typeface="Times New Roman" pitchFamily="18" charset="0"/>
              </a:rPr>
              <a:t>DATA HIGHLIGHTING:</a:t>
            </a:r>
          </a:p>
          <a:p>
            <a:endParaRPr b="1"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given 9 features we have to highlight the features which we have to analysis</a:t>
            </a:r>
          </a:p>
          <a:p>
            <a:r>
              <a:rPr dirty="0" sz="2000" lang="en-US" spc="20">
                <a:latin typeface="Times New Roman" pitchFamily="18" charset="0"/>
                <a:cs typeface="Times New Roman" pitchFamily="18" charset="0"/>
              </a:rPr>
              <a:t>      the data.</a:t>
            </a:r>
          </a:p>
          <a:p>
            <a:pPr indent="-342900" marL="342900">
              <a:buFont typeface="Wingdings" pitchFamily="2" charset="2"/>
              <a:buChar char="v"/>
            </a:pPr>
            <a:r>
              <a:rPr dirty="0" sz="2000" lang="en-US" spc="20">
                <a:latin typeface="Times New Roman" pitchFamily="18" charset="0"/>
                <a:cs typeface="Times New Roman" pitchFamily="18" charset="0"/>
              </a:rPr>
              <a:t>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 employee rating, rating level.</a:t>
            </a:r>
          </a:p>
          <a:p>
            <a:pPr indent="-342900" marL="342900">
              <a:buFont typeface="Wingdings" pitchFamily="2" charset="2"/>
              <a:buChar char="v"/>
            </a:pPr>
            <a:endParaRPr b="1" dirty="0" sz="2000" lang="en-US" spc="20">
              <a:latin typeface="+mj-lt"/>
              <a:cs typeface="Times New Roman" pitchFamily="18" charset="0"/>
            </a:endParaRPr>
          </a:p>
          <a:p>
            <a:r>
              <a:rPr b="1" dirty="0" sz="2000" lang="en-US" spc="20" u="sng">
                <a:latin typeface="+mj-lt"/>
                <a:cs typeface="Times New Roman" pitchFamily="18" charset="0"/>
              </a:rPr>
              <a:t>RATING LEVEL CALCULATUON:</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rating level are calculated by the formula of =if condition</a:t>
            </a:r>
          </a:p>
          <a:p>
            <a:r>
              <a:rPr dirty="0" sz="2000" lang="en-US" spc="20">
                <a:latin typeface="Times New Roman" pitchFamily="18" charset="0"/>
                <a:cs typeface="Times New Roman" pitchFamily="18" charset="0"/>
              </a:rPr>
              <a:t>      =IF(J2=5,"VERY HIGH",IF(J2=4,"HIGH",IF(J2=3,"MEDIUM",</a:t>
            </a:r>
          </a:p>
          <a:p>
            <a:r>
              <a:rPr dirty="0" sz="2000" lang="en-US" spc="20">
                <a:latin typeface="Times New Roman" pitchFamily="18" charset="0"/>
                <a:cs typeface="Times New Roman" pitchFamily="18" charset="0"/>
              </a:rPr>
              <a:t>         IF(J2=2,"AVERAGE",IF(J2=1,"LOW")))))</a:t>
            </a:r>
          </a:p>
          <a:p>
            <a:pPr indent="-342900" marL="342900">
              <a:buFont typeface="Wingdings" pitchFamily="2" charset="2"/>
              <a:buChar char="v"/>
            </a:pPr>
            <a:r>
              <a:rPr dirty="0" sz="2000" lang="en-US" spc="20">
                <a:latin typeface="Times New Roman" pitchFamily="18" charset="0"/>
                <a:cs typeface="Times New Roman" pitchFamily="18" charset="0"/>
              </a:rPr>
              <a:t>To value of rating level are very high-high-medium-low-average.</a:t>
            </a:r>
          </a:p>
          <a:p>
            <a:pPr indent="-342900" marL="342900">
              <a:buFont typeface="Wingdings" pitchFamily="2" charset="2"/>
              <a:buChar char="v"/>
            </a:pPr>
            <a:endParaRPr dirty="0" sz="2000" lang="en-US" spc="20">
              <a:latin typeface="Times New Roman" pitchFamily="18" charset="0"/>
              <a:cs typeface="Times New Roman" pitchFamily="18" charset="0"/>
            </a:endParaRPr>
          </a:p>
          <a:p>
            <a:endParaRPr b="1" dirty="0" sz="2000" lang="en-US" spc="20">
              <a:latin typeface="+mj-lt"/>
              <a:cs typeface="Times New Roman" pitchFamily="18" charset="0"/>
            </a:endParaRPr>
          </a:p>
          <a:p>
            <a:r>
              <a:rPr dirty="0" sz="2000" lang="en-US" spc="20">
                <a:latin typeface="Times New Roman" pitchFamily="18" charset="0"/>
                <a:cs typeface="Times New Roman" pitchFamily="18" charset="0"/>
              </a:rPr>
              <a:t>     </a:t>
            </a:r>
            <a:endParaRPr dirty="0" sz="2000" lang="en-IN">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9" name="Rectangle 1"/>
          <p:cNvSpPr/>
          <p:nvPr/>
        </p:nvSpPr>
        <p:spPr>
          <a:xfrm>
            <a:off x="526171" y="563764"/>
            <a:ext cx="9623582" cy="6187441"/>
          </a:xfrm>
          <a:prstGeom prst="rect"/>
        </p:spPr>
        <p:txBody>
          <a:bodyPr wrap="none">
            <a:spAutoFit/>
          </a:bodyPr>
          <a:p>
            <a:r>
              <a:rPr b="1" dirty="0" sz="2000" lang="en-US" spc="20" u="sng">
                <a:latin typeface="+mj-lt"/>
                <a:cs typeface="Times New Roman" pitchFamily="18" charset="0"/>
              </a:rPr>
              <a:t>PIVOT TABLE</a:t>
            </a:r>
            <a:r>
              <a:rPr b="1" dirty="0" sz="2000" lang="en-US" spc="20">
                <a:latin typeface="+mj-lt"/>
                <a:cs typeface="Times New Roman" pitchFamily="18" charset="0"/>
              </a:rPr>
              <a:t>:</a:t>
            </a:r>
          </a:p>
          <a:p>
            <a:endParaRPr dirty="0" sz="2000" lang="en-US" spc="20">
              <a:latin typeface="Times New Roman" pitchFamily="18" charset="0"/>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pivot table they are used to summarize the data which are provided</a:t>
            </a:r>
          </a:p>
          <a:p>
            <a:r>
              <a:rPr dirty="0" sz="2000" lang="en-US" spc="20">
                <a:latin typeface="Times New Roman" pitchFamily="18" charset="0"/>
                <a:cs typeface="Times New Roman" pitchFamily="18" charset="0"/>
              </a:rPr>
              <a:t>      In the data set.</a:t>
            </a:r>
          </a:p>
          <a:p>
            <a:pPr indent="-342900" marL="342900">
              <a:buFont typeface="Wingdings" pitchFamily="2" charset="2"/>
              <a:buChar char="v"/>
            </a:pPr>
            <a:r>
              <a:rPr dirty="0" sz="2000" lang="en-US" spc="20">
                <a:latin typeface="Times New Roman" pitchFamily="18" charset="0"/>
                <a:cs typeface="Times New Roman" pitchFamily="18" charset="0"/>
              </a:rPr>
              <a:t>The important column are selected in the pivot table are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a:t>
            </a:r>
          </a:p>
          <a:p>
            <a:r>
              <a:rPr dirty="0" sz="2000" lang="en-US" spc="20">
                <a:latin typeface="Times New Roman" pitchFamily="18" charset="0"/>
                <a:cs typeface="Times New Roman" pitchFamily="18" charset="0"/>
              </a:rPr>
              <a:t>      employee rating, rating level.</a:t>
            </a:r>
          </a:p>
          <a:p>
            <a:pPr indent="-342900" marL="342900">
              <a:buFont typeface="Wingdings" pitchFamily="2" charset="2"/>
              <a:buChar char="v"/>
            </a:pPr>
            <a:r>
              <a:rPr dirty="0" sz="2000" lang="en-US" spc="20">
                <a:latin typeface="Times New Roman" pitchFamily="18" charset="0"/>
                <a:cs typeface="Times New Roman" pitchFamily="18" charset="0"/>
              </a:rPr>
              <a:t>They are customize in the pivot table option</a:t>
            </a:r>
          </a:p>
          <a:p>
            <a:r>
              <a:rPr dirty="0" sz="2000" lang="en-US" spc="20">
                <a:latin typeface="Times New Roman" pitchFamily="18" charset="0"/>
                <a:cs typeface="Times New Roman" pitchFamily="18" charset="0"/>
              </a:rPr>
              <a:t>           Department = Rows</a:t>
            </a:r>
          </a:p>
          <a:p>
            <a:r>
              <a:rPr dirty="0" sz="2000" lang="en-US" spc="20">
                <a:latin typeface="Times New Roman" pitchFamily="18" charset="0"/>
                <a:cs typeface="Times New Roman" pitchFamily="18" charset="0"/>
              </a:rPr>
              <a:t>           Rating level = Column</a:t>
            </a:r>
          </a:p>
          <a:p>
            <a:r>
              <a:rPr dirty="0" sz="2000" lang="en-US" spc="20">
                <a:latin typeface="Times New Roman" pitchFamily="18" charset="0"/>
                <a:cs typeface="Times New Roman" pitchFamily="18" charset="0"/>
              </a:rPr>
              <a:t>           Gender = Filter</a:t>
            </a:r>
          </a:p>
          <a:p>
            <a:r>
              <a:rPr dirty="0" sz="2000" lang="en-US" spc="20">
                <a:latin typeface="Times New Roman" pitchFamily="18" charset="0"/>
                <a:cs typeface="Times New Roman" pitchFamily="18" charset="0"/>
              </a:rPr>
              <a:t>            Name = Values</a:t>
            </a:r>
          </a:p>
          <a:p>
            <a:endParaRPr b="1" dirty="0" sz="2000" lang="en-US" spc="20" u="sng">
              <a:latin typeface="+mj-lt"/>
              <a:cs typeface="Times New Roman" pitchFamily="18" charset="0"/>
            </a:endParaRPr>
          </a:p>
          <a:p>
            <a:r>
              <a:rPr b="1" dirty="0" sz="2000" lang="en-US" spc="20" u="sng">
                <a:latin typeface="+mj-lt"/>
                <a:cs typeface="Times New Roman" pitchFamily="18" charset="0"/>
              </a:rPr>
              <a:t>GRAPH CHART:</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analysis the important thing was have to insert the graph chart.</a:t>
            </a:r>
          </a:p>
          <a:p>
            <a:pPr indent="-342900" marL="342900">
              <a:buFont typeface="Wingdings" pitchFamily="2" charset="2"/>
              <a:buChar char="v"/>
            </a:pPr>
            <a:r>
              <a:rPr dirty="0" sz="2000" lang="en-US" spc="20">
                <a:latin typeface="Times New Roman" pitchFamily="18" charset="0"/>
                <a:cs typeface="Times New Roman" pitchFamily="18" charset="0"/>
              </a:rPr>
              <a:t>To recommended chart we can select the data are shown in the data.</a:t>
            </a:r>
          </a:p>
          <a:p>
            <a:pPr indent="-342900" marL="342900">
              <a:buFont typeface="Wingdings" pitchFamily="2" charset="2"/>
              <a:buChar char="v"/>
            </a:pPr>
            <a:endParaRPr b="1" dirty="0" sz="2000" lang="en-US" spc="20" u="sng">
              <a:latin typeface="+mj-lt"/>
              <a:cs typeface="Times New Roman" pitchFamily="18" charset="0"/>
            </a:endParaRPr>
          </a:p>
          <a:p>
            <a:endParaRPr dirty="0" sz="2000" lang="en-US" spc="20">
              <a:latin typeface="Times New Roman" pitchFamily="18" charset="0"/>
              <a:cs typeface="Times New Roman" pitchFamily="18" charset="0"/>
            </a:endParaRPr>
          </a:p>
          <a:p>
            <a:endParaRPr dirty="0" sz="2000" lang="en-US" spc="20">
              <a:latin typeface="Times New Roman" pitchFamily="18" charset="0"/>
              <a:cs typeface="Times New Roman" pitchFamily="18" charset="0"/>
            </a:endParaRPr>
          </a:p>
          <a:p>
            <a:endParaRPr dirty="0" sz="20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descr="NO"/>
          <p:cNvGraphicFramePr>
            <a:graphicFrameLocks/>
          </p:cNvGraphicFramePr>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p>
            <a:r>
              <a:rPr dirty="0" lang="en-US">
                <a:solidFill>
                  <a:srgbClr val="00B0F0"/>
                </a:solidFill>
                <a:latin typeface="Times New Roman" panose="02020603050405020304" pitchFamily="18" charset="0"/>
                <a:cs typeface="Times New Roman" panose="02020603050405020304" pitchFamily="18" charset="0"/>
              </a:rPr>
              <a:t>conclusion</a:t>
            </a:r>
            <a:endParaRPr dirty="0" lang="en-IN">
              <a:solidFill>
                <a:srgbClr val="00B0F0"/>
              </a:solidFill>
              <a:latin typeface="Times New Roman" panose="02020603050405020304" pitchFamily="18" charset="0"/>
              <a:cs typeface="Times New Roman" panose="02020603050405020304" pitchFamily="18" charset="0"/>
            </a:endParaRPr>
          </a:p>
        </p:txBody>
      </p:sp>
      <p:sp>
        <p:nvSpPr>
          <p:cNvPr id="1048695" name="TextBox 3"/>
          <p:cNvSpPr txBox="1"/>
          <p:nvPr/>
        </p:nvSpPr>
        <p:spPr>
          <a:xfrm>
            <a:off x="1371600" y="1752600"/>
            <a:ext cx="7620000" cy="3749040"/>
          </a:xfrm>
          <a:prstGeom prst="rect"/>
          <a:noFill/>
        </p:spPr>
        <p:txBody>
          <a:bodyPr rtlCol="0" wrap="square">
            <a:spAutoFit/>
          </a:bodyPr>
          <a:p>
            <a:pPr algn="just"/>
            <a:r>
              <a:rPr dirty="0" sz="2000" lang="en-US">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2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35"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0" y="2602"/>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0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2"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1" name="object 18"/>
          <p:cNvGrpSpPr/>
          <p:nvPr/>
        </p:nvGrpSpPr>
        <p:grpSpPr>
          <a:xfrm>
            <a:off x="47625" y="3819523"/>
            <a:ext cx="4124325" cy="3009900"/>
            <a:chOff x="47625" y="3819523"/>
            <a:chExt cx="4124325" cy="3009900"/>
          </a:xfrm>
        </p:grpSpPr>
        <p:pic>
          <p:nvPicPr>
            <p:cNvPr id="2097153"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4"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0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1"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
        <p:nvSpPr>
          <p:cNvPr id="1048612"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7991475" y="2933700"/>
            <a:ext cx="2762250" cy="3257550"/>
            <a:chOff x="7991475" y="2933700"/>
            <a:chExt cx="2762250" cy="3257550"/>
          </a:xfrm>
        </p:grpSpPr>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5" name="object 7"/>
          <p:cNvSpPr txBox="1">
            <a:spLocks noGrp="1"/>
          </p:cNvSpPr>
          <p:nvPr>
            <p:ph type="title"/>
          </p:nvPr>
        </p:nvSpPr>
        <p:spPr>
          <a:xfrm>
            <a:off x="371475" y="567928"/>
            <a:ext cx="10681335" cy="723901"/>
          </a:xfrm>
        </p:spPr>
        <p:txBody>
          <a:bodyPr/>
          <a:p>
            <a:r>
              <a:rPr dirty="0" lang="en-IN"/>
              <a:t>PROBLEM	STATEMENT</a:t>
            </a:r>
          </a:p>
        </p:txBody>
      </p:sp>
      <p:sp>
        <p:nvSpPr>
          <p:cNvPr id="1048616" name="object 10"/>
          <p:cNvSpPr txBox="1">
            <a:spLocks noGrp="1"/>
          </p:cNvSpPr>
          <p:nvPr>
            <p:ph type="sldNum" sz="quarter" idx="7"/>
          </p:nvPr>
        </p:nvSpPr>
        <p:spPr>
          <a:xfrm>
            <a:off x="11353418" y="6473337"/>
            <a:ext cx="151129" cy="165100"/>
          </a:xfrm>
        </p:spPr>
        <p:txBody>
          <a:bodyPr/>
          <a:p>
            <a:fld id="{81D60167-4931-47E6-BA6A-407CBD079E47}" type="slidenum">
              <a:rPr lang="en-IN" smtClean="0"/>
              <a:t>4</a:t>
            </a:fld>
            <a:endParaRPr dirty="0" lang="en-IN"/>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7" name="Rectangle 11"/>
          <p:cNvSpPr/>
          <p:nvPr/>
        </p:nvSpPr>
        <p:spPr>
          <a:xfrm>
            <a:off x="2362200" y="1326118"/>
            <a:ext cx="290464" cy="369332"/>
          </a:xfrm>
          <a:prstGeom prst="rect"/>
        </p:spPr>
        <p:txBody>
          <a:bodyPr wrap="none">
            <a:spAutoFit/>
          </a:bodyPr>
          <a:p>
            <a:r>
              <a:rPr dirty="0" lang="en-US"/>
              <a:t>  </a:t>
            </a:r>
            <a:endParaRPr dirty="0" lang="en-IN"/>
          </a:p>
        </p:txBody>
      </p:sp>
      <p:sp>
        <p:nvSpPr>
          <p:cNvPr id="1048618" name="Rectangle 8"/>
          <p:cNvSpPr/>
          <p:nvPr/>
        </p:nvSpPr>
        <p:spPr>
          <a:xfrm>
            <a:off x="371475" y="1998684"/>
            <a:ext cx="7620000" cy="2580640"/>
          </a:xfrm>
          <a:prstGeom prst="rect"/>
        </p:spPr>
        <p:txBody>
          <a:bodyPr wrap="square">
            <a:spAutoFit/>
          </a:bodyPr>
          <a:p>
            <a:r>
              <a:rPr dirty="0" sz="2400" lang="en-IN">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dirty="0" sz="2400" lang="en-IN"/>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658225" y="2647950"/>
            <a:ext cx="3533775" cy="3810000"/>
            <a:chOff x="8658225" y="2647950"/>
            <a:chExt cx="3533775" cy="3810000"/>
          </a:xfrm>
        </p:grpSpPr>
        <p:sp>
          <p:nvSpPr>
            <p:cNvPr id="104863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38" name="object 7"/>
          <p:cNvSpPr txBox="1">
            <a:spLocks noGrp="1"/>
          </p:cNvSpPr>
          <p:nvPr>
            <p:ph type="title"/>
          </p:nvPr>
        </p:nvSpPr>
        <p:spPr>
          <a:xfrm>
            <a:off x="609600" y="38100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0" name="TextBox 10"/>
          <p:cNvSpPr txBox="1"/>
          <p:nvPr/>
        </p:nvSpPr>
        <p:spPr>
          <a:xfrm>
            <a:off x="457199" y="1371600"/>
            <a:ext cx="7924799" cy="2529840"/>
          </a:xfrm>
          <a:prstGeom prst="rect"/>
          <a:noFill/>
        </p:spPr>
        <p:txBody>
          <a:bodyPr rtlCol="0" wrap="square">
            <a:spAutoFit/>
          </a:bodyPr>
          <a:p>
            <a:r>
              <a:rPr dirty="0" sz="2000" lang="en-IN">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dirty="0" sz="2000" lang="en-IN">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dirty="0" sz="2000" lang="en-IN">
              <a:latin typeface="Times New Roman" pitchFamily="18" charset="0"/>
              <a:cs typeface="Times New Roman" pitchFamily="18" charset="0"/>
            </a:endParaRPr>
          </a:p>
        </p:txBody>
      </p:sp>
      <p:pic>
        <p:nvPicPr>
          <p:cNvPr id="2097161" name="Picture 8"/>
          <p:cNvPicPr>
            <a:picLocks noChangeAspect="1"/>
          </p:cNvPicPr>
          <p:nvPr/>
        </p:nvPicPr>
        <p:blipFill>
          <a:blip xmlns:r="http://schemas.openxmlformats.org/officeDocument/2006/relationships" r:embed="rId3" cstate="print"/>
          <a:stretch>
            <a:fillRect/>
          </a:stretch>
        </p:blipFill>
        <p:spPr>
          <a:xfrm>
            <a:off x="2767207" y="3581400"/>
            <a:ext cx="3827776" cy="2697358"/>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11"/>
          <p:cNvSpPr/>
          <p:nvPr/>
        </p:nvSpPr>
        <p:spPr>
          <a:xfrm>
            <a:off x="650832" y="1730865"/>
            <a:ext cx="5175347" cy="4218941"/>
          </a:xfrm>
          <a:prstGeom prst="rect"/>
        </p:spPr>
        <p:txBody>
          <a:bodyPr wrap="square">
            <a:spAutoFit/>
          </a:bodyPr>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endParaRPr dirty="0" lang="en-US">
              <a:solidFill>
                <a:srgbClr val="0D0D0D"/>
              </a:solidFill>
              <a:latin typeface="Times New Roman" panose="02020603050405020304" pitchFamily="18" charset="0"/>
              <a:cs typeface="Times New Roman" panose="02020603050405020304" pitchFamily="18" charset="0"/>
            </a:endParaRPr>
          </a:p>
        </p:txBody>
      </p:sp>
      <p:pic>
        <p:nvPicPr>
          <p:cNvPr id="2097164" name="Picture 12"/>
          <p:cNvPicPr>
            <a:picLocks noChangeAspect="1"/>
          </p:cNvPicPr>
          <p:nvPr/>
        </p:nvPicPr>
        <p:blipFill rotWithShape="1">
          <a:blip xmlns:r="http://schemas.openxmlformats.org/officeDocument/2006/relationships" r:embed="rId2"/>
          <a:srcRect l="2748" t="19272" b="17731"/>
          <a:stretch>
            <a:fillRect/>
          </a:stretch>
        </p:blipFill>
        <p:spPr>
          <a:xfrm>
            <a:off x="4236902" y="1747566"/>
            <a:ext cx="1394617" cy="690834"/>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5" name="Picture 13"/>
          <p:cNvPicPr>
            <a:picLocks noChangeAspect="1"/>
          </p:cNvPicPr>
          <p:nvPr/>
        </p:nvPicPr>
        <p:blipFill>
          <a:blip xmlns:r="http://schemas.openxmlformats.org/officeDocument/2006/relationships" r:embed="rId3" cstate="print"/>
          <a:stretch>
            <a:fillRect/>
          </a:stretch>
        </p:blipFill>
        <p:spPr>
          <a:xfrm>
            <a:off x="4324611" y="2667000"/>
            <a:ext cx="1219200" cy="691425"/>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6" name="Picture 14"/>
          <p:cNvPicPr>
            <a:picLocks noChangeAspect="1"/>
          </p:cNvPicPr>
          <p:nvPr/>
        </p:nvPicPr>
        <p:blipFill>
          <a:blip xmlns:r="http://schemas.openxmlformats.org/officeDocument/2006/relationships" r:embed="rId4"/>
          <a:stretch>
            <a:fillRect/>
          </a:stretch>
        </p:blipFill>
        <p:spPr>
          <a:xfrm>
            <a:off x="4285467" y="3657600"/>
            <a:ext cx="1258343" cy="738686"/>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7" name="Picture 15"/>
          <p:cNvPicPr>
            <a:picLocks noChangeAspect="1"/>
          </p:cNvPicPr>
          <p:nvPr/>
        </p:nvPicPr>
        <p:blipFill>
          <a:blip xmlns:r="http://schemas.openxmlformats.org/officeDocument/2006/relationships" r:embed="rId5"/>
          <a:stretch>
            <a:fillRect/>
          </a:stretch>
        </p:blipFill>
        <p:spPr>
          <a:xfrm>
            <a:off x="4399478" y="4608873"/>
            <a:ext cx="1030320" cy="1001092"/>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5" name="Rectangle 7"/>
          <p:cNvSpPr/>
          <p:nvPr/>
        </p:nvSpPr>
        <p:spPr>
          <a:xfrm>
            <a:off x="3169085" y="1613780"/>
            <a:ext cx="7087413" cy="4358640"/>
          </a:xfrm>
          <a:prstGeom prst="rect"/>
        </p:spPr>
        <p:txBody>
          <a:bodyPr wrap="none">
            <a:spAutoFit/>
          </a:bodyPr>
          <a:p>
            <a:r>
              <a:rPr b="1" dirty="0" lang="en-IN">
                <a:solidFill>
                  <a:srgbClr val="0D0D0D"/>
                </a:solidFill>
                <a:latin typeface="+mj-lt"/>
                <a:cs typeface="Times New Roman" pitchFamily="18" charset="0"/>
              </a:rPr>
              <a:t>CONDITIOANL FORMATING </a:t>
            </a:r>
            <a:r>
              <a:rPr b="1" dirty="0" lang="en-IN">
                <a:solidFill>
                  <a:srgbClr val="0D0D0D"/>
                </a:solidFill>
                <a:cs typeface="Times New Roman" pitchFamily="18" charset="0"/>
              </a:rPr>
              <a:t>: </a:t>
            </a:r>
            <a:r>
              <a:rPr dirty="0" lang="en-IN">
                <a:solidFill>
                  <a:srgbClr val="0D0D0D"/>
                </a:solidFill>
                <a:latin typeface="Times New Roman" pitchFamily="18" charset="0"/>
                <a:cs typeface="Times New Roman" pitchFamily="18" charset="0"/>
              </a:rPr>
              <a:t>To find out the missing value</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FILTER:</a:t>
            </a:r>
            <a:r>
              <a:rPr dirty="0" lang="en-US">
                <a:solidFill>
                  <a:srgbClr val="0D0D0D"/>
                </a:solidFill>
                <a:cs typeface="Times New Roman" pitchFamily="18" charset="0"/>
              </a:rPr>
              <a:t> </a:t>
            </a:r>
            <a:r>
              <a:rPr dirty="0" lang="en-US">
                <a:solidFill>
                  <a:srgbClr val="0D0D0D"/>
                </a:solidFill>
                <a:latin typeface="Times New Roman" pitchFamily="18" charset="0"/>
                <a:cs typeface="Times New Roman" pitchFamily="18" charset="0"/>
              </a:rPr>
              <a:t>To remove the blank cells</a:t>
            </a:r>
          </a:p>
          <a:p>
            <a:endParaRPr dirty="0" lang="en-US">
              <a:solidFill>
                <a:srgbClr val="0D0D0D"/>
              </a:solidFill>
              <a:cs typeface="Times New Roman" pitchFamily="18" charset="0"/>
            </a:endParaRPr>
          </a:p>
          <a:p>
            <a:r>
              <a:rPr b="1" dirty="0" lang="en-US">
                <a:latin typeface="+mj-lt"/>
              </a:rPr>
              <a:t>FORMULA:</a:t>
            </a:r>
            <a:r>
              <a:rPr dirty="0" lang="en-US"/>
              <a:t> </a:t>
            </a:r>
            <a:r>
              <a:rPr dirty="0" lang="en-US">
                <a:latin typeface="Times New Roman" pitchFamily="18" charset="0"/>
                <a:cs typeface="Times New Roman" pitchFamily="18" charset="0"/>
              </a:rPr>
              <a:t>To calculate the performance by (=IF) Condition</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PIVOT TABLE: </a:t>
            </a:r>
            <a:r>
              <a:rPr dirty="0" lang="en-US">
                <a:solidFill>
                  <a:srgbClr val="0D0D0D"/>
                </a:solidFill>
                <a:latin typeface="Times New Roman" pitchFamily="18" charset="0"/>
                <a:cs typeface="Times New Roman" pitchFamily="18" charset="0"/>
              </a:rPr>
              <a:t>To select the data to make pivot table</a:t>
            </a:r>
          </a:p>
          <a:p>
            <a:r>
              <a:rPr b="1" dirty="0" lang="en-US">
                <a:solidFill>
                  <a:srgbClr val="0D0D0D"/>
                </a:solidFill>
                <a:latin typeface="+mj-lt"/>
                <a:cs typeface="Times New Roman" pitchFamily="18" charset="0"/>
              </a:rPr>
              <a:t>                         (SUMMARIZING THE DATA)</a:t>
            </a:r>
          </a:p>
          <a:p>
            <a:r>
              <a:rPr b="1" dirty="0" lang="en-US">
                <a:solidFill>
                  <a:srgbClr val="0D0D0D"/>
                </a:solidFill>
                <a:latin typeface="+mj-lt"/>
                <a:cs typeface="Times New Roman" pitchFamily="18" charset="0"/>
              </a:rPr>
              <a:t>   </a:t>
            </a:r>
          </a:p>
          <a:p>
            <a:r>
              <a:rPr b="1" dirty="0" lang="en-US">
                <a:solidFill>
                  <a:srgbClr val="0D0D0D"/>
                </a:solidFill>
                <a:latin typeface="+mj-lt"/>
                <a:cs typeface="Times New Roman" pitchFamily="18" charset="0"/>
              </a:rPr>
              <a:t>PIVOT CHART: </a:t>
            </a:r>
            <a:r>
              <a:rPr dirty="0" lang="en-US">
                <a:solidFill>
                  <a:srgbClr val="0D0D0D"/>
                </a:solidFill>
                <a:latin typeface="Times New Roman" pitchFamily="18" charset="0"/>
                <a:cs typeface="Times New Roman" pitchFamily="18" charset="0"/>
              </a:rPr>
              <a:t>To know about the clear data and information in chart</a:t>
            </a:r>
          </a:p>
          <a:p>
            <a:endParaRPr dirty="0" lang="en-US">
              <a:solidFill>
                <a:srgbClr val="0D0D0D"/>
              </a:solidFill>
              <a:latin typeface="+mj-lt"/>
              <a:cs typeface="Times New Roman" pitchFamily="18" charset="0"/>
            </a:endParaRPr>
          </a:p>
          <a:p>
            <a:r>
              <a:rPr b="1" dirty="0" lang="en-US">
                <a:solidFill>
                  <a:srgbClr val="0D0D0D"/>
                </a:solidFill>
                <a:latin typeface="+mj-lt"/>
                <a:cs typeface="Times New Roman" pitchFamily="18" charset="0"/>
              </a:rPr>
              <a:t>GRAPH</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data Visualization</a:t>
            </a:r>
          </a:p>
          <a:p>
            <a:endParaRPr dirty="0" lang="en-US">
              <a:solidFill>
                <a:srgbClr val="0D0D0D"/>
              </a:solidFill>
              <a:latin typeface="Times New Roman" pitchFamily="18" charset="0"/>
              <a:cs typeface="Times New Roman" pitchFamily="18" charset="0"/>
            </a:endParaRPr>
          </a:p>
          <a:p>
            <a:r>
              <a:rPr b="1" dirty="0" lang="en-US">
                <a:solidFill>
                  <a:srgbClr val="0D0D0D"/>
                </a:solidFill>
                <a:latin typeface="+mj-lt"/>
                <a:cs typeface="Times New Roman" pitchFamily="18" charset="0"/>
              </a:rPr>
              <a:t>SLICER:</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a:t>
            </a:r>
            <a:r>
              <a:rPr dirty="0" lang="en-US" err="1">
                <a:solidFill>
                  <a:srgbClr val="0D0D0D"/>
                </a:solidFill>
                <a:latin typeface="Times New Roman" pitchFamily="18" charset="0"/>
                <a:cs typeface="Times New Roman" pitchFamily="18" charset="0"/>
              </a:rPr>
              <a:t>summarise</a:t>
            </a:r>
            <a:r>
              <a:rPr dirty="0" lang="en-US">
                <a:solidFill>
                  <a:srgbClr val="0D0D0D"/>
                </a:solidFill>
                <a:latin typeface="Times New Roman" pitchFamily="18" charset="0"/>
                <a:cs typeface="Times New Roman" pitchFamily="18" charset="0"/>
              </a:rPr>
              <a:t> the selected data in table</a:t>
            </a:r>
          </a:p>
          <a:p>
            <a:endParaRPr dirty="0" lang="en-US">
              <a:solidFill>
                <a:srgbClr val="0D0D0D"/>
              </a:solidFill>
              <a:latin typeface="Times New Roman" pitchFamily="18" charset="0"/>
              <a:cs typeface="Times New Roman" pitchFamily="18" charset="0"/>
            </a:endParaRPr>
          </a:p>
          <a:p>
            <a:endParaRPr dirty="0" lang="en-US">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Rectangle 2"/>
          <p:cNvSpPr/>
          <p:nvPr/>
        </p:nvSpPr>
        <p:spPr>
          <a:xfrm>
            <a:off x="1295400" y="1567934"/>
            <a:ext cx="3595657" cy="2834641"/>
          </a:xfrm>
          <a:prstGeom prst="rect"/>
        </p:spPr>
        <p:txBody>
          <a:bodyPr wrap="none">
            <a:spAutoFit/>
          </a:bodyPr>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Employee dataset – </a:t>
            </a:r>
            <a:r>
              <a:rPr dirty="0" sz="2000" lang="en-US" err="1">
                <a:solidFill>
                  <a:srgbClr val="0D0D0D"/>
                </a:solidFill>
                <a:latin typeface="Times New Roman" pitchFamily="18" charset="0"/>
                <a:cs typeface="Times New Roman" pitchFamily="18" charset="0"/>
              </a:rPr>
              <a:t>kaggle</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26 features</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9 features</a:t>
            </a:r>
            <a:endParaRPr dirty="0" sz="2000" lang="en-IN">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id-</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name-text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Gender</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Business unit-text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Performance-text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Rating-</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59055" y="3053862"/>
            <a:ext cx="2466975" cy="3419475"/>
          </a:xfrm>
          <a:prstGeom prst="rect"/>
        </p:spPr>
      </p:pic>
      <p:sp>
        <p:nvSpPr>
          <p:cNvPr id="1048674" name="object 7"/>
          <p:cNvSpPr txBox="1">
            <a:spLocks noGrp="1"/>
          </p:cNvSpPr>
          <p:nvPr>
            <p:ph type="title"/>
          </p:nvPr>
        </p:nvSpPr>
        <p:spPr>
          <a:xfrm>
            <a:off x="609600" y="685800"/>
            <a:ext cx="8480425" cy="1527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US" spc="20"/>
            </a:br>
            <a:r>
              <a:rPr dirty="0" sz="4250" lang="en-US" spc="20"/>
              <a:t> </a:t>
            </a:r>
            <a:br>
              <a:rPr dirty="0" sz="1800" lang="en-US" spc="20"/>
            </a:br>
            <a:r>
              <a:rPr dirty="0" sz="1800" lang="en-US" spc="20" u="sng"/>
              <a:t> </a:t>
            </a:r>
            <a:r>
              <a:rPr dirty="0" sz="1800" lang="en-US" spc="20"/>
              <a:t>                                                </a:t>
            </a:r>
            <a:r>
              <a:rPr dirty="0" sz="1800" lang="en-US" spc="20" u="sng">
                <a:latin typeface="Times New Roman" pitchFamily="18" charset="0"/>
                <a:cs typeface="Times New Roman" pitchFamily="18" charset="0"/>
              </a:rPr>
              <a:t>IF CONDITION</a:t>
            </a:r>
            <a:endParaRPr dirty="0" sz="1800" u="sng">
              <a:latin typeface="Times New Roman" pitchFamily="18" charset="0"/>
              <a:cs typeface="Times New Roman" pitchFamily="18" charset="0"/>
            </a:endParaRPr>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Rectangle 10"/>
          <p:cNvSpPr/>
          <p:nvPr/>
        </p:nvSpPr>
        <p:spPr>
          <a:xfrm>
            <a:off x="2409825" y="2819400"/>
            <a:ext cx="7400925" cy="1158240"/>
          </a:xfrm>
          <a:prstGeom prst="rect"/>
        </p:spPr>
        <p:txBody>
          <a:bodyPr wrap="square">
            <a:spAutoFit/>
          </a:bodyPr>
          <a:p>
            <a:r>
              <a:rPr dirty="0" sz="2400" lang="en-IN"/>
              <a:t>      </a:t>
            </a:r>
            <a:r>
              <a:rPr dirty="0" sz="2400" lang="en-IN">
                <a:latin typeface="Times New Roman" pitchFamily="18" charset="0"/>
                <a:cs typeface="Times New Roman" pitchFamily="18" charset="0"/>
              </a:rPr>
              <a:t>=IF(J2=5,"veryhigh",IF(J2=4,"high",IF(J2=3,"medium",IF(J2,"low",IF(J2=1,"average")))))</a:t>
            </a:r>
          </a:p>
          <a:p>
            <a:endParaRPr b="1" dirty="0" sz="24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Sanjay Kumar</cp:lastModifiedBy>
  <dcterms:created xsi:type="dcterms:W3CDTF">2024-03-28T17:07:22Z</dcterms:created>
  <dcterms:modified xsi:type="dcterms:W3CDTF">2024-10-19T11:42:23Z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34829d1e80e44229860d5119d1560981</vt:lpwstr>
  </property>
</Properties>
</file>