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4" r:id="rId1"/>
  </p:sldMasterIdLst>
  <p:notesMasterIdLst>
    <p:notesMasterId r:id="rId14"/>
  </p:notes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725"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g766\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p>
          <a:p>
            <a:pPr>
              <a:defRPr/>
            </a:pP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12</c:v>
                </c:pt>
                <c:pt idx="1">
                  <c:v>15</c:v>
                </c:pt>
                <c:pt idx="2">
                  <c:v>10</c:v>
                </c:pt>
                <c:pt idx="3">
                  <c:v>13</c:v>
                </c:pt>
                <c:pt idx="4">
                  <c:v>10</c:v>
                </c:pt>
                <c:pt idx="5">
                  <c:v>12</c:v>
                </c:pt>
                <c:pt idx="6">
                  <c:v>11</c:v>
                </c:pt>
                <c:pt idx="7">
                  <c:v>11</c:v>
                </c:pt>
                <c:pt idx="8">
                  <c:v>12</c:v>
                </c:pt>
                <c:pt idx="9">
                  <c:v>14</c:v>
                </c:pt>
              </c:numCache>
            </c:numRef>
          </c:val>
          <c:extLst>
            <c:ext xmlns:c16="http://schemas.microsoft.com/office/drawing/2014/chart" uri="{C3380CC4-5D6E-409C-BE32-E72D297353CC}">
              <c16:uniqueId val="{00000000-2992-493A-AC52-D50B40CB54C3}"/>
            </c:ext>
          </c:extLst>
        </c:ser>
        <c:ser>
          <c:idx val="1"/>
          <c:order val="1"/>
          <c:tx>
            <c:strRef>
              <c:f>Sheet1!$C$3:$C$4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84</c:v>
                </c:pt>
                <c:pt idx="1">
                  <c:v>91</c:v>
                </c:pt>
                <c:pt idx="2">
                  <c:v>80</c:v>
                </c:pt>
                <c:pt idx="3">
                  <c:v>86</c:v>
                </c:pt>
                <c:pt idx="4">
                  <c:v>83</c:v>
                </c:pt>
                <c:pt idx="5">
                  <c:v>82</c:v>
                </c:pt>
                <c:pt idx="6">
                  <c:v>82</c:v>
                </c:pt>
                <c:pt idx="7">
                  <c:v>79</c:v>
                </c:pt>
                <c:pt idx="8">
                  <c:v>79</c:v>
                </c:pt>
                <c:pt idx="9">
                  <c:v>77</c:v>
                </c:pt>
              </c:numCache>
            </c:numRef>
          </c:val>
          <c:extLst>
            <c:ext xmlns:c16="http://schemas.microsoft.com/office/drawing/2014/chart" uri="{C3380CC4-5D6E-409C-BE32-E72D297353CC}">
              <c16:uniqueId val="{00000002-2992-493A-AC52-D50B40CB54C3}"/>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10</c:v>
                </c:pt>
                <c:pt idx="1">
                  <c:v>8</c:v>
                </c:pt>
                <c:pt idx="2">
                  <c:v>4</c:v>
                </c:pt>
                <c:pt idx="3">
                  <c:v>5</c:v>
                </c:pt>
                <c:pt idx="4">
                  <c:v>2</c:v>
                </c:pt>
                <c:pt idx="5">
                  <c:v>5</c:v>
                </c:pt>
                <c:pt idx="6">
                  <c:v>11</c:v>
                </c:pt>
                <c:pt idx="7">
                  <c:v>4</c:v>
                </c:pt>
                <c:pt idx="8">
                  <c:v>7</c:v>
                </c:pt>
                <c:pt idx="9">
                  <c:v>9</c:v>
                </c:pt>
              </c:numCache>
            </c:numRef>
          </c:val>
          <c:extLst>
            <c:ext xmlns:c16="http://schemas.microsoft.com/office/drawing/2014/chart" uri="{C3380CC4-5D6E-409C-BE32-E72D297353CC}">
              <c16:uniqueId val="{00000003-2992-493A-AC52-D50B40CB54C3}"/>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2</c:v>
                </c:pt>
                <c:pt idx="1">
                  <c:v>2</c:v>
                </c:pt>
                <c:pt idx="2">
                  <c:v>5</c:v>
                </c:pt>
                <c:pt idx="3">
                  <c:v>2</c:v>
                </c:pt>
                <c:pt idx="4">
                  <c:v>5</c:v>
                </c:pt>
                <c:pt idx="5">
                  <c:v>6</c:v>
                </c:pt>
                <c:pt idx="6">
                  <c:v>4</c:v>
                </c:pt>
                <c:pt idx="7">
                  <c:v>2</c:v>
                </c:pt>
                <c:pt idx="8">
                  <c:v>1</c:v>
                </c:pt>
                <c:pt idx="9">
                  <c:v>1</c:v>
                </c:pt>
              </c:numCache>
            </c:numRef>
          </c:val>
          <c:extLst>
            <c:ext xmlns:c16="http://schemas.microsoft.com/office/drawing/2014/chart" uri="{C3380CC4-5D6E-409C-BE32-E72D297353CC}">
              <c16:uniqueId val="{00000004-2992-493A-AC52-D50B40CB54C3}"/>
            </c:ext>
          </c:extLst>
        </c:ser>
        <c:dLbls>
          <c:showLegendKey val="0"/>
          <c:showVal val="0"/>
          <c:showCatName val="0"/>
          <c:showSerName val="0"/>
          <c:showPercent val="0"/>
          <c:showBubbleSize val="0"/>
        </c:dLbls>
        <c:gapWidth val="219"/>
        <c:overlap val="-27"/>
        <c:axId val="46882543"/>
        <c:axId val="46881583"/>
      </c:barChart>
      <c:catAx>
        <c:axId val="46882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81583"/>
        <c:crosses val="autoZero"/>
        <c:auto val="1"/>
        <c:lblAlgn val="ctr"/>
        <c:lblOffset val="100"/>
        <c:noMultiLvlLbl val="0"/>
      </c:catAx>
      <c:valAx>
        <c:axId val="46881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82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87B4B-90B9-417A-B41C-19A90BBB64D9}" type="datetimeFigureOut">
              <a:rPr lang="en-IN" smtClean="0"/>
              <a:t>03-09-2024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8F430-4B7F-446D-A834-0E5EADDE7DDA}" type="slidenum">
              <a:rPr lang="en-IN" smtClean="0"/>
              <a:t>‹#›</a:t>
            </a:fld>
            <a:endParaRPr lang="en-IN" dirty="0"/>
          </a:p>
        </p:txBody>
      </p:sp>
    </p:spTree>
    <p:extLst>
      <p:ext uri="{BB962C8B-B14F-4D97-AF65-F5344CB8AC3E}">
        <p14:creationId xmlns:p14="http://schemas.microsoft.com/office/powerpoint/2010/main" val="167974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11B52E04-8277-4969-8B14-7F565872799A}"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665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B52E04-8277-4969-8B14-7F565872799A}"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78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B52E04-8277-4969-8B14-7F565872799A}"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32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B52E04-8277-4969-8B14-7F565872799A}"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71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B52E04-8277-4969-8B14-7F565872799A}"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40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1B52E04-8277-4969-8B14-7F565872799A}"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92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1B52E04-8277-4969-8B14-7F565872799A}"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780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1B52E04-8277-4969-8B14-7F565872799A}"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342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1B52E04-8277-4969-8B14-7F565872799A}" type="slidenum">
              <a:rPr lang="en-IN" smtClean="0"/>
              <a:t>‹#›</a:t>
            </a:fld>
            <a:endParaRPr lang="en-IN" dirty="0"/>
          </a:p>
        </p:txBody>
      </p:sp>
    </p:spTree>
    <p:extLst>
      <p:ext uri="{BB962C8B-B14F-4D97-AF65-F5344CB8AC3E}">
        <p14:creationId xmlns:p14="http://schemas.microsoft.com/office/powerpoint/2010/main" val="178565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1CC59-3116-4A9F-895C-443023D90D0A}" type="datetimeFigureOut">
              <a:rPr lang="en-IN" smtClean="0"/>
              <a:t>03-09-2024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1B52E04-8277-4969-8B14-7F565872799A}"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49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B1CC59-3116-4A9F-895C-443023D90D0A}" type="datetimeFigureOut">
              <a:rPr lang="en-IN" smtClean="0"/>
              <a:t>03-09-2024</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1B52E04-8277-4969-8B14-7F565872799A}"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075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B1CC59-3116-4A9F-895C-443023D90D0A}" type="datetimeFigureOut">
              <a:rPr lang="en-IN" smtClean="0"/>
              <a:t>03-09-2024</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1B52E04-8277-4969-8B14-7F565872799A}"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275619"/>
      </p:ext>
    </p:extLst>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CAF6677D-2B95-F8F1-27A7-0228D0335E0E}"/>
              </a:ext>
            </a:extLst>
          </p:cNvPr>
          <p:cNvSpPr txBox="1">
            <a:spLocks/>
          </p:cNvSpPr>
          <p:nvPr/>
        </p:nvSpPr>
        <p:spPr>
          <a:xfrm>
            <a:off x="-1651197" y="552101"/>
            <a:ext cx="12182168" cy="1180067"/>
          </a:xfrm>
          <a:prstGeom prst="rect">
            <a:avLst/>
          </a:prstGeom>
        </p:spPr>
        <p:txBody>
          <a:bodyPr vert="horz" wrap="square" lIns="0" tIns="1651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endParaRPr lang="en-US" spc="15" dirty="0"/>
          </a:p>
        </p:txBody>
      </p:sp>
      <p:sp>
        <p:nvSpPr>
          <p:cNvPr id="4" name="TextBox 3">
            <a:extLst>
              <a:ext uri="{FF2B5EF4-FFF2-40B4-BE49-F238E27FC236}">
                <a16:creationId xmlns:a16="http://schemas.microsoft.com/office/drawing/2014/main" id="{6B1FC541-564B-19C1-CE9D-0E250241442E}"/>
              </a:ext>
            </a:extLst>
          </p:cNvPr>
          <p:cNvSpPr txBox="1"/>
          <p:nvPr/>
        </p:nvSpPr>
        <p:spPr>
          <a:xfrm>
            <a:off x="1757515" y="2599387"/>
            <a:ext cx="8930149" cy="221599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STUDENT NAME: R.N.MONISHA</a:t>
            </a:r>
          </a:p>
          <a:p>
            <a:r>
              <a:rPr lang="en-US" sz="2400" b="1" dirty="0">
                <a:latin typeface="Times New Roman" panose="02020603050405020304" pitchFamily="18" charset="0"/>
                <a:cs typeface="Times New Roman" panose="02020603050405020304" pitchFamily="18" charset="0"/>
              </a:rPr>
              <a:t>REGISTER NO: 312216382</a:t>
            </a:r>
          </a:p>
          <a:p>
            <a:r>
              <a:rPr lang="en-US" sz="2400" b="1" dirty="0">
                <a:latin typeface="Times New Roman" panose="02020603050405020304" pitchFamily="18" charset="0"/>
                <a:cs typeface="Times New Roman" panose="02020603050405020304" pitchFamily="18" charset="0"/>
              </a:rPr>
              <a:t>DEPARTMENT: B.COM(COMPUTER APPLICATIONS)</a:t>
            </a:r>
          </a:p>
          <a:p>
            <a:r>
              <a:rPr lang="en-US" sz="2400" b="1" dirty="0">
                <a:latin typeface="Times New Roman" panose="02020603050405020304" pitchFamily="18" charset="0"/>
                <a:cs typeface="Times New Roman" panose="02020603050405020304" pitchFamily="18" charset="0"/>
              </a:rPr>
              <a:t>COLLEGE: SHRI SHANKARLAL SUNDARBAI SHASUN JAIN COLLEGE FOR WOMEN’S</a:t>
            </a:r>
            <a:r>
              <a:rPr lang="en-US" sz="1400" b="1" dirty="0">
                <a:latin typeface="Times New Roman" panose="02020603050405020304" pitchFamily="18" charset="0"/>
                <a:cs typeface="Times New Roman" panose="02020603050405020304" pitchFamily="18" charset="0"/>
              </a:rPr>
              <a:t>.</a:t>
            </a:r>
          </a:p>
          <a:p>
            <a:r>
              <a:rPr lang="en-US" sz="1800" dirty="0"/>
              <a:t>           </a:t>
            </a:r>
            <a:endParaRPr lang="en-IN" sz="1800" dirty="0"/>
          </a:p>
        </p:txBody>
      </p:sp>
    </p:spTree>
    <p:extLst>
      <p:ext uri="{BB962C8B-B14F-4D97-AF65-F5344CB8AC3E}">
        <p14:creationId xmlns:p14="http://schemas.microsoft.com/office/powerpoint/2010/main" val="3437480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099DC-B5CA-167A-BB13-B1C0EAED35BE}"/>
              </a:ext>
            </a:extLst>
          </p:cNvPr>
          <p:cNvSpPr txBox="1"/>
          <p:nvPr/>
        </p:nvSpPr>
        <p:spPr>
          <a:xfrm>
            <a:off x="1422528" y="890443"/>
            <a:ext cx="443204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t>MODELLING</a:t>
            </a:r>
            <a:endParaRPr lang="en-IN" sz="4000" dirty="0"/>
          </a:p>
        </p:txBody>
      </p:sp>
      <p:sp>
        <p:nvSpPr>
          <p:cNvPr id="3" name="TextBox 3">
            <a:extLst>
              <a:ext uri="{FF2B5EF4-FFF2-40B4-BE49-F238E27FC236}">
                <a16:creationId xmlns:a16="http://schemas.microsoft.com/office/drawing/2014/main" id="{49D2102C-5CC4-7D7D-33EB-393C3EB4904D}"/>
              </a:ext>
            </a:extLst>
          </p:cNvPr>
          <p:cNvSpPr txBox="1"/>
          <p:nvPr/>
        </p:nvSpPr>
        <p:spPr>
          <a:xfrm>
            <a:off x="1308229" y="2088769"/>
            <a:ext cx="9678178" cy="286232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p>
          <a:p>
            <a:r>
              <a:rPr lang="en-US" b="1" dirty="0"/>
              <a:t>Objectives:</a:t>
            </a:r>
            <a:endParaRPr lang="en-US" dirty="0"/>
          </a:p>
          <a:p>
            <a:pPr>
              <a:buFont typeface="Arial" panose="020B0604020202020204" pitchFamily="34" charset="0"/>
              <a:buChar char="•"/>
            </a:pPr>
            <a:r>
              <a:rPr lang="en-US" dirty="0"/>
              <a:t>Track and evaluate employee performance.</a:t>
            </a:r>
          </a:p>
          <a:p>
            <a:pPr>
              <a:buFont typeface="Arial" panose="020B0604020202020204" pitchFamily="34" charset="0"/>
              <a:buChar char="•"/>
            </a:pPr>
            <a:r>
              <a:rPr lang="en-US" dirty="0"/>
              <a:t>Identify high and low performers.</a:t>
            </a:r>
          </a:p>
          <a:p>
            <a:pPr>
              <a:buFont typeface="Arial" panose="020B0604020202020204" pitchFamily="34" charset="0"/>
              <a:buChar char="•"/>
            </a:pPr>
            <a:r>
              <a:rPr lang="en-US" dirty="0"/>
              <a:t>Generate insights for performance reviews and strategic decisions.</a:t>
            </a:r>
          </a:p>
          <a:p>
            <a:endParaRPr lang="en-US" dirty="0"/>
          </a:p>
          <a:p>
            <a:r>
              <a:rPr lang="en-US" b="1" dirty="0"/>
              <a:t>Metrics:</a:t>
            </a:r>
            <a:endParaRPr lang="en-US" dirty="0"/>
          </a:p>
          <a:p>
            <a:pPr>
              <a:buFont typeface="Arial" panose="020B0604020202020204" pitchFamily="34" charset="0"/>
              <a:buChar char="•"/>
            </a:pPr>
            <a:r>
              <a:rPr lang="en-US" b="1" dirty="0"/>
              <a:t>Performance Indicators:</a:t>
            </a:r>
            <a:r>
              <a:rPr lang="en-US" dirty="0"/>
              <a:t> Sales figures, project completions, customer satisfaction scores.</a:t>
            </a:r>
          </a:p>
          <a:p>
            <a:pPr>
              <a:buFont typeface="Arial" panose="020B0604020202020204" pitchFamily="34" charset="0"/>
              <a:buChar char="•"/>
            </a:pPr>
            <a:r>
              <a:rPr lang="en-US" b="1" dirty="0"/>
              <a:t>Targets:</a:t>
            </a:r>
            <a:r>
              <a:rPr lang="en-US" dirty="0"/>
              <a:t> Goals or benchmarks set for each performance indicator.</a:t>
            </a:r>
          </a:p>
          <a:p>
            <a:pPr>
              <a:buFont typeface="Arial" panose="020B0604020202020204" pitchFamily="34" charset="0"/>
              <a:buChar char="•"/>
            </a:pPr>
            <a:r>
              <a:rPr lang="en-US" b="1" dirty="0"/>
              <a:t>Ratings:</a:t>
            </a:r>
            <a:r>
              <a:rPr lang="en-US" dirty="0"/>
              <a:t> Performance ratings based on predefined criteria.</a:t>
            </a:r>
          </a:p>
        </p:txBody>
      </p:sp>
      <p:sp>
        <p:nvSpPr>
          <p:cNvPr id="4" name="TextBox 5">
            <a:extLst>
              <a:ext uri="{FF2B5EF4-FFF2-40B4-BE49-F238E27FC236}">
                <a16:creationId xmlns:a16="http://schemas.microsoft.com/office/drawing/2014/main" id="{13A2ADDA-D0B4-E06F-7DA3-3799F6FB3AC0}"/>
              </a:ext>
            </a:extLst>
          </p:cNvPr>
          <p:cNvSpPr txBox="1"/>
          <p:nvPr/>
        </p:nvSpPr>
        <p:spPr>
          <a:xfrm>
            <a:off x="1205592" y="5044227"/>
            <a:ext cx="9678177"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 Collect Data</a:t>
            </a:r>
          </a:p>
          <a:p>
            <a:pPr marL="285750" indent="-285750">
              <a:buFont typeface="Arial" panose="020B0604020202020204" pitchFamily="34" charset="0"/>
              <a:buChar char="•"/>
            </a:pPr>
            <a:r>
              <a:rPr lang="en-US" dirty="0"/>
              <a:t>Gather the data required for your analysis. This could come from various sources such as HR systems, project management tools, or sales databases. Ensure data is clean and organized.</a:t>
            </a:r>
          </a:p>
        </p:txBody>
      </p:sp>
    </p:spTree>
    <p:extLst>
      <p:ext uri="{BB962C8B-B14F-4D97-AF65-F5344CB8AC3E}">
        <p14:creationId xmlns:p14="http://schemas.microsoft.com/office/powerpoint/2010/main" val="203430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F103D17-B600-626B-0F51-F01C747E4B0E}"/>
              </a:ext>
            </a:extLst>
          </p:cNvPr>
          <p:cNvGraphicFramePr>
            <a:graphicFrameLocks/>
          </p:cNvGraphicFramePr>
          <p:nvPr>
            <p:extLst>
              <p:ext uri="{D42A27DB-BD31-4B8C-83A1-F6EECF244321}">
                <p14:modId xmlns:p14="http://schemas.microsoft.com/office/powerpoint/2010/main" val="2800764419"/>
              </p:ext>
            </p:extLst>
          </p:nvPr>
        </p:nvGraphicFramePr>
        <p:xfrm>
          <a:off x="1597305" y="1006997"/>
          <a:ext cx="9919505" cy="506971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3D867F3-6E62-5C80-D736-124AFA836E41}"/>
              </a:ext>
            </a:extLst>
          </p:cNvPr>
          <p:cNvSpPr txBox="1"/>
          <p:nvPr/>
        </p:nvSpPr>
        <p:spPr>
          <a:xfrm>
            <a:off x="593202" y="299111"/>
            <a:ext cx="6094070" cy="707886"/>
          </a:xfrm>
          <a:prstGeom prst="rect">
            <a:avLst/>
          </a:prstGeom>
          <a:noFill/>
        </p:spPr>
        <p:txBody>
          <a:bodyPr wrap="square">
            <a:spAutoFit/>
          </a:bodyPr>
          <a:lstStyle/>
          <a:p>
            <a:r>
              <a:rPr lang="en-US" sz="4000" dirty="0"/>
              <a:t>RESULTS</a:t>
            </a:r>
            <a:endParaRPr lang="en-IN" sz="4000" dirty="0"/>
          </a:p>
        </p:txBody>
      </p:sp>
    </p:spTree>
    <p:extLst>
      <p:ext uri="{BB962C8B-B14F-4D97-AF65-F5344CB8AC3E}">
        <p14:creationId xmlns:p14="http://schemas.microsoft.com/office/powerpoint/2010/main" val="204784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0D2BC1-19AA-306C-C4A6-19211524606E}"/>
              </a:ext>
            </a:extLst>
          </p:cNvPr>
          <p:cNvSpPr txBox="1"/>
          <p:nvPr/>
        </p:nvSpPr>
        <p:spPr>
          <a:xfrm>
            <a:off x="1344869" y="310700"/>
            <a:ext cx="4236098"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t>CONCLUSION</a:t>
            </a:r>
            <a:endParaRPr lang="en-IN" sz="4000" dirty="0"/>
          </a:p>
        </p:txBody>
      </p:sp>
      <p:sp>
        <p:nvSpPr>
          <p:cNvPr id="3" name="TextBox 3">
            <a:extLst>
              <a:ext uri="{FF2B5EF4-FFF2-40B4-BE49-F238E27FC236}">
                <a16:creationId xmlns:a16="http://schemas.microsoft.com/office/drawing/2014/main" id="{68A164D9-2373-7EDF-03A1-ADEA3C690380}"/>
              </a:ext>
            </a:extLst>
          </p:cNvPr>
          <p:cNvSpPr txBox="1"/>
          <p:nvPr/>
        </p:nvSpPr>
        <p:spPr>
          <a:xfrm>
            <a:off x="1594467" y="1142050"/>
            <a:ext cx="8786710" cy="424731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Analyzing employee performance with Excel provides a structured and insightful approach to understanding and enhancing workforce effectiveness. Here’s a summary of key conclusions drawn from using Excel for performance analysis:</a:t>
            </a:r>
          </a:p>
          <a:p>
            <a:endParaRPr lang="en-US" dirty="0"/>
          </a:p>
          <a:p>
            <a:r>
              <a:rPr lang="en-US" b="1" dirty="0"/>
              <a:t>1. Comprehensive Data Integration</a:t>
            </a:r>
          </a:p>
          <a:p>
            <a:r>
              <a:rPr lang="en-US" dirty="0"/>
              <a:t>Excel allows for the integration of various data sources, such as sales figures, productivity metrics, and attendance records, into a single, cohesive model. This consolidation facilitates a holistic view of employee performance, enabling more informed decision-making.</a:t>
            </a:r>
          </a:p>
          <a:p>
            <a:endParaRPr lang="en-US" dirty="0"/>
          </a:p>
          <a:p>
            <a:r>
              <a:rPr lang="en-US" b="1" dirty="0"/>
              <a:t>2. Clear Metric Definition</a:t>
            </a:r>
          </a:p>
          <a:p>
            <a:r>
              <a:rPr lang="en-US" dirty="0"/>
              <a:t>Defining clear and relevant performance metrics is crucial. Excel’s flexibility in handling diverse data types and calculations ensures that you can tailor your analysis to focus on the specific KPIs that matter most to your organization, such as productivity, quality, or sales performance.</a:t>
            </a:r>
          </a:p>
          <a:p>
            <a:endParaRPr lang="en-US" dirty="0"/>
          </a:p>
        </p:txBody>
      </p:sp>
      <p:sp>
        <p:nvSpPr>
          <p:cNvPr id="4" name="Rectangle 3">
            <a:extLst>
              <a:ext uri="{FF2B5EF4-FFF2-40B4-BE49-F238E27FC236}">
                <a16:creationId xmlns:a16="http://schemas.microsoft.com/office/drawing/2014/main" id="{CB2FCE18-8302-4557-E67E-E45D514CA8D0}"/>
              </a:ext>
            </a:extLst>
          </p:cNvPr>
          <p:cNvSpPr>
            <a:spLocks noChangeArrowheads="1"/>
          </p:cNvSpPr>
          <p:nvPr/>
        </p:nvSpPr>
        <p:spPr bwMode="auto">
          <a:xfrm>
            <a:off x="1594467" y="5278315"/>
            <a:ext cx="925266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Excel is a powerful tool for employee performance analysis, offering a range of functionalities that facilitate data integration, visualization, and analysis. By effectively leveraging Excel’s capabilities, organizations can gain valuable insights into employee performance, make informed decisions, and drive continuous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86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9A85-7B13-8A6A-4732-E1C68A523406}"/>
              </a:ext>
            </a:extLst>
          </p:cNvPr>
          <p:cNvSpPr>
            <a:spLocks noGrp="1"/>
          </p:cNvSpPr>
          <p:nvPr>
            <p:ph type="ctrTitle"/>
          </p:nvPr>
        </p:nvSpPr>
        <p:spPr>
          <a:xfrm>
            <a:off x="1524000" y="2056291"/>
            <a:ext cx="9144000" cy="2840173"/>
          </a:xfrm>
        </p:spPr>
        <p:txBody>
          <a:bodyPr>
            <a:norm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br>
              <a:rPr lang="en-IN" sz="4400" dirty="0">
                <a:solidFill>
                  <a:srgbClr val="7030A0"/>
                </a:solidFill>
                <a:latin typeface="Times New Roman" panose="02020603050405020304" pitchFamily="18" charset="0"/>
                <a:cs typeface="Times New Roman" panose="02020603050405020304" pitchFamily="18" charset="0"/>
              </a:rPr>
            </a:br>
            <a:endParaRPr lang="en-IN" sz="4400" dirty="0"/>
          </a:p>
        </p:txBody>
      </p:sp>
      <p:sp>
        <p:nvSpPr>
          <p:cNvPr id="3" name="Subtitle 2">
            <a:extLst>
              <a:ext uri="{FF2B5EF4-FFF2-40B4-BE49-F238E27FC236}">
                <a16:creationId xmlns:a16="http://schemas.microsoft.com/office/drawing/2014/main" id="{570D5829-3ACD-AD07-8D3C-13AF5836C0D7}"/>
              </a:ext>
            </a:extLst>
          </p:cNvPr>
          <p:cNvSpPr>
            <a:spLocks noGrp="1"/>
          </p:cNvSpPr>
          <p:nvPr>
            <p:ph type="subTitle" idx="1"/>
          </p:nvPr>
        </p:nvSpPr>
        <p:spPr>
          <a:xfrm flipH="1" flipV="1">
            <a:off x="13824154" y="5436374"/>
            <a:ext cx="363793" cy="462981"/>
          </a:xfrm>
        </p:spPr>
        <p:txBody>
          <a:bodyPr>
            <a:normAutofit fontScale="92500" lnSpcReduction="10000"/>
          </a:bodyPr>
          <a:lstStyle/>
          <a:p>
            <a:r>
              <a:rPr lang="en-IN" dirty="0"/>
              <a:t>.</a:t>
            </a:r>
          </a:p>
        </p:txBody>
      </p:sp>
      <p:sp>
        <p:nvSpPr>
          <p:cNvPr id="6" name="object 17">
            <a:extLst>
              <a:ext uri="{FF2B5EF4-FFF2-40B4-BE49-F238E27FC236}">
                <a16:creationId xmlns:a16="http://schemas.microsoft.com/office/drawing/2014/main" id="{D446B121-818C-E5EF-8CF8-672B4296FC21}"/>
              </a:ext>
            </a:extLst>
          </p:cNvPr>
          <p:cNvSpPr txBox="1">
            <a:spLocks/>
          </p:cNvSpPr>
          <p:nvPr/>
        </p:nvSpPr>
        <p:spPr>
          <a:xfrm>
            <a:off x="1066800" y="838200"/>
            <a:ext cx="3909695" cy="678180"/>
          </a:xfrm>
          <a:prstGeom prst="rect">
            <a:avLst/>
          </a:prstGeom>
        </p:spPr>
        <p:txBody>
          <a:bodyPr vert="horz" wrap="square" lIns="0" tIns="1651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n-IN" sz="4250" b="1" spc="5" dirty="0"/>
              <a:t>PROJECT</a:t>
            </a:r>
            <a:r>
              <a:rPr lang="en-IN" sz="4250" b="1" spc="-85" dirty="0"/>
              <a:t> </a:t>
            </a:r>
            <a:r>
              <a:rPr lang="en-IN" sz="4250" b="1" spc="25" dirty="0"/>
              <a:t>TITLE</a:t>
            </a:r>
            <a:endParaRPr lang="en-IN" sz="4250" b="1" dirty="0"/>
          </a:p>
        </p:txBody>
      </p:sp>
    </p:spTree>
    <p:extLst>
      <p:ext uri="{BB962C8B-B14F-4D97-AF65-F5344CB8AC3E}">
        <p14:creationId xmlns:p14="http://schemas.microsoft.com/office/powerpoint/2010/main" val="403782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16B5F4-68AA-F339-EF07-2E82053BD174}"/>
              </a:ext>
            </a:extLst>
          </p:cNvPr>
          <p:cNvSpPr txBox="1"/>
          <p:nvPr/>
        </p:nvSpPr>
        <p:spPr>
          <a:xfrm>
            <a:off x="648929" y="759230"/>
            <a:ext cx="6096000" cy="646331"/>
          </a:xfrm>
          <a:prstGeom prst="rect">
            <a:avLst/>
          </a:prstGeom>
          <a:noFill/>
        </p:spPr>
        <p:txBody>
          <a:bodyPr wrap="square">
            <a:spAutoFit/>
          </a:bodyPr>
          <a:lstStyle/>
          <a:p>
            <a:r>
              <a:rPr lang="en-IN" sz="3600" spc="25" dirty="0"/>
              <a:t>A</a:t>
            </a:r>
            <a:r>
              <a:rPr lang="en-IN" sz="3600" spc="-5" dirty="0"/>
              <a:t>G</a:t>
            </a:r>
            <a:r>
              <a:rPr lang="en-IN" sz="3600" spc="-35" dirty="0"/>
              <a:t>E</a:t>
            </a:r>
            <a:r>
              <a:rPr lang="en-IN" sz="3600" spc="15" dirty="0"/>
              <a:t>N</a:t>
            </a:r>
            <a:r>
              <a:rPr lang="en-IN" sz="3600" dirty="0"/>
              <a:t>DA</a:t>
            </a:r>
          </a:p>
        </p:txBody>
      </p:sp>
      <p:sp>
        <p:nvSpPr>
          <p:cNvPr id="5" name="TextBox 4">
            <a:extLst>
              <a:ext uri="{FF2B5EF4-FFF2-40B4-BE49-F238E27FC236}">
                <a16:creationId xmlns:a16="http://schemas.microsoft.com/office/drawing/2014/main" id="{66623172-84B3-3611-A3A2-A9AB8F126379}"/>
              </a:ext>
            </a:extLst>
          </p:cNvPr>
          <p:cNvSpPr txBox="1"/>
          <p:nvPr/>
        </p:nvSpPr>
        <p:spPr>
          <a:xfrm>
            <a:off x="2271252" y="1641987"/>
            <a:ext cx="4277032" cy="3046988"/>
          </a:xfrm>
          <a:prstGeom prst="rect">
            <a:avLst/>
          </a:prstGeom>
          <a:noFill/>
        </p:spPr>
        <p:txBody>
          <a:bodyPr wrap="square">
            <a:spAutoFit/>
          </a:bodyPr>
          <a:lstStyle/>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46225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EE6AEAF-D001-8DE6-2F8F-9D6B133BC52F}"/>
              </a:ext>
            </a:extLst>
          </p:cNvPr>
          <p:cNvSpPr txBox="1"/>
          <p:nvPr/>
        </p:nvSpPr>
        <p:spPr>
          <a:xfrm>
            <a:off x="442451" y="806692"/>
            <a:ext cx="6096000" cy="746358"/>
          </a:xfrm>
          <a:prstGeom prst="rect">
            <a:avLst/>
          </a:prstGeom>
          <a:noFill/>
        </p:spPr>
        <p:txBody>
          <a:bodyPr wrap="square">
            <a:spAutoFit/>
          </a:bodyPr>
          <a:lstStyle/>
          <a:p>
            <a:r>
              <a:rPr kumimoji="0" lang="en-IN" sz="4250" b="1" i="0" u="none" strike="noStrike" kern="0" cap="none" spc="-20" normalizeH="0" baseline="0" noProof="0" dirty="0">
                <a:ln>
                  <a:noFill/>
                </a:ln>
                <a:solidFill>
                  <a:prstClr val="black"/>
                </a:solidFill>
                <a:effectLst/>
                <a:uLnTx/>
                <a:uFillTx/>
                <a:latin typeface="Trebuchet MS"/>
                <a:ea typeface="+mj-ea"/>
              </a:rPr>
              <a:t>P</a:t>
            </a:r>
            <a:r>
              <a:rPr kumimoji="0" lang="en-IN" sz="4250" b="1" i="0" u="none" strike="noStrike" kern="0" cap="none" spc="15" normalizeH="0" baseline="0" noProof="0" dirty="0">
                <a:ln>
                  <a:noFill/>
                </a:ln>
                <a:solidFill>
                  <a:prstClr val="black"/>
                </a:solidFill>
                <a:effectLst/>
                <a:uLnTx/>
                <a:uFillTx/>
                <a:latin typeface="Trebuchet MS"/>
                <a:ea typeface="+mj-ea"/>
              </a:rPr>
              <a:t>ROB</a:t>
            </a:r>
            <a:r>
              <a:rPr kumimoji="0" lang="en-IN" sz="4250" b="1" i="0" u="none" strike="noStrike" kern="0" cap="none" spc="55" normalizeH="0" baseline="0" noProof="0" dirty="0">
                <a:ln>
                  <a:noFill/>
                </a:ln>
                <a:solidFill>
                  <a:prstClr val="black"/>
                </a:solidFill>
                <a:effectLst/>
                <a:uLnTx/>
                <a:uFillTx/>
                <a:latin typeface="Trebuchet MS"/>
                <a:ea typeface="+mj-ea"/>
              </a:rPr>
              <a:t>L</a:t>
            </a:r>
            <a:r>
              <a:rPr kumimoji="0" lang="en-IN" sz="4250" b="1" i="0" u="none" strike="noStrike" kern="0" cap="none" spc="-20" normalizeH="0" baseline="0" noProof="0" dirty="0">
                <a:ln>
                  <a:noFill/>
                </a:ln>
                <a:solidFill>
                  <a:prstClr val="black"/>
                </a:solidFill>
                <a:effectLst/>
                <a:uLnTx/>
                <a:uFillTx/>
                <a:latin typeface="Trebuchet MS"/>
                <a:ea typeface="+mj-ea"/>
              </a:rPr>
              <a:t>E</a:t>
            </a:r>
            <a:r>
              <a:rPr kumimoji="0" lang="en-IN" sz="4250" b="1" i="0" u="none" strike="noStrike" kern="0" cap="none" spc="20" normalizeH="0" baseline="0" noProof="0" dirty="0">
                <a:ln>
                  <a:noFill/>
                </a:ln>
                <a:solidFill>
                  <a:prstClr val="black"/>
                </a:solidFill>
                <a:effectLst/>
                <a:uLnTx/>
                <a:uFillTx/>
                <a:latin typeface="Trebuchet MS"/>
                <a:ea typeface="+mj-ea"/>
              </a:rPr>
              <a:t>M</a:t>
            </a:r>
            <a:r>
              <a:rPr kumimoji="0" lang="en-IN" sz="4250" b="1" i="0" u="none" strike="noStrike" kern="0" cap="none" spc="0" normalizeH="0" baseline="0" noProof="0" dirty="0">
                <a:ln>
                  <a:noFill/>
                </a:ln>
                <a:solidFill>
                  <a:prstClr val="black"/>
                </a:solidFill>
                <a:effectLst/>
                <a:uLnTx/>
                <a:uFillTx/>
                <a:latin typeface="Trebuchet MS"/>
                <a:ea typeface="+mj-ea"/>
              </a:rPr>
              <a:t>	</a:t>
            </a:r>
            <a:r>
              <a:rPr kumimoji="0" lang="en-IN" sz="4250" b="1" i="0" u="none" strike="noStrike" kern="0" cap="none" spc="10" normalizeH="0" baseline="0" noProof="0" dirty="0">
                <a:ln>
                  <a:noFill/>
                </a:ln>
                <a:solidFill>
                  <a:prstClr val="black"/>
                </a:solidFill>
                <a:effectLst/>
                <a:uLnTx/>
                <a:uFillTx/>
                <a:latin typeface="Trebuchet MS"/>
                <a:ea typeface="+mj-ea"/>
              </a:rPr>
              <a:t>S</a:t>
            </a:r>
            <a:r>
              <a:rPr kumimoji="0" lang="en-IN" sz="4250" b="1" i="0" u="none" strike="noStrike" kern="0" cap="none" spc="-370" normalizeH="0" baseline="0" noProof="0" dirty="0">
                <a:ln>
                  <a:noFill/>
                </a:ln>
                <a:solidFill>
                  <a:prstClr val="black"/>
                </a:solidFill>
                <a:effectLst/>
                <a:uLnTx/>
                <a:uFillTx/>
                <a:latin typeface="Trebuchet MS"/>
                <a:ea typeface="+mj-ea"/>
              </a:rPr>
              <a:t>T</a:t>
            </a:r>
            <a:r>
              <a:rPr kumimoji="0" lang="en-IN" sz="4250" b="1" i="0" u="none" strike="noStrike" kern="0" cap="none" spc="-375" normalizeH="0" baseline="0" noProof="0" dirty="0">
                <a:ln>
                  <a:noFill/>
                </a:ln>
                <a:solidFill>
                  <a:prstClr val="black"/>
                </a:solidFill>
                <a:effectLst/>
                <a:uLnTx/>
                <a:uFillTx/>
                <a:latin typeface="Trebuchet MS"/>
                <a:ea typeface="+mj-ea"/>
              </a:rPr>
              <a:t>A</a:t>
            </a:r>
            <a:r>
              <a:rPr kumimoji="0" lang="en-IN" sz="4250" b="1" i="0" u="none" strike="noStrike" kern="0" cap="none" spc="15" normalizeH="0" baseline="0" noProof="0" dirty="0">
                <a:ln>
                  <a:noFill/>
                </a:ln>
                <a:solidFill>
                  <a:prstClr val="black"/>
                </a:solidFill>
                <a:effectLst/>
                <a:uLnTx/>
                <a:uFillTx/>
                <a:latin typeface="Trebuchet MS"/>
                <a:ea typeface="+mj-ea"/>
              </a:rPr>
              <a:t>T</a:t>
            </a:r>
            <a:r>
              <a:rPr kumimoji="0" lang="en-IN" sz="4250" b="1" i="0" u="none" strike="noStrike" kern="0" cap="none" spc="-10" normalizeH="0" baseline="0" noProof="0" dirty="0">
                <a:ln>
                  <a:noFill/>
                </a:ln>
                <a:solidFill>
                  <a:prstClr val="black"/>
                </a:solidFill>
                <a:effectLst/>
                <a:uLnTx/>
                <a:uFillTx/>
                <a:latin typeface="Trebuchet MS"/>
                <a:ea typeface="+mj-ea"/>
              </a:rPr>
              <a:t>E</a:t>
            </a:r>
            <a:r>
              <a:rPr kumimoji="0" lang="en-IN" sz="4250" b="1" i="0" u="none" strike="noStrike" kern="0" cap="none" spc="-20" normalizeH="0" baseline="0" noProof="0" dirty="0">
                <a:ln>
                  <a:noFill/>
                </a:ln>
                <a:solidFill>
                  <a:prstClr val="black"/>
                </a:solidFill>
                <a:effectLst/>
                <a:uLnTx/>
                <a:uFillTx/>
                <a:latin typeface="Trebuchet MS"/>
                <a:ea typeface="+mj-ea"/>
              </a:rPr>
              <a:t>ME</a:t>
            </a:r>
            <a:r>
              <a:rPr kumimoji="0" lang="en-IN" sz="4250" b="1" i="0" u="none" strike="noStrike" kern="0" cap="none" spc="10" normalizeH="0" baseline="0" noProof="0" dirty="0">
                <a:ln>
                  <a:noFill/>
                </a:ln>
                <a:solidFill>
                  <a:prstClr val="black"/>
                </a:solidFill>
                <a:effectLst/>
                <a:uLnTx/>
                <a:uFillTx/>
                <a:latin typeface="Trebuchet MS"/>
                <a:ea typeface="+mj-ea"/>
              </a:rPr>
              <a:t>NT</a:t>
            </a:r>
            <a:endParaRPr lang="en-IN" dirty="0"/>
          </a:p>
        </p:txBody>
      </p:sp>
      <p:sp>
        <p:nvSpPr>
          <p:cNvPr id="17" name="TextBox 16">
            <a:extLst>
              <a:ext uri="{FF2B5EF4-FFF2-40B4-BE49-F238E27FC236}">
                <a16:creationId xmlns:a16="http://schemas.microsoft.com/office/drawing/2014/main" id="{452F2DAA-3B6C-E182-C261-8EA1048A59D4}"/>
              </a:ext>
            </a:extLst>
          </p:cNvPr>
          <p:cNvSpPr txBox="1"/>
          <p:nvPr/>
        </p:nvSpPr>
        <p:spPr>
          <a:xfrm>
            <a:off x="1720644" y="1995209"/>
            <a:ext cx="9783098" cy="3416320"/>
          </a:xfrm>
          <a:prstGeom prst="rect">
            <a:avLst/>
          </a:prstGeom>
          <a:noFill/>
        </p:spPr>
        <p:txBody>
          <a:bodyPr wrap="square">
            <a:spAutoFit/>
          </a:bodyPr>
          <a:lstStyle/>
          <a:p>
            <a:pPr marL="342900" indent="-342900">
              <a:buFont typeface="+mj-lt"/>
              <a:buAutoNum type="arabicPeriod"/>
            </a:pPr>
            <a:r>
              <a:rPr lang="en-IN" dirty="0"/>
              <a:t> Clear performance metrics: Establish standardized, measurable goals and key performance indicators (KPIs) aligned with company objective.</a:t>
            </a:r>
          </a:p>
          <a:p>
            <a:pPr marL="342900" indent="-342900">
              <a:buFont typeface="+mj-lt"/>
              <a:buAutoNum type="arabicPeriod"/>
            </a:pPr>
            <a:r>
              <a:rPr lang="en-IN" dirty="0"/>
              <a:t> Data integration: Consolidate relevant data from HR systems, performance management tools, and other sources to provide a 360-degree view of employee performance.</a:t>
            </a:r>
          </a:p>
          <a:p>
            <a:pPr marL="342900" indent="-342900">
              <a:buFont typeface="+mj-lt"/>
              <a:buAutoNum type="arabicPeriod"/>
            </a:pPr>
            <a:r>
              <a:rPr lang="en-IN" dirty="0"/>
              <a:t>AI-driven insights: Utilize machine learning algorithms to analyze performance patterns, identify strengths and weaknesses, and predict future performance.</a:t>
            </a:r>
          </a:p>
          <a:p>
            <a:pPr marL="342900" indent="-342900">
              <a:buFont typeface="+mj-lt"/>
              <a:buAutoNum type="arabicPeriod"/>
            </a:pPr>
            <a:r>
              <a:rPr lang="en-IN" dirty="0"/>
              <a:t> Regular feedback and coaching: Implement a continuous feedback loop, enabling managers and employees to discuss progress, set goals, and develop targeted growth plans.</a:t>
            </a:r>
          </a:p>
          <a:p>
            <a:pPr marL="342900" indent="-342900">
              <a:buFont typeface="+mj-lt"/>
              <a:buAutoNum type="arabicPeriod"/>
            </a:pPr>
            <a:r>
              <a:rPr lang="en-IN" dirty="0"/>
              <a:t>Bias detection and mitigation: Regularly audit the system for biases and implement corrective measures to ensure fairness and equity.</a:t>
            </a:r>
          </a:p>
          <a:p>
            <a:pPr marL="342900" indent="-342900">
              <a:buFont typeface="+mj-lt"/>
              <a:buAutoNum type="arabicPeriod"/>
            </a:pPr>
            <a:r>
              <a:rPr lang="en-IN" dirty="0"/>
              <a:t> Employee engagement and participation: Encourage employee involvement in the performance analysis process through self-assessments, peer feedback, and goal-setting.</a:t>
            </a:r>
          </a:p>
        </p:txBody>
      </p:sp>
    </p:spTree>
    <p:extLst>
      <p:ext uri="{BB962C8B-B14F-4D97-AF65-F5344CB8AC3E}">
        <p14:creationId xmlns:p14="http://schemas.microsoft.com/office/powerpoint/2010/main" val="185042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86ACD0-4DF2-059C-5EC8-54B296321F50}"/>
              </a:ext>
            </a:extLst>
          </p:cNvPr>
          <p:cNvSpPr txBox="1"/>
          <p:nvPr/>
        </p:nvSpPr>
        <p:spPr>
          <a:xfrm>
            <a:off x="678425" y="828057"/>
            <a:ext cx="6096000" cy="646331"/>
          </a:xfrm>
          <a:prstGeom prst="rect">
            <a:avLst/>
          </a:prstGeom>
          <a:noFill/>
        </p:spPr>
        <p:txBody>
          <a:bodyPr wrap="square">
            <a:spAutoFit/>
          </a:bodyPr>
          <a:lstStyle/>
          <a:p>
            <a:r>
              <a:rPr lang="en-IN" sz="3600" b="1" spc="5" dirty="0"/>
              <a:t>PROJECT	</a:t>
            </a:r>
            <a:r>
              <a:rPr lang="en-IN" sz="3600" b="1" spc="-20" dirty="0"/>
              <a:t>OVERVIEW</a:t>
            </a:r>
            <a:endParaRPr lang="en-IN" sz="3600" b="1" dirty="0"/>
          </a:p>
        </p:txBody>
      </p:sp>
      <p:sp>
        <p:nvSpPr>
          <p:cNvPr id="5" name="Rectangle 2">
            <a:extLst>
              <a:ext uri="{FF2B5EF4-FFF2-40B4-BE49-F238E27FC236}">
                <a16:creationId xmlns:a16="http://schemas.microsoft.com/office/drawing/2014/main" id="{54FFEDCF-2E55-2C3A-3C52-90B4177732A7}"/>
              </a:ext>
            </a:extLst>
          </p:cNvPr>
          <p:cNvSpPr>
            <a:spLocks noChangeArrowheads="1"/>
          </p:cNvSpPr>
          <p:nvPr/>
        </p:nvSpPr>
        <p:spPr bwMode="auto">
          <a:xfrm>
            <a:off x="1198879" y="1653778"/>
            <a:ext cx="1031240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Analyze Performance Data:</a:t>
            </a:r>
            <a:r>
              <a:rPr kumimoji="0" lang="en-US" altLang="en-US" sz="1400" b="0" i="0" u="none" strike="noStrike" cap="none" normalizeH="0" baseline="0" dirty="0">
                <a:ln>
                  <a:noFill/>
                </a:ln>
                <a:solidFill>
                  <a:schemeClr val="tx1"/>
                </a:solidFill>
                <a:effectLst/>
                <a:latin typeface="Arial" panose="020B0604020202020204" pitchFamily="34" charset="0"/>
              </a:rPr>
              <a:t> Gather and assess quantitative and qualitative performance data to identify patterns and trends across different teams and departments.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Identify Key Factors:</a:t>
            </a:r>
            <a:r>
              <a:rPr kumimoji="0" lang="en-US" altLang="en-US" sz="1400" b="0" i="0" u="none" strike="noStrike" cap="none" normalizeH="0" baseline="0" dirty="0">
                <a:ln>
                  <a:noFill/>
                </a:ln>
                <a:solidFill>
                  <a:schemeClr val="tx1"/>
                </a:solidFill>
                <a:effectLst/>
                <a:latin typeface="Arial" panose="020B0604020202020204" pitchFamily="34" charset="0"/>
              </a:rPr>
              <a:t> Determine the underlying factors contributing to performance variations, such as team dynamics, work environment, training, and individual characteristics.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Develop Recommendations:</a:t>
            </a:r>
            <a:r>
              <a:rPr kumimoji="0" lang="en-US" altLang="en-US" sz="1400" b="0" i="0" u="none" strike="noStrike" cap="none" normalizeH="0" baseline="0" dirty="0">
                <a:ln>
                  <a:noFill/>
                </a:ln>
                <a:solidFill>
                  <a:schemeClr val="tx1"/>
                </a:solidFill>
                <a:effectLst/>
                <a:latin typeface="Arial" panose="020B0604020202020204" pitchFamily="34" charset="0"/>
              </a:rPr>
              <a:t> Formulate actionable recommendations for improving performance management, including training programs, performance incentives, and management practices.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5B1225C-A475-7934-8986-F91D0EF653F8}"/>
              </a:ext>
            </a:extLst>
          </p:cNvPr>
          <p:cNvSpPr>
            <a:spLocks noChangeArrowheads="1"/>
          </p:cNvSpPr>
          <p:nvPr/>
        </p:nvSpPr>
        <p:spPr bwMode="auto">
          <a:xfrm>
            <a:off x="1198879" y="3208496"/>
            <a:ext cx="1031240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kumimoji="0" lang="en-US" altLang="en-US" sz="1800" b="0" i="0" u="none" strike="noStrike" cap="none" normalizeH="0" baseline="0" dirty="0">
                <a:ln>
                  <a:noFill/>
                </a:ln>
                <a:solidFill>
                  <a:schemeClr val="tx1"/>
                </a:solidFill>
                <a:effectLst/>
                <a:latin typeface="Arial" panose="020B0604020202020204" pitchFamily="34" charset="0"/>
              </a:rPr>
              <a:t> Performance evaluations, productivity metrics, employee surveys, feedback from peers and managers, and training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Teams/Departments:</a:t>
            </a:r>
            <a:r>
              <a:rPr kumimoji="0" lang="en-US" altLang="en-US" sz="1800" b="0" i="0" u="none" strike="noStrike" cap="none" normalizeH="0" baseline="0" dirty="0">
                <a:ln>
                  <a:noFill/>
                </a:ln>
                <a:solidFill>
                  <a:schemeClr val="tx1"/>
                </a:solidFill>
                <a:effectLst/>
                <a:latin typeface="Arial" panose="020B0604020202020204" pitchFamily="34" charset="0"/>
              </a:rPr>
              <a:t> All departments and teams within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Time Frame:</a:t>
            </a:r>
            <a:r>
              <a:rPr kumimoji="0" lang="en-US" altLang="en-US" sz="1800" b="0" i="0" u="none" strike="noStrike" cap="none" normalizeH="0" baseline="0" dirty="0">
                <a:ln>
                  <a:noFill/>
                </a:ln>
                <a:solidFill>
                  <a:schemeClr val="tx1"/>
                </a:solidFill>
                <a:effectLst/>
                <a:latin typeface="Arial" panose="020B0604020202020204" pitchFamily="34" charset="0"/>
              </a:rPr>
              <a:t> Analysis will cover the past 12 months of performance data. The project is expected to be completed over a 6-month period </a:t>
            </a:r>
          </a:p>
        </p:txBody>
      </p:sp>
      <p:sp>
        <p:nvSpPr>
          <p:cNvPr id="8" name="TextBox 7">
            <a:extLst>
              <a:ext uri="{FF2B5EF4-FFF2-40B4-BE49-F238E27FC236}">
                <a16:creationId xmlns:a16="http://schemas.microsoft.com/office/drawing/2014/main" id="{30D04EEA-B24C-E305-97EC-1CCB96002505}"/>
              </a:ext>
            </a:extLst>
          </p:cNvPr>
          <p:cNvSpPr txBox="1"/>
          <p:nvPr/>
        </p:nvSpPr>
        <p:spPr>
          <a:xfrm>
            <a:off x="1198878" y="4861160"/>
            <a:ext cx="10170161" cy="923330"/>
          </a:xfrm>
          <a:prstGeom prst="rect">
            <a:avLst/>
          </a:prstGeom>
          <a:noFill/>
        </p:spPr>
        <p:txBody>
          <a:bodyPr wrap="square">
            <a:spAutoFit/>
          </a:bodyPr>
          <a:lstStyle/>
          <a:p>
            <a:pPr>
              <a:buFont typeface="Arial" panose="020B0604020202020204" pitchFamily="34" charset="0"/>
              <a:buChar char="•"/>
            </a:pPr>
            <a:r>
              <a:rPr lang="en-IN" b="1" dirty="0"/>
              <a:t>Personnel:</a:t>
            </a:r>
            <a:r>
              <a:rPr lang="en-IN" dirty="0"/>
              <a:t> Project manager, data analysts, HR specialists, and department managers.</a:t>
            </a:r>
          </a:p>
          <a:p>
            <a:pPr>
              <a:buFont typeface="Arial" panose="020B0604020202020204" pitchFamily="34" charset="0"/>
              <a:buChar char="•"/>
            </a:pPr>
            <a:r>
              <a:rPr lang="en-IN" b="1" dirty="0"/>
              <a:t>Tools:</a:t>
            </a:r>
            <a:r>
              <a:rPr lang="en-IN" dirty="0"/>
              <a:t> Performance management software, data analysis tools (e.g., Excel, Tableau), and survey platforms.</a:t>
            </a:r>
          </a:p>
          <a:p>
            <a:pPr>
              <a:buFont typeface="Arial" panose="020B0604020202020204" pitchFamily="34" charset="0"/>
              <a:buChar char="•"/>
            </a:pPr>
            <a:r>
              <a:rPr lang="en-IN" b="1" dirty="0"/>
              <a:t>Budget:</a:t>
            </a:r>
            <a:r>
              <a:rPr lang="en-IN" dirty="0"/>
              <a:t> Funding for data collection tools, analysis software, and potential consultant fees.</a:t>
            </a:r>
          </a:p>
        </p:txBody>
      </p:sp>
    </p:spTree>
    <p:extLst>
      <p:ext uri="{BB962C8B-B14F-4D97-AF65-F5344CB8AC3E}">
        <p14:creationId xmlns:p14="http://schemas.microsoft.com/office/powerpoint/2010/main" val="31437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451D70-9A50-77A3-18CE-BF1AC6FCA1DE}"/>
              </a:ext>
            </a:extLst>
          </p:cNvPr>
          <p:cNvSpPr txBox="1"/>
          <p:nvPr/>
        </p:nvSpPr>
        <p:spPr>
          <a:xfrm>
            <a:off x="558800" y="775454"/>
            <a:ext cx="6096000" cy="584775"/>
          </a:xfrm>
          <a:prstGeom prst="rect">
            <a:avLst/>
          </a:prstGeom>
          <a:noFill/>
        </p:spPr>
        <p:txBody>
          <a:bodyPr wrap="square">
            <a:spAutoFit/>
          </a:bodyPr>
          <a:lstStyle/>
          <a:p>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endParaRPr lang="en-IN" sz="3200" dirty="0"/>
          </a:p>
        </p:txBody>
      </p:sp>
      <p:sp>
        <p:nvSpPr>
          <p:cNvPr id="5" name="TextBox 4">
            <a:extLst>
              <a:ext uri="{FF2B5EF4-FFF2-40B4-BE49-F238E27FC236}">
                <a16:creationId xmlns:a16="http://schemas.microsoft.com/office/drawing/2014/main" id="{A03F4DC6-BA60-B223-838A-E60AD76CEE63}"/>
              </a:ext>
            </a:extLst>
          </p:cNvPr>
          <p:cNvSpPr txBox="1"/>
          <p:nvPr/>
        </p:nvSpPr>
        <p:spPr>
          <a:xfrm>
            <a:off x="1463040" y="1827589"/>
            <a:ext cx="10566400" cy="3693319"/>
          </a:xfrm>
          <a:prstGeom prst="rect">
            <a:avLst/>
          </a:prstGeom>
          <a:noFill/>
        </p:spPr>
        <p:txBody>
          <a:bodyPr wrap="square">
            <a:spAutoFit/>
          </a:bodyPr>
          <a:lstStyle/>
          <a:p>
            <a:pPr marL="342900" indent="-342900">
              <a:buAutoNum type="arabicPeriod"/>
            </a:pPr>
            <a:r>
              <a:rPr lang="en-IN" dirty="0"/>
              <a:t>Employees: The individuals whose performance is being evaluated and analyzed.</a:t>
            </a:r>
          </a:p>
          <a:p>
            <a:pPr marL="342900" indent="-342900">
              <a:buAutoNum type="arabicPeriod"/>
            </a:pPr>
            <a:r>
              <a:rPr lang="en-IN" dirty="0"/>
              <a:t>  Managers/Supervisors: The direct supervisors or managers responsible for evaluating employee performance, setting goals, and providing feedback.</a:t>
            </a:r>
          </a:p>
          <a:p>
            <a:pPr marL="342900" indent="-342900">
              <a:buAutoNum type="arabicPeriod"/>
            </a:pPr>
            <a:r>
              <a:rPr lang="en-IN" dirty="0"/>
              <a:t>HR Professionals: Human Resources staff responsible for managing the performance evaluation process, analyzing data, and providing insights to support talent management decisions.</a:t>
            </a:r>
          </a:p>
          <a:p>
            <a:pPr marL="342900" indent="-342900">
              <a:buAutoNum type="arabicPeriod"/>
            </a:pPr>
            <a:r>
              <a:rPr lang="en-IN" dirty="0"/>
              <a:t>Leadership/Executive Team: Senior leaders who use performance data to inform strategic decisions, monitor organizational performance, and identify areas for improvement.</a:t>
            </a:r>
          </a:p>
          <a:p>
            <a:pPr marL="342900" indent="-342900">
              <a:buAutoNum type="arabicPeriod"/>
            </a:pPr>
            <a:r>
              <a:rPr lang="en-IN" dirty="0"/>
              <a:t> Talent Development/Training Teams: Teams responsible for creating training programs and development initiatives based on performance analysis insights.</a:t>
            </a:r>
          </a:p>
          <a:p>
            <a:pPr marL="342900" indent="-342900">
              <a:buAutoNum type="arabicPeriod"/>
            </a:pPr>
            <a:r>
              <a:rPr lang="en-IN" dirty="0"/>
              <a:t> Compensation and Benefits Teams: Teams responsible for using performance data to inform compensation and benefits decisions.</a:t>
            </a:r>
          </a:p>
          <a:p>
            <a:pPr marL="342900" indent="-342900">
              <a:buAutoNum type="arabicPeriod" startAt="7"/>
            </a:pPr>
            <a:r>
              <a:rPr lang="en-IN" dirty="0"/>
              <a:t>Succession Planning Teams: Teams responsible for identifying and developing future leaders based on </a:t>
            </a:r>
          </a:p>
          <a:p>
            <a:r>
              <a:rPr lang="en-IN" dirty="0"/>
              <a:t>performance analysis insights</a:t>
            </a:r>
          </a:p>
        </p:txBody>
      </p:sp>
    </p:spTree>
    <p:extLst>
      <p:ext uri="{BB962C8B-B14F-4D97-AF65-F5344CB8AC3E}">
        <p14:creationId xmlns:p14="http://schemas.microsoft.com/office/powerpoint/2010/main" val="421026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E0B85-8B5B-EE7C-1697-D000B8A1E3CA}"/>
              </a:ext>
            </a:extLst>
          </p:cNvPr>
          <p:cNvSpPr txBox="1"/>
          <p:nvPr/>
        </p:nvSpPr>
        <p:spPr>
          <a:xfrm>
            <a:off x="660400" y="734814"/>
            <a:ext cx="6096000" cy="461665"/>
          </a:xfrm>
          <a:prstGeom prst="rect">
            <a:avLst/>
          </a:prstGeom>
          <a:noFill/>
        </p:spPr>
        <p:txBody>
          <a:bodyPr wrap="square">
            <a:spAutoFit/>
          </a:bodyPr>
          <a:lstStyle/>
          <a:p>
            <a:r>
              <a:rPr lang="en-US" sz="2400" b="1" spc="10" dirty="0"/>
              <a:t>O</a:t>
            </a:r>
            <a:r>
              <a:rPr lang="en-US" sz="2400" b="1" spc="25" dirty="0"/>
              <a:t>U</a:t>
            </a:r>
            <a:r>
              <a:rPr lang="en-US" sz="2400" b="1" dirty="0"/>
              <a:t>R</a:t>
            </a:r>
            <a:r>
              <a:rPr lang="en-US" sz="2400" b="1" spc="5" dirty="0"/>
              <a:t> </a:t>
            </a:r>
            <a:r>
              <a:rPr lang="en-US" sz="2400" b="1" spc="25" dirty="0"/>
              <a:t>S</a:t>
            </a:r>
            <a:r>
              <a:rPr lang="en-US" sz="2400" b="1" spc="10" dirty="0"/>
              <a:t>O</a:t>
            </a:r>
            <a:r>
              <a:rPr lang="en-US" sz="2400" b="1" spc="25" dirty="0"/>
              <a:t>LU</a:t>
            </a:r>
            <a:r>
              <a:rPr lang="en-US" sz="2400" b="1" spc="-35" dirty="0"/>
              <a:t>T</a:t>
            </a:r>
            <a:r>
              <a:rPr lang="en-US" sz="2400" b="1" spc="-30" dirty="0"/>
              <a:t>I</a:t>
            </a:r>
            <a:r>
              <a:rPr lang="en-US" sz="2400" b="1" spc="10" dirty="0"/>
              <a:t>O</a:t>
            </a:r>
            <a:r>
              <a:rPr lang="en-US" sz="2400" b="1" dirty="0"/>
              <a:t>N</a:t>
            </a:r>
            <a:r>
              <a:rPr lang="en-US" sz="2400" b="1" spc="-345" dirty="0"/>
              <a:t> </a:t>
            </a:r>
            <a:r>
              <a:rPr lang="en-US" sz="2400" b="1" spc="-35" dirty="0"/>
              <a:t>A</a:t>
            </a:r>
            <a:r>
              <a:rPr lang="en-US" sz="2400" b="1" spc="-5" dirty="0"/>
              <a:t>N</a:t>
            </a:r>
            <a:r>
              <a:rPr lang="en-US" sz="2400" b="1" dirty="0"/>
              <a:t>D</a:t>
            </a:r>
            <a:r>
              <a:rPr lang="en-US" sz="2400" b="1" spc="35" dirty="0"/>
              <a:t> </a:t>
            </a:r>
            <a:r>
              <a:rPr lang="en-US" sz="2400" b="1" spc="-30" dirty="0"/>
              <a:t>I</a:t>
            </a:r>
            <a:r>
              <a:rPr lang="en-US" sz="2400" b="1" spc="-35" dirty="0"/>
              <a:t>T</a:t>
            </a:r>
            <a:r>
              <a:rPr lang="en-US" sz="2400" b="1" dirty="0"/>
              <a:t>S</a:t>
            </a:r>
            <a:r>
              <a:rPr lang="en-US" sz="2400" b="1" spc="60" dirty="0"/>
              <a:t> </a:t>
            </a:r>
            <a:r>
              <a:rPr lang="en-US" sz="2400" b="1" spc="-295" dirty="0"/>
              <a:t>V</a:t>
            </a:r>
            <a:r>
              <a:rPr lang="en-US" sz="2400" b="1" spc="-35" dirty="0"/>
              <a:t>A</a:t>
            </a:r>
            <a:r>
              <a:rPr lang="en-US" sz="2400" b="1" spc="25" dirty="0"/>
              <a:t>LU</a:t>
            </a:r>
            <a:r>
              <a:rPr lang="en-US" sz="2400" b="1" dirty="0"/>
              <a:t>E</a:t>
            </a:r>
            <a:r>
              <a:rPr lang="en-US" sz="2400" b="1" spc="-65" dirty="0"/>
              <a:t> </a:t>
            </a:r>
            <a:r>
              <a:rPr lang="en-US" sz="2400" b="1" spc="-15" dirty="0"/>
              <a:t>P</a:t>
            </a:r>
            <a:r>
              <a:rPr lang="en-US" sz="2400" b="1" spc="-30" dirty="0"/>
              <a:t>R</a:t>
            </a:r>
            <a:r>
              <a:rPr lang="en-US" sz="2400" b="1" spc="10" dirty="0"/>
              <a:t>O</a:t>
            </a:r>
            <a:r>
              <a:rPr lang="en-US" sz="2400" b="1" spc="-15" dirty="0"/>
              <a:t>P</a:t>
            </a:r>
            <a:r>
              <a:rPr lang="en-US" sz="2400" b="1" spc="10" dirty="0"/>
              <a:t>O</a:t>
            </a:r>
            <a:r>
              <a:rPr lang="en-US" sz="2400" b="1" spc="25" dirty="0"/>
              <a:t>S</a:t>
            </a:r>
            <a:r>
              <a:rPr lang="en-US" sz="2400" b="1" spc="-30" dirty="0"/>
              <a:t>I</a:t>
            </a:r>
            <a:r>
              <a:rPr lang="en-US" sz="2400" b="1" spc="-35" dirty="0"/>
              <a:t>T</a:t>
            </a:r>
            <a:r>
              <a:rPr lang="en-US" sz="2400" b="1" spc="-30" dirty="0"/>
              <a:t>I</a:t>
            </a:r>
            <a:r>
              <a:rPr lang="en-US" sz="2400" b="1" spc="10" dirty="0"/>
              <a:t>O</a:t>
            </a:r>
            <a:r>
              <a:rPr lang="en-US" sz="2400" b="1" dirty="0"/>
              <a:t>N</a:t>
            </a:r>
            <a:endParaRPr lang="en-IN" sz="2400" b="1" dirty="0"/>
          </a:p>
        </p:txBody>
      </p:sp>
      <p:sp>
        <p:nvSpPr>
          <p:cNvPr id="5" name="TextBox 4">
            <a:extLst>
              <a:ext uri="{FF2B5EF4-FFF2-40B4-BE49-F238E27FC236}">
                <a16:creationId xmlns:a16="http://schemas.microsoft.com/office/drawing/2014/main" id="{91A09E0A-EB92-041D-739B-5F93116A2A38}"/>
              </a:ext>
            </a:extLst>
          </p:cNvPr>
          <p:cNvSpPr txBox="1"/>
          <p:nvPr/>
        </p:nvSpPr>
        <p:spPr>
          <a:xfrm>
            <a:off x="1722120" y="1843950"/>
            <a:ext cx="8747760" cy="3170099"/>
          </a:xfrm>
          <a:prstGeom prst="rect">
            <a:avLst/>
          </a:prstGeom>
          <a:noFill/>
        </p:spPr>
        <p:txBody>
          <a:bodyPr wrap="square">
            <a:spAutoFit/>
          </a:bodyPr>
          <a:lstStyle/>
          <a:p>
            <a:pPr marL="342900" indent="-342900">
              <a:buFont typeface="+mj-lt"/>
              <a:buAutoNum type="arabicPeriod"/>
            </a:pPr>
            <a:r>
              <a:rPr lang="en-IN" sz="2000" dirty="0"/>
              <a:t>Unified Performance Metrics: Standardized, measurable goals and KPIs aligned with company objectives.</a:t>
            </a:r>
          </a:p>
          <a:p>
            <a:pPr marL="457200" indent="-457200">
              <a:buFont typeface="+mj-lt"/>
              <a:buAutoNum type="arabicPeriod"/>
            </a:pPr>
            <a:r>
              <a:rPr lang="en-IN" sz="2000" dirty="0"/>
              <a:t> AI-Driven Insights: Machine learning algorithms analyze performance patterns, identify strengths and weaknesses, and predict future performance.</a:t>
            </a:r>
          </a:p>
          <a:p>
            <a:pPr marL="457200" indent="-457200">
              <a:buFont typeface="+mj-lt"/>
              <a:buAutoNum type="arabicPeriod"/>
            </a:pPr>
            <a:r>
              <a:rPr lang="en-IN" sz="2000" dirty="0"/>
              <a:t>Continuous Feedback: Regular check-ins, self-assessments, and peer feedback ensure accurate performance evaluations.</a:t>
            </a:r>
          </a:p>
          <a:p>
            <a:pPr marL="457200" indent="-457200">
              <a:buFont typeface="+mj-lt"/>
              <a:buAutoNum type="arabicPeriod"/>
            </a:pPr>
            <a:r>
              <a:rPr lang="en-IN" sz="2000" dirty="0"/>
              <a:t> Data Integration: Seamless integration with HR systems, performance management tools, and other data sources.</a:t>
            </a:r>
          </a:p>
          <a:p>
            <a:pPr marL="457200" indent="-457200">
              <a:buFont typeface="+mj-lt"/>
              <a:buAutoNum type="arabicPeriod"/>
            </a:pPr>
            <a:r>
              <a:rPr lang="en-IN" sz="2000" dirty="0"/>
              <a:t> Actionable Recommendations: Personalized development plans, training initiatives, and coaching recommendations</a:t>
            </a:r>
          </a:p>
        </p:txBody>
      </p:sp>
    </p:spTree>
    <p:extLst>
      <p:ext uri="{BB962C8B-B14F-4D97-AF65-F5344CB8AC3E}">
        <p14:creationId xmlns:p14="http://schemas.microsoft.com/office/powerpoint/2010/main" val="106517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15F98-CED4-BD2B-9E41-C43DF052BCD4}"/>
              </a:ext>
            </a:extLst>
          </p:cNvPr>
          <p:cNvSpPr txBox="1"/>
          <p:nvPr/>
        </p:nvSpPr>
        <p:spPr>
          <a:xfrm>
            <a:off x="467360" y="602734"/>
            <a:ext cx="6096000" cy="707886"/>
          </a:xfrm>
          <a:prstGeom prst="rect">
            <a:avLst/>
          </a:prstGeom>
          <a:noFill/>
        </p:spPr>
        <p:txBody>
          <a:bodyPr wrap="square">
            <a:spAutoFit/>
          </a:bodyPr>
          <a:lstStyle/>
          <a:p>
            <a:r>
              <a:rPr lang="en-IN" sz="4000" dirty="0"/>
              <a:t>Dataset Description</a:t>
            </a:r>
          </a:p>
        </p:txBody>
      </p:sp>
      <p:sp>
        <p:nvSpPr>
          <p:cNvPr id="4" name="TextBox 2">
            <a:extLst>
              <a:ext uri="{FF2B5EF4-FFF2-40B4-BE49-F238E27FC236}">
                <a16:creationId xmlns:a16="http://schemas.microsoft.com/office/drawing/2014/main" id="{593AF4DC-5F21-37E1-A205-92E4591C826A}"/>
              </a:ext>
            </a:extLst>
          </p:cNvPr>
          <p:cNvSpPr txBox="1"/>
          <p:nvPr/>
        </p:nvSpPr>
        <p:spPr>
          <a:xfrm>
            <a:off x="487680" y="602734"/>
            <a:ext cx="5407065"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4000" dirty="0"/>
              <a:t>Dataset Description</a:t>
            </a:r>
          </a:p>
        </p:txBody>
      </p:sp>
      <p:sp>
        <p:nvSpPr>
          <p:cNvPr id="5" name="Rectangle 4">
            <a:extLst>
              <a:ext uri="{FF2B5EF4-FFF2-40B4-BE49-F238E27FC236}">
                <a16:creationId xmlns:a16="http://schemas.microsoft.com/office/drawing/2014/main" id="{97AE18B1-F46B-4684-1265-94CF1FCED910}"/>
              </a:ext>
            </a:extLst>
          </p:cNvPr>
          <p:cNvSpPr>
            <a:spLocks noChangeArrowheads="1"/>
          </p:cNvSpPr>
          <p:nvPr/>
        </p:nvSpPr>
        <p:spPr bwMode="auto">
          <a:xfrm>
            <a:off x="929795" y="1359841"/>
            <a:ext cx="960612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Employee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Unique identifier for each employee (e.g., </a:t>
            </a:r>
            <a:r>
              <a:rPr kumimoji="0" lang="en-US" altLang="en-US" sz="1000" b="0" i="0" u="none" strike="noStrike" cap="none" normalizeH="0" baseline="0" dirty="0">
                <a:ln>
                  <a:noFill/>
                </a:ln>
                <a:solidFill>
                  <a:schemeClr val="tx1"/>
                </a:solidFill>
                <a:effectLst/>
                <a:latin typeface="Arial Unicode MS"/>
              </a:rPr>
              <a:t>E12345</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Name</a:t>
            </a:r>
            <a:r>
              <a:rPr kumimoji="0" lang="en-US" altLang="en-US" sz="1800" b="0" i="0" u="none" strike="noStrike" cap="none" normalizeH="0" baseline="0" dirty="0">
                <a:ln>
                  <a:noFill/>
                </a:ln>
                <a:solidFill>
                  <a:schemeClr val="tx1"/>
                </a:solidFill>
                <a:effectLst/>
                <a:latin typeface="Arial" panose="020B0604020202020204" pitchFamily="34" charset="0"/>
              </a:rPr>
              <a:t>: Full name of the employee (e.g., </a:t>
            </a:r>
            <a:r>
              <a:rPr kumimoji="0" lang="en-US" altLang="en-US" sz="1000" b="0" i="0" u="none" strike="noStrike" cap="none" normalizeH="0" baseline="0" dirty="0">
                <a:ln>
                  <a:noFill/>
                </a:ln>
                <a:solidFill>
                  <a:schemeClr val="tx1"/>
                </a:solidFill>
                <a:effectLst/>
                <a:latin typeface="Arial Unicode MS"/>
              </a:rPr>
              <a:t>John Doe</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Department in which the employee works (e.g., </a:t>
            </a:r>
            <a:r>
              <a:rPr kumimoji="0" lang="en-US" altLang="en-US" sz="1000" b="0" i="0" u="none" strike="noStrike" cap="none" normalizeH="0" baseline="0" dirty="0">
                <a:ln>
                  <a:noFill/>
                </a:ln>
                <a:solidFill>
                  <a:schemeClr val="tx1"/>
                </a:solidFill>
                <a:effectLst/>
                <a:latin typeface="Arial Unicode MS"/>
              </a:rPr>
              <a:t>Sales</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Marketing</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Job Title</a:t>
            </a:r>
            <a:r>
              <a:rPr kumimoji="0" lang="en-US" altLang="en-US" sz="1800" b="0" i="0" u="none" strike="noStrike" cap="none" normalizeH="0" baseline="0" dirty="0">
                <a:ln>
                  <a:noFill/>
                </a:ln>
                <a:solidFill>
                  <a:schemeClr val="tx1"/>
                </a:solidFill>
                <a:effectLst/>
                <a:latin typeface="Arial" panose="020B0604020202020204" pitchFamily="34" charset="0"/>
              </a:rPr>
              <a:t>: The employee’s job title (e.g., </a:t>
            </a:r>
            <a:r>
              <a:rPr kumimoji="0" lang="en-US" altLang="en-US" sz="1000" b="0" i="0" u="none" strike="noStrike" cap="none" normalizeH="0" baseline="0" dirty="0">
                <a:ln>
                  <a:noFill/>
                </a:ln>
                <a:solidFill>
                  <a:schemeClr val="tx1"/>
                </a:solidFill>
                <a:effectLst/>
                <a:latin typeface="Arial Unicode MS"/>
              </a:rPr>
              <a:t>Sales Representative</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Marketing Manager</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a:t>
            </a:r>
            <a:r>
              <a:rPr kumimoji="0" lang="en-US" altLang="en-US" sz="1800" b="0" i="0" u="none" strike="noStrike" cap="none" normalizeH="0" baseline="0" dirty="0">
                <a:ln>
                  <a:noFill/>
                </a:ln>
                <a:solidFill>
                  <a:schemeClr val="tx1"/>
                </a:solidFill>
                <a:effectLst/>
                <a:latin typeface="Arial" panose="020B0604020202020204" pitchFamily="34" charset="0"/>
              </a:rPr>
              <a:t>: Name or ID of the employee’s direct manager (e.g., </a:t>
            </a:r>
            <a:r>
              <a:rPr kumimoji="0" lang="en-US" altLang="en-US" sz="1000" b="0" i="0" u="none" strike="noStrike" cap="none" normalizeH="0" baseline="0" dirty="0">
                <a:ln>
                  <a:noFill/>
                </a:ln>
                <a:solidFill>
                  <a:schemeClr val="tx1"/>
                </a:solidFill>
                <a:effectLst/>
                <a:latin typeface="Arial Unicode MS"/>
              </a:rPr>
              <a:t>Jane Smith</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C3968CB-18DF-1A37-622C-0AF760764900}"/>
              </a:ext>
            </a:extLst>
          </p:cNvPr>
          <p:cNvSpPr>
            <a:spLocks noChangeArrowheads="1"/>
          </p:cNvSpPr>
          <p:nvPr/>
        </p:nvSpPr>
        <p:spPr bwMode="auto">
          <a:xfrm>
            <a:off x="950115" y="3668165"/>
            <a:ext cx="814162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Summary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 summary of performance data for quick reference (e.g., total sales achieved, number of projects completed).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Comparison to Peers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Comparative data to see how the employee’s performance stacks up against peers in the same department or role. </a:t>
            </a:r>
          </a:p>
        </p:txBody>
      </p:sp>
    </p:spTree>
    <p:extLst>
      <p:ext uri="{BB962C8B-B14F-4D97-AF65-F5344CB8AC3E}">
        <p14:creationId xmlns:p14="http://schemas.microsoft.com/office/powerpoint/2010/main" val="829051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EB906F-F2A3-3C8C-0E40-D1DF80034DA0}"/>
              </a:ext>
            </a:extLst>
          </p:cNvPr>
          <p:cNvSpPr txBox="1"/>
          <p:nvPr/>
        </p:nvSpPr>
        <p:spPr>
          <a:xfrm>
            <a:off x="660400" y="775454"/>
            <a:ext cx="7122160" cy="646331"/>
          </a:xfrm>
          <a:prstGeom prst="rect">
            <a:avLst/>
          </a:prstGeom>
          <a:noFill/>
        </p:spPr>
        <p:txBody>
          <a:bodyPr wrap="square">
            <a:spAutoFit/>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OUR</a:t>
            </a:r>
            <a:r>
              <a:rPr lang="en-US" sz="3600" spc="-10" dirty="0"/>
              <a:t> </a:t>
            </a:r>
            <a:r>
              <a:rPr lang="en-US" sz="3600" spc="20" dirty="0"/>
              <a:t>SOLUTION</a:t>
            </a:r>
            <a:endParaRPr lang="en-IN" sz="3600" dirty="0"/>
          </a:p>
        </p:txBody>
      </p:sp>
      <p:sp>
        <p:nvSpPr>
          <p:cNvPr id="5" name="TextBox 4">
            <a:extLst>
              <a:ext uri="{FF2B5EF4-FFF2-40B4-BE49-F238E27FC236}">
                <a16:creationId xmlns:a16="http://schemas.microsoft.com/office/drawing/2014/main" id="{B411C3B7-9A0E-AB99-B69B-86A138AA37EB}"/>
              </a:ext>
            </a:extLst>
          </p:cNvPr>
          <p:cNvSpPr txBox="1"/>
          <p:nvPr/>
        </p:nvSpPr>
        <p:spPr>
          <a:xfrm>
            <a:off x="925974" y="1835229"/>
            <a:ext cx="11007524" cy="4247317"/>
          </a:xfrm>
          <a:prstGeom prst="rect">
            <a:avLst/>
          </a:prstGeom>
          <a:noFill/>
        </p:spPr>
        <p:txBody>
          <a:bodyPr wrap="square">
            <a:spAutoFit/>
          </a:bodyPr>
          <a:lstStyle/>
          <a:p>
            <a:pPr>
              <a:buFont typeface="+mj-lt"/>
              <a:buAutoNum type="arabicPeriod"/>
            </a:pPr>
            <a:r>
              <a:rPr lang="en-US" b="1" dirty="0"/>
              <a:t>Comprehensive Data Integration:</a:t>
            </a:r>
            <a:endParaRPr lang="en-US" dirty="0"/>
          </a:p>
          <a:p>
            <a:pPr lvl="1"/>
            <a:r>
              <a:rPr lang="en-US" b="1" dirty="0"/>
              <a:t>Unified View:</a:t>
            </a:r>
            <a:r>
              <a:rPr lang="en-US" dirty="0"/>
              <a:t> Our solution seamlessly integrates data from multiple sources (performance reviews, feedback, productivity metrics, and training records) into a single, unified platform. This provides a holistic view of each employee's performance and development, making it easier to identify trends and insights.</a:t>
            </a:r>
          </a:p>
          <a:p>
            <a:pPr>
              <a:buFont typeface="+mj-lt"/>
              <a:buAutoNum type="arabicPeriod"/>
            </a:pPr>
            <a:r>
              <a:rPr lang="en-US" b="1" dirty="0"/>
              <a:t>Advanced Analytics and Predictive Modeling:</a:t>
            </a:r>
            <a:endParaRPr lang="en-US" dirty="0"/>
          </a:p>
          <a:p>
            <a:pPr lvl="1"/>
            <a:r>
              <a:rPr lang="en-US" b="1" dirty="0"/>
              <a:t>Data-Driven Insights:</a:t>
            </a:r>
            <a:r>
              <a:rPr lang="en-US" dirty="0"/>
              <a:t> Leveraging advanced analytics and machine learning algorithms, our solution not only identifies current performance trends but also predicts future performance based on historical data and external factors. This proactive approach allows managers to anticipate and address potential issues before they impact the organization.</a:t>
            </a:r>
          </a:p>
          <a:p>
            <a:pPr>
              <a:buFont typeface="+mj-lt"/>
              <a:buAutoNum type="arabicPeriod"/>
            </a:pPr>
            <a:r>
              <a:rPr lang="en-US" b="1" dirty="0"/>
              <a:t>AI-Driven Trend Analysis:</a:t>
            </a:r>
            <a:endParaRPr lang="en-US" dirty="0"/>
          </a:p>
          <a:p>
            <a:pPr lvl="1"/>
            <a:r>
              <a:rPr lang="en-US" b="1" dirty="0"/>
              <a:t>Insightful Trends:</a:t>
            </a:r>
            <a:r>
              <a:rPr lang="en-US" dirty="0"/>
              <a:t> Utilizing AI, our solution analyzes vast amounts of performance data to uncover hidden patterns and correlations that traditional methods might miss. This includes identifying factors affecting employee morale and productivity, leading to more informed decision-making.</a:t>
            </a:r>
          </a:p>
          <a:p>
            <a:endParaRPr lang="en-US" dirty="0"/>
          </a:p>
          <a:p>
            <a:endParaRPr lang="en-US" dirty="0"/>
          </a:p>
        </p:txBody>
      </p:sp>
    </p:spTree>
    <p:extLst>
      <p:ext uri="{BB962C8B-B14F-4D97-AF65-F5344CB8AC3E}">
        <p14:creationId xmlns:p14="http://schemas.microsoft.com/office/powerpoint/2010/main" val="13290348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TotalTime>
  <Words>1235</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Calibri</vt:lpstr>
      <vt:lpstr>Gill Sans MT</vt:lpstr>
      <vt:lpstr>Roboto</vt:lpstr>
      <vt:lpstr>Times New Roman</vt:lpstr>
      <vt:lpstr>Trebuchet MS</vt:lpstr>
      <vt:lpstr>Gallery</vt:lpstr>
      <vt:lpstr>PowerPoint Presentation</vt:lpstr>
      <vt:lpstr>Employee Performance Analysis using Excel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Gowtham RN</dc:creator>
  <cp:lastModifiedBy>Gowtham RN</cp:lastModifiedBy>
  <cp:revision>1</cp:revision>
  <dcterms:created xsi:type="dcterms:W3CDTF">2024-09-03T07:44:49Z</dcterms:created>
  <dcterms:modified xsi:type="dcterms:W3CDTF">2024-09-03T07:53:12Z</dcterms:modified>
</cp:coreProperties>
</file>