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4.xml" /><Relationship Id="rId6" Type="http://schemas.openxmlformats.org/officeDocument/2006/relationships/image" Target="../media/image12.jpeg" /><Relationship Id="rId5" Type="http://schemas.openxmlformats.org/officeDocument/2006/relationships/image" Target="../media/image11.jpeg" /><Relationship Id="rId4" Type="http://schemas.openxmlformats.org/officeDocument/2006/relationships/image" Target="../media/image10.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764" y="1336022"/>
            <a:ext cx="2694444" cy="567463"/>
          </a:xfrm>
          <a:prstGeom prst="rect">
            <a:avLst/>
          </a:prstGeom>
        </p:spPr>
        <p:txBody>
          <a:bodyPr vert="horz" wrap="square" lIns="0" tIns="13335" rIns="0" bIns="0" rtlCol="0">
            <a:spAutoFit/>
          </a:bodyPr>
          <a:lstStyle/>
          <a:p>
            <a:pPr marL="12700">
              <a:lnSpc>
                <a:spcPct val="100000"/>
              </a:lnSpc>
              <a:spcBef>
                <a:spcPts val="105"/>
              </a:spcBef>
            </a:pPr>
            <a:r>
              <a:rPr sz="3600" b="0" dirty="0">
                <a:latin typeface="Trebuchet MS"/>
                <a:cs typeface="Trebuchet MS"/>
              </a:rPr>
              <a:t>MONISHA</a:t>
            </a:r>
            <a:r>
              <a:rPr sz="3600" b="0" spc="25" dirty="0">
                <a:latin typeface="Trebuchet MS"/>
                <a:cs typeface="Trebuchet MS"/>
              </a:rPr>
              <a:t> </a:t>
            </a:r>
            <a:r>
              <a:rPr sz="3600" b="0" spc="-50" dirty="0">
                <a:latin typeface="Trebuchet MS"/>
                <a:cs typeface="Trebuchet MS"/>
              </a:rPr>
              <a:t>R</a:t>
            </a:r>
            <a:endParaRPr sz="3600">
              <a:latin typeface="Trebuchet MS"/>
              <a:cs typeface="Trebuchet MS"/>
            </a:endParaRPr>
          </a:p>
        </p:txBody>
      </p:sp>
      <p:pic>
        <p:nvPicPr>
          <p:cNvPr id="3" name="object 3"/>
          <p:cNvPicPr/>
          <p:nvPr/>
        </p:nvPicPr>
        <p:blipFill>
          <a:blip r:embed="rId2" cstate="print"/>
          <a:stretch>
            <a:fillRect/>
          </a:stretch>
        </p:blipFill>
        <p:spPr>
          <a:xfrm>
            <a:off x="1667079" y="6467855"/>
            <a:ext cx="76186" cy="177461"/>
          </a:xfrm>
          <a:prstGeom prst="rect">
            <a:avLst/>
          </a:prstGeom>
        </p:spPr>
      </p:pic>
      <p:sp>
        <p:nvSpPr>
          <p:cNvPr id="4" name="object 4"/>
          <p:cNvSpPr txBox="1">
            <a:spLocks noGrp="1"/>
          </p:cNvSpPr>
          <p:nvPr>
            <p:ph type="body" idx="1"/>
          </p:nvPr>
        </p:nvSpPr>
        <p:spPr>
          <a:xfrm>
            <a:off x="4671936" y="2905780"/>
            <a:ext cx="5232461" cy="3484928"/>
          </a:xfrm>
          <a:prstGeom prst="rect">
            <a:avLst/>
          </a:prstGeom>
        </p:spPr>
        <p:txBody>
          <a:bodyPr vert="horz" wrap="square" lIns="0" tIns="12065" rIns="0" bIns="0" rtlCol="0">
            <a:spAutoFit/>
          </a:bodyPr>
          <a:lstStyle/>
          <a:p>
            <a:pPr marL="469900" lvl="1">
              <a:spcBef>
                <a:spcPts val="95"/>
              </a:spcBef>
            </a:pPr>
            <a:r>
              <a:rPr lang="en-IN" sz="3200" spc="-10" dirty="0">
                <a:solidFill>
                  <a:srgbClr val="92D050"/>
                </a:solidFill>
              </a:rPr>
              <a:t>B-TECH ARTIFICIAL INTELLIGENCE AND DATA SCIENCE 3</a:t>
            </a:r>
            <a:r>
              <a:rPr lang="en-IN" sz="3200" spc="-10" baseline="30000" dirty="0">
                <a:solidFill>
                  <a:srgbClr val="92D050"/>
                </a:solidFill>
              </a:rPr>
              <a:t>RD</a:t>
            </a:r>
            <a:r>
              <a:rPr lang="en-IN" sz="3200" spc="-10" dirty="0">
                <a:solidFill>
                  <a:srgbClr val="92D050"/>
                </a:solidFill>
              </a:rPr>
              <a:t> YEAR</a:t>
            </a:r>
          </a:p>
          <a:p>
            <a:pPr marL="469900" lvl="1">
              <a:spcBef>
                <a:spcPts val="95"/>
              </a:spcBef>
            </a:pPr>
            <a:endParaRPr lang="en-IN" sz="3200" spc="-10" dirty="0">
              <a:solidFill>
                <a:srgbClr val="92D050"/>
              </a:solidFill>
            </a:endParaRPr>
          </a:p>
          <a:p>
            <a:pPr marL="469900" lvl="1">
              <a:spcBef>
                <a:spcPts val="95"/>
              </a:spcBef>
            </a:pPr>
            <a:r>
              <a:rPr lang="en-IN" sz="3200" spc="-10" dirty="0">
                <a:solidFill>
                  <a:srgbClr val="92D050"/>
                </a:solidFill>
              </a:rPr>
              <a:t>SIR ISSAC NEWTON COLLEGE OF ENGINEERING AND TECHNOLOGY </a:t>
            </a: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5A8E001E-CC5F-BF22-0237-88A2A718DC74}"/>
              </a:ext>
            </a:extLst>
          </p:cNvPr>
          <p:cNvSpPr txBox="1"/>
          <p:nvPr/>
        </p:nvSpPr>
        <p:spPr>
          <a:xfrm>
            <a:off x="5721402" y="2138213"/>
            <a:ext cx="6010737" cy="584775"/>
          </a:xfrm>
          <a:prstGeom prst="rect">
            <a:avLst/>
          </a:prstGeom>
          <a:noFill/>
        </p:spPr>
        <p:txBody>
          <a:bodyPr wrap="square">
            <a:spAutoFit/>
          </a:bodyPr>
          <a:lstStyle/>
          <a:p>
            <a:r>
              <a:rPr lang="en-IN" sz="3200" b="1" dirty="0"/>
              <a:t>821721243038</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62037" y="156569"/>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10</a:t>
            </a:fld>
            <a:endParaRPr spc="-25" dirty="0"/>
          </a:p>
        </p:txBody>
      </p:sp>
      <p:pic>
        <p:nvPicPr>
          <p:cNvPr id="15" name="Picture 14">
            <a:extLst>
              <a:ext uri="{FF2B5EF4-FFF2-40B4-BE49-F238E27FC236}">
                <a16:creationId xmlns:a16="http://schemas.microsoft.com/office/drawing/2014/main" id="{0D6AB192-8777-9C00-D9BF-5CCD7FF68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62" y="1532208"/>
            <a:ext cx="3702669" cy="2159620"/>
          </a:xfrm>
          <a:prstGeom prst="rect">
            <a:avLst/>
          </a:prstGeom>
        </p:spPr>
      </p:pic>
      <p:pic>
        <p:nvPicPr>
          <p:cNvPr id="17" name="Picture 16">
            <a:extLst>
              <a:ext uri="{FF2B5EF4-FFF2-40B4-BE49-F238E27FC236}">
                <a16:creationId xmlns:a16="http://schemas.microsoft.com/office/drawing/2014/main" id="{C5C25B00-CA36-83BA-8019-1EEA4004F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1990" y="1532208"/>
            <a:ext cx="4536604" cy="2159620"/>
          </a:xfrm>
          <a:prstGeom prst="rect">
            <a:avLst/>
          </a:prstGeom>
        </p:spPr>
      </p:pic>
      <p:pic>
        <p:nvPicPr>
          <p:cNvPr id="18" name="Picture 17">
            <a:extLst>
              <a:ext uri="{FF2B5EF4-FFF2-40B4-BE49-F238E27FC236}">
                <a16:creationId xmlns:a16="http://schemas.microsoft.com/office/drawing/2014/main" id="{90C1AB53-BF50-F968-EBFE-12B7308492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159" y="4534670"/>
            <a:ext cx="3702669" cy="2063088"/>
          </a:xfrm>
          <a:prstGeom prst="rect">
            <a:avLst/>
          </a:prstGeom>
        </p:spPr>
      </p:pic>
      <p:pic>
        <p:nvPicPr>
          <p:cNvPr id="19" name="Picture 18">
            <a:extLst>
              <a:ext uri="{FF2B5EF4-FFF2-40B4-BE49-F238E27FC236}">
                <a16:creationId xmlns:a16="http://schemas.microsoft.com/office/drawing/2014/main" id="{6FBDE67C-FBAB-8B54-142C-626EEA47BB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7817" y="4472124"/>
            <a:ext cx="4200778" cy="2103626"/>
          </a:xfrm>
          <a:prstGeom prst="rect">
            <a:avLst/>
          </a:prstGeom>
        </p:spPr>
      </p:pic>
      <p:sp>
        <p:nvSpPr>
          <p:cNvPr id="21" name="TextBox 20">
            <a:extLst>
              <a:ext uri="{FF2B5EF4-FFF2-40B4-BE49-F238E27FC236}">
                <a16:creationId xmlns:a16="http://schemas.microsoft.com/office/drawing/2014/main" id="{48001B03-37A7-953F-F07F-5139A0BEE2D6}"/>
              </a:ext>
            </a:extLst>
          </p:cNvPr>
          <p:cNvSpPr txBox="1"/>
          <p:nvPr/>
        </p:nvSpPr>
        <p:spPr>
          <a:xfrm rot="10800000" flipV="1">
            <a:off x="742662" y="967988"/>
            <a:ext cx="3099350" cy="369332"/>
          </a:xfrm>
          <a:prstGeom prst="rect">
            <a:avLst/>
          </a:prstGeom>
          <a:noFill/>
        </p:spPr>
        <p:txBody>
          <a:bodyPr wrap="square">
            <a:spAutoFit/>
          </a:bodyPr>
          <a:lstStyle/>
          <a:p>
            <a:r>
              <a:rPr lang="en-IN" b="1" dirty="0">
                <a:solidFill>
                  <a:srgbClr val="FF0000"/>
                </a:solidFill>
              </a:rPr>
              <a:t>Validation</a:t>
            </a:r>
            <a:r>
              <a:rPr lang="en-IN" dirty="0">
                <a:solidFill>
                  <a:srgbClr val="FF0000"/>
                </a:solidFill>
              </a:rPr>
              <a:t> </a:t>
            </a:r>
            <a:r>
              <a:rPr lang="en-IN" b="1" dirty="0">
                <a:solidFill>
                  <a:srgbClr val="FF0000"/>
                </a:solidFill>
              </a:rPr>
              <a:t>Accuracy</a:t>
            </a:r>
            <a:r>
              <a:rPr lang="en-IN" dirty="0">
                <a:solidFill>
                  <a:srgbClr val="FF0000"/>
                </a:solidFill>
              </a:rPr>
              <a:t> :</a:t>
            </a:r>
            <a:endParaRPr lang="en-US" dirty="0">
              <a:solidFill>
                <a:srgbClr val="FF0000"/>
              </a:solidFill>
            </a:endParaRPr>
          </a:p>
        </p:txBody>
      </p:sp>
      <p:sp>
        <p:nvSpPr>
          <p:cNvPr id="23" name="TextBox 22">
            <a:extLst>
              <a:ext uri="{FF2B5EF4-FFF2-40B4-BE49-F238E27FC236}">
                <a16:creationId xmlns:a16="http://schemas.microsoft.com/office/drawing/2014/main" id="{E6754C0E-35D5-AD90-F21C-2A8239D930DE}"/>
              </a:ext>
            </a:extLst>
          </p:cNvPr>
          <p:cNvSpPr txBox="1"/>
          <p:nvPr/>
        </p:nvSpPr>
        <p:spPr>
          <a:xfrm>
            <a:off x="662991" y="3970450"/>
            <a:ext cx="6101488" cy="369332"/>
          </a:xfrm>
          <a:prstGeom prst="rect">
            <a:avLst/>
          </a:prstGeom>
          <a:noFill/>
        </p:spPr>
        <p:txBody>
          <a:bodyPr wrap="square">
            <a:spAutoFit/>
          </a:bodyPr>
          <a:lstStyle/>
          <a:p>
            <a:r>
              <a:rPr lang="en-IN" b="1" dirty="0">
                <a:solidFill>
                  <a:srgbClr val="FF0000"/>
                </a:solidFill>
              </a:rPr>
              <a:t>Test</a:t>
            </a:r>
            <a:r>
              <a:rPr lang="en-IN" b="1" dirty="0"/>
              <a:t> </a:t>
            </a:r>
            <a:r>
              <a:rPr lang="en-IN" b="1" dirty="0">
                <a:solidFill>
                  <a:srgbClr val="FF0000"/>
                </a:solidFill>
              </a:rPr>
              <a:t>Accuracy</a:t>
            </a:r>
            <a:r>
              <a:rPr lang="en-IN" b="1" dirty="0"/>
              <a:t> :</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5" name="object 1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rot="10800000" flipV="1">
            <a:off x="3044936" y="2470579"/>
            <a:ext cx="7303040" cy="1974258"/>
          </a:xfrm>
          <a:prstGeom prst="rect">
            <a:avLst/>
          </a:prstGeom>
        </p:spPr>
        <p:txBody>
          <a:bodyPr vert="horz" wrap="square" lIns="0" tIns="12065" rIns="0" bIns="0" rtlCol="0">
            <a:spAutoFit/>
          </a:bodyPr>
          <a:lstStyle/>
          <a:p>
            <a:pPr marL="12700" marR="5080">
              <a:lnSpc>
                <a:spcPct val="100000"/>
              </a:lnSpc>
              <a:spcBef>
                <a:spcPts val="95"/>
              </a:spcBef>
            </a:pPr>
            <a:r>
              <a:rPr sz="4250" spc="-10" dirty="0">
                <a:solidFill>
                  <a:schemeClr val="tx2">
                    <a:lumMod val="60000"/>
                    <a:lumOff val="40000"/>
                  </a:schemeClr>
                </a:solidFill>
              </a:rPr>
              <a:t>DOCUMENT</a:t>
            </a:r>
            <a:r>
              <a:rPr sz="4250" spc="-10" dirty="0"/>
              <a:t> </a:t>
            </a:r>
            <a:r>
              <a:rPr lang="en-IN" sz="4250" spc="-10" dirty="0">
                <a:solidFill>
                  <a:schemeClr val="tx2">
                    <a:lumMod val="60000"/>
                    <a:lumOff val="40000"/>
                  </a:schemeClr>
                </a:solidFill>
              </a:rPr>
              <a:t>CLASSIFICATION</a:t>
            </a:r>
            <a:r>
              <a:rPr lang="en-IN" sz="4250" spc="-10" dirty="0"/>
              <a:t> </a:t>
            </a:r>
            <a:r>
              <a:rPr lang="en-IN" sz="4250" spc="-10" dirty="0">
                <a:solidFill>
                  <a:schemeClr val="tx2">
                    <a:lumMod val="60000"/>
                    <a:lumOff val="40000"/>
                  </a:schemeClr>
                </a:solidFill>
              </a:rPr>
              <a:t>USING</a:t>
            </a:r>
            <a:r>
              <a:rPr lang="en-IN" sz="4250" spc="-10" dirty="0"/>
              <a:t> </a:t>
            </a:r>
            <a:r>
              <a:rPr lang="en-IN" sz="4250" spc="-10" dirty="0">
                <a:solidFill>
                  <a:schemeClr val="tx2">
                    <a:lumMod val="60000"/>
                    <a:lumOff val="40000"/>
                  </a:schemeClr>
                </a:solidFill>
              </a:rPr>
              <a:t>CONVOLUTIONAL</a:t>
            </a:r>
            <a:r>
              <a:rPr lang="en-IN" sz="4250" spc="-10" dirty="0"/>
              <a:t>       </a:t>
            </a:r>
            <a:r>
              <a:rPr lang="en-IN" sz="4250" spc="-10" dirty="0">
                <a:solidFill>
                  <a:schemeClr val="tx2">
                    <a:lumMod val="60000"/>
                    <a:lumOff val="40000"/>
                  </a:schemeClr>
                </a:solidFill>
              </a:rPr>
              <a:t>NEURAL</a:t>
            </a:r>
            <a:r>
              <a:rPr lang="en-IN" sz="4250" spc="-10" dirty="0"/>
              <a:t> </a:t>
            </a:r>
            <a:r>
              <a:rPr lang="en-IN" sz="4250" spc="-10" dirty="0">
                <a:solidFill>
                  <a:schemeClr val="tx2">
                    <a:lumMod val="60000"/>
                    <a:lumOff val="40000"/>
                  </a:schemeClr>
                </a:solidFill>
              </a:rPr>
              <a:t>NETWORK</a:t>
            </a:r>
            <a:r>
              <a:rPr lang="en-IN" sz="4250" spc="-10" dirty="0"/>
              <a:t> (CNN)</a:t>
            </a:r>
            <a:endParaRPr sz="4250" dirty="0"/>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prstGeom prst="rect">
            <a:avLst/>
          </a:prstGeom>
        </p:spPr>
        <p:txBody>
          <a:bodyPr vert="horz" wrap="square" lIns="0" tIns="72644" rIns="0" bIns="0" rtlCol="0">
            <a:spAutoFit/>
          </a:bodyPr>
          <a:lstStyle/>
          <a:p>
            <a:pPr marL="193675">
              <a:lnSpc>
                <a:spcPct val="100000"/>
              </a:lnSpc>
              <a:spcBef>
                <a:spcPts val="100"/>
              </a:spcBef>
            </a:pPr>
            <a:r>
              <a:rPr spc="-10" dirty="0"/>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A90A9A0F-9E1A-06EA-4775-F410D2EBA492}"/>
              </a:ext>
            </a:extLst>
          </p:cNvPr>
          <p:cNvSpPr txBox="1"/>
          <p:nvPr/>
        </p:nvSpPr>
        <p:spPr>
          <a:xfrm>
            <a:off x="1920850" y="1306140"/>
            <a:ext cx="8472321" cy="5355312"/>
          </a:xfrm>
          <a:prstGeom prst="rect">
            <a:avLst/>
          </a:prstGeom>
          <a:noFill/>
        </p:spPr>
        <p:txBody>
          <a:bodyPr wrap="square">
            <a:spAutoFit/>
          </a:bodyPr>
          <a:lstStyle/>
          <a:p>
            <a:r>
              <a:rPr lang="en-IN" dirty="0">
                <a:solidFill>
                  <a:schemeClr val="tx2">
                    <a:lumMod val="60000"/>
                    <a:lumOff val="40000"/>
                  </a:schemeClr>
                </a:solidFill>
              </a:rPr>
              <a:t>      The</a:t>
            </a:r>
            <a:r>
              <a:rPr lang="en-US" dirty="0">
                <a:solidFill>
                  <a:schemeClr val="tx2">
                    <a:lumMod val="60000"/>
                    <a:lumOff val="40000"/>
                  </a:schemeClr>
                </a:solidFill>
              </a:rPr>
              <a:t> agenda</a:t>
            </a:r>
            <a:r>
              <a:rPr lang="en-IN" dirty="0">
                <a:solidFill>
                  <a:schemeClr val="tx2">
                    <a:lumMod val="60000"/>
                    <a:lumOff val="40000"/>
                  </a:schemeClr>
                </a:solidFill>
              </a:rPr>
              <a:t> of document classification using convolutional neural network (CNN)  </a:t>
            </a:r>
            <a:r>
              <a:rPr lang="en-US" dirty="0">
                <a:solidFill>
                  <a:schemeClr val="tx2">
                    <a:lumMod val="60000"/>
                    <a:lumOff val="40000"/>
                  </a:schemeClr>
                </a:solidFill>
              </a:rPr>
              <a:t>provides a structured approach to guide the document classification project from data preprocessing to model deployment and beyond. Adjustments can be made based on specific project requirements and constraints.</a:t>
            </a:r>
            <a:r>
              <a:rPr lang="en-IN" dirty="0">
                <a:solidFill>
                  <a:schemeClr val="tx2">
                    <a:lumMod val="60000"/>
                    <a:lumOff val="40000"/>
                  </a:schemeClr>
                </a:solidFill>
              </a:rPr>
              <a:t>Distribution of document types or categories.</a:t>
            </a:r>
          </a:p>
          <a:p>
            <a:endParaRPr lang="en-IN" dirty="0">
              <a:solidFill>
                <a:schemeClr val="tx2">
                  <a:lumMod val="60000"/>
                  <a:lumOff val="40000"/>
                </a:schemeClr>
              </a:solidFill>
            </a:endParaRPr>
          </a:p>
          <a:p>
            <a:pPr marL="285750" indent="-285750">
              <a:buFont typeface="Arial" panose="020B0604020202020204" pitchFamily="34" charset="0"/>
              <a:buChar char="•"/>
            </a:pPr>
            <a:r>
              <a:rPr lang="en-IN" dirty="0">
                <a:solidFill>
                  <a:schemeClr val="tx2">
                    <a:lumMod val="60000"/>
                    <a:lumOff val="40000"/>
                  </a:schemeClr>
                </a:solidFill>
              </a:rPr>
              <a:t>Problem Statement</a:t>
            </a:r>
          </a:p>
          <a:p>
            <a:pPr marL="285750" indent="-285750">
              <a:buFont typeface="Arial" panose="020B0604020202020204" pitchFamily="34" charset="0"/>
              <a:buChar char="•"/>
            </a:pPr>
            <a:r>
              <a:rPr lang="en-IN" dirty="0">
                <a:solidFill>
                  <a:schemeClr val="tx2">
                    <a:lumMod val="60000"/>
                    <a:lumOff val="40000"/>
                  </a:schemeClr>
                </a:solidFill>
              </a:rPr>
              <a:t>Project overview</a:t>
            </a:r>
          </a:p>
          <a:p>
            <a:pPr marL="285750" indent="-285750">
              <a:buFont typeface="Arial" panose="020B0604020202020204" pitchFamily="34" charset="0"/>
              <a:buChar char="•"/>
            </a:pPr>
            <a:r>
              <a:rPr lang="en-IN" dirty="0">
                <a:solidFill>
                  <a:schemeClr val="tx2">
                    <a:lumMod val="60000"/>
                    <a:lumOff val="40000"/>
                  </a:schemeClr>
                </a:solidFill>
              </a:rPr>
              <a:t>Who Are The End Users</a:t>
            </a:r>
          </a:p>
          <a:p>
            <a:pPr marL="285750" indent="-285750">
              <a:buFont typeface="Arial" panose="020B0604020202020204" pitchFamily="34" charset="0"/>
              <a:buChar char="•"/>
            </a:pPr>
            <a:r>
              <a:rPr lang="en-IN" dirty="0">
                <a:solidFill>
                  <a:schemeClr val="tx2">
                    <a:lumMod val="60000"/>
                    <a:lumOff val="40000"/>
                  </a:schemeClr>
                </a:solidFill>
              </a:rPr>
              <a:t>Your Solution And Its Value Proposition </a:t>
            </a:r>
          </a:p>
          <a:p>
            <a:pPr marL="285750" indent="-285750">
              <a:buFont typeface="Arial" panose="020B0604020202020204" pitchFamily="34" charset="0"/>
              <a:buChar char="•"/>
            </a:pPr>
            <a:r>
              <a:rPr lang="en-IN" dirty="0">
                <a:solidFill>
                  <a:schemeClr val="tx2">
                    <a:lumMod val="60000"/>
                    <a:lumOff val="40000"/>
                  </a:schemeClr>
                </a:solidFill>
              </a:rPr>
              <a:t>The Wow In Your Solution</a:t>
            </a:r>
          </a:p>
          <a:p>
            <a:pPr marL="285750" indent="-285750">
              <a:buFont typeface="Arial" panose="020B0604020202020204" pitchFamily="34" charset="0"/>
              <a:buChar char="•"/>
            </a:pPr>
            <a:r>
              <a:rPr lang="en-IN" dirty="0" err="1">
                <a:solidFill>
                  <a:schemeClr val="tx2">
                    <a:lumMod val="60000"/>
                    <a:lumOff val="40000"/>
                  </a:schemeClr>
                </a:solidFill>
              </a:rPr>
              <a:t>Modeling</a:t>
            </a:r>
            <a:r>
              <a:rPr lang="en-IN" dirty="0">
                <a:solidFill>
                  <a:schemeClr val="tx2">
                    <a:lumMod val="60000"/>
                    <a:lumOff val="40000"/>
                  </a:schemeClr>
                </a:solidFill>
              </a:rPr>
              <a:t> </a:t>
            </a:r>
          </a:p>
          <a:p>
            <a:pPr marL="285750" indent="-285750">
              <a:buFont typeface="Arial" panose="020B0604020202020204" pitchFamily="34" charset="0"/>
              <a:buChar char="•"/>
            </a:pPr>
            <a:r>
              <a:rPr lang="en-IN" dirty="0">
                <a:solidFill>
                  <a:schemeClr val="tx2">
                    <a:lumMod val="60000"/>
                    <a:lumOff val="40000"/>
                  </a:schemeClr>
                </a:solidFill>
              </a:rPr>
              <a:t>Result</a:t>
            </a:r>
          </a:p>
          <a:p>
            <a:endParaRPr lang="en-IN" dirty="0">
              <a:solidFill>
                <a:schemeClr val="tx2">
                  <a:lumMod val="60000"/>
                  <a:lumOff val="40000"/>
                </a:schemeClr>
              </a:solidFill>
            </a:endParaRPr>
          </a:p>
          <a:p>
            <a:r>
              <a:rPr lang="en-IN" dirty="0">
                <a:solidFill>
                  <a:schemeClr val="tx2">
                    <a:lumMod val="60000"/>
                    <a:lumOff val="40000"/>
                  </a:schemeClr>
                </a:solidFill>
              </a:rPr>
              <a:t>      The </a:t>
            </a:r>
            <a:r>
              <a:rPr lang="en-IN" b="1" dirty="0">
                <a:solidFill>
                  <a:schemeClr val="tx2">
                    <a:lumMod val="60000"/>
                    <a:lumOff val="40000"/>
                  </a:schemeClr>
                </a:solidFill>
              </a:rPr>
              <a:t>process techniques</a:t>
            </a:r>
            <a:r>
              <a:rPr lang="en-IN" dirty="0">
                <a:solidFill>
                  <a:schemeClr val="tx2">
                    <a:lumMod val="60000"/>
                    <a:lumOff val="40000"/>
                  </a:schemeClr>
                </a:solidFill>
              </a:rPr>
              <a:t> such as TF-IDF, word </a:t>
            </a:r>
            <a:r>
              <a:rPr lang="en-IN" dirty="0" err="1">
                <a:solidFill>
                  <a:schemeClr val="tx2">
                    <a:lumMod val="60000"/>
                    <a:lumOff val="40000"/>
                  </a:schemeClr>
                </a:solidFill>
              </a:rPr>
              <a:t>embeddings</a:t>
            </a:r>
            <a:r>
              <a:rPr lang="en-IN" dirty="0">
                <a:solidFill>
                  <a:schemeClr val="tx2">
                    <a:lumMod val="60000"/>
                    <a:lumOff val="40000"/>
                  </a:schemeClr>
                </a:solidFill>
              </a:rPr>
              <a:t>, and deep learning models are often employed to build effective document classification systems.</a:t>
            </a:r>
          </a:p>
          <a:p>
            <a:pPr marL="285750" indent="-285750">
              <a:buFont typeface="Arial" panose="020B0604020202020204" pitchFamily="34" charset="0"/>
              <a:buChar char="•"/>
            </a:pPr>
            <a:endParaRPr lang="en-IN" dirty="0">
              <a:solidFill>
                <a:schemeClr val="tx2">
                  <a:lumMod val="60000"/>
                  <a:lumOff val="40000"/>
                </a:schemeClr>
              </a:solidFill>
            </a:endParaRPr>
          </a:p>
          <a:p>
            <a:endParaRPr lang="en-US" dirty="0">
              <a:solidFill>
                <a:schemeClr val="tx2">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156802" y="0"/>
            <a:ext cx="5629910" cy="1320233"/>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br>
              <a:rPr lang="en-IN" sz="4250" dirty="0"/>
            </a:br>
            <a:r>
              <a:rPr lang="en-IN" sz="4250" dirty="0"/>
              <a:t>        </a:t>
            </a:r>
            <a:r>
              <a:rPr sz="4250" spc="-85" dirty="0"/>
              <a:t>STATEMENT</a:t>
            </a:r>
            <a:endParaRPr sz="4250" dirty="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80569F5F-BAE0-4C70-7DEC-FCF2A1A68D93}"/>
              </a:ext>
            </a:extLst>
          </p:cNvPr>
          <p:cNvSpPr txBox="1"/>
          <p:nvPr/>
        </p:nvSpPr>
        <p:spPr>
          <a:xfrm>
            <a:off x="1028865" y="1572838"/>
            <a:ext cx="6281763" cy="4247317"/>
          </a:xfrm>
          <a:prstGeom prst="rect">
            <a:avLst/>
          </a:prstGeom>
          <a:noFill/>
        </p:spPr>
        <p:txBody>
          <a:bodyPr wrap="square">
            <a:spAutoFit/>
          </a:bodyPr>
          <a:lstStyle/>
          <a:p>
            <a:r>
              <a:rPr lang="en-IN" dirty="0">
                <a:solidFill>
                  <a:schemeClr val="tx2">
                    <a:lumMod val="60000"/>
                    <a:lumOff val="40000"/>
                  </a:schemeClr>
                </a:solidFill>
              </a:rPr>
              <a:t>      In</a:t>
            </a:r>
            <a:r>
              <a:rPr lang="en-US" dirty="0">
                <a:solidFill>
                  <a:schemeClr val="tx2">
                    <a:lumMod val="60000"/>
                    <a:lumOff val="40000"/>
                  </a:schemeClr>
                </a:solidFill>
              </a:rPr>
              <a:t> the </a:t>
            </a:r>
            <a:r>
              <a:rPr lang="en-IN" dirty="0">
                <a:solidFill>
                  <a:schemeClr val="tx2">
                    <a:lumMod val="60000"/>
                    <a:lumOff val="40000"/>
                  </a:schemeClr>
                </a:solidFill>
              </a:rPr>
              <a:t>document classification of convolutional neural network (CNN) </a:t>
            </a:r>
            <a:r>
              <a:rPr lang="en-US" dirty="0">
                <a:solidFill>
                  <a:schemeClr val="tx2">
                    <a:lumMod val="60000"/>
                    <a:lumOff val="40000"/>
                  </a:schemeClr>
                </a:solidFill>
              </a:rPr>
              <a:t>context of an organization dealing with a large volume of unstructured text documents, the task is to develop an automated document classification system to efficiently categorize incoming documents into predefined classes. The goal is to streamline document management processes, improve information retrieval, and facilitate decision-making. </a:t>
            </a:r>
            <a:endParaRPr lang="en-IN" dirty="0">
              <a:solidFill>
                <a:schemeClr val="tx2">
                  <a:lumMod val="60000"/>
                  <a:lumOff val="40000"/>
                </a:schemeClr>
              </a:solidFill>
            </a:endParaRPr>
          </a:p>
          <a:p>
            <a:endParaRPr lang="en-IN" dirty="0">
              <a:solidFill>
                <a:schemeClr val="tx2">
                  <a:lumMod val="60000"/>
                  <a:lumOff val="40000"/>
                </a:schemeClr>
              </a:solidFill>
            </a:endParaRPr>
          </a:p>
          <a:p>
            <a:r>
              <a:rPr lang="en-IN" dirty="0">
                <a:solidFill>
                  <a:schemeClr val="tx2">
                    <a:lumMod val="60000"/>
                    <a:lumOff val="40000"/>
                  </a:schemeClr>
                </a:solidFill>
              </a:rPr>
              <a:t>      </a:t>
            </a:r>
            <a:r>
              <a:rPr lang="en-US" dirty="0">
                <a:solidFill>
                  <a:schemeClr val="tx2">
                    <a:lumMod val="60000"/>
                    <a:lumOff val="40000"/>
                  </a:schemeClr>
                </a:solidFill>
              </a:rPr>
              <a:t>Challenges include handling noisy and unstructured text data, addressing class imbalance issues, and ensuring scalability and performance in handling large datasets. Additionally, the system should provide interpretable results to aid in understanding the classification decisions and allow for easy integration into existing workflows.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190380" y="212684"/>
            <a:ext cx="3534155" cy="1320233"/>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br>
              <a:rPr lang="en-IN" sz="4250" spc="-10" dirty="0"/>
            </a:br>
            <a:r>
              <a:rPr lang="en-IN" sz="4250" spc="-10" dirty="0"/>
              <a:t>  </a:t>
            </a:r>
            <a:r>
              <a:rPr sz="4250" spc="-20" dirty="0"/>
              <a:t>OVERVIEW</a:t>
            </a:r>
            <a:endParaRPr sz="4250" dirty="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EDEEE418-5A3D-6964-3131-905A0BB5ED8D}"/>
              </a:ext>
            </a:extLst>
          </p:cNvPr>
          <p:cNvSpPr txBox="1"/>
          <p:nvPr/>
        </p:nvSpPr>
        <p:spPr>
          <a:xfrm>
            <a:off x="594622" y="1898236"/>
            <a:ext cx="8227879" cy="3693319"/>
          </a:xfrm>
          <a:prstGeom prst="rect">
            <a:avLst/>
          </a:prstGeom>
          <a:noFill/>
        </p:spPr>
        <p:txBody>
          <a:bodyPr wrap="square">
            <a:spAutoFit/>
          </a:bodyPr>
          <a:lstStyle/>
          <a:p>
            <a:r>
              <a:rPr lang="en-IN" dirty="0">
                <a:solidFill>
                  <a:schemeClr val="tx2">
                    <a:lumMod val="60000"/>
                    <a:lumOff val="40000"/>
                  </a:schemeClr>
                </a:solidFill>
              </a:rPr>
              <a:t>      </a:t>
            </a:r>
            <a:r>
              <a:rPr lang="en-US" dirty="0">
                <a:solidFill>
                  <a:schemeClr val="tx2">
                    <a:lumMod val="60000"/>
                    <a:lumOff val="40000"/>
                  </a:schemeClr>
                </a:solidFill>
              </a:rPr>
              <a:t>The project aims to develop a document classification system utilizing Convolutional Neural Networks (CNNs) to automatically categorize text documents into predefined classes or categories. CNNs have demonstrated effectiveness in capturing hierarchical patterns in data, making them suitable for sequential data like text.</a:t>
            </a:r>
            <a:endParaRPr lang="en-IN" dirty="0">
              <a:solidFill>
                <a:schemeClr val="tx2">
                  <a:lumMod val="60000"/>
                  <a:lumOff val="40000"/>
                </a:schemeClr>
              </a:solidFill>
            </a:endParaRPr>
          </a:p>
          <a:p>
            <a:endParaRPr lang="en-IN" dirty="0">
              <a:solidFill>
                <a:schemeClr val="tx2">
                  <a:lumMod val="60000"/>
                  <a:lumOff val="40000"/>
                </a:schemeClr>
              </a:solidFill>
            </a:endParaRPr>
          </a:p>
          <a:p>
            <a:endParaRPr lang="en-IN" dirty="0">
              <a:solidFill>
                <a:schemeClr val="tx2">
                  <a:lumMod val="60000"/>
                  <a:lumOff val="40000"/>
                </a:schemeClr>
              </a:solidFill>
            </a:endParaRPr>
          </a:p>
          <a:p>
            <a:r>
              <a:rPr lang="en-IN" dirty="0">
                <a:solidFill>
                  <a:schemeClr val="tx2">
                    <a:lumMod val="60000"/>
                    <a:lumOff val="40000"/>
                  </a:schemeClr>
                </a:solidFill>
              </a:rPr>
              <a:t>     By leveraging CNNs for document classification, the project aims to develop an efficient and accurate system capable of handling large volumes of text documents across diverse categories. The implementation of CNNs allows for the extraction of meaningful features from text data, enabling effective categorization and organization of documents for improved information retrieval and decision-making processes.</a:t>
            </a:r>
            <a:endParaRPr lang="en-US" dirty="0">
              <a:solidFill>
                <a:schemeClr val="tx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C4EE039-0177-82C9-8BB1-9BB07A3A4BB7}"/>
              </a:ext>
            </a:extLst>
          </p:cNvPr>
          <p:cNvSpPr txBox="1"/>
          <p:nvPr/>
        </p:nvSpPr>
        <p:spPr>
          <a:xfrm>
            <a:off x="621962" y="1417941"/>
            <a:ext cx="8905131" cy="4524315"/>
          </a:xfrm>
          <a:prstGeom prst="rect">
            <a:avLst/>
          </a:prstGeom>
          <a:noFill/>
        </p:spPr>
        <p:txBody>
          <a:bodyPr wrap="square">
            <a:spAutoFit/>
          </a:bodyPr>
          <a:lstStyle/>
          <a:p>
            <a:r>
              <a:rPr lang="en-IN" dirty="0">
                <a:solidFill>
                  <a:schemeClr val="tx2">
                    <a:lumMod val="60000"/>
                    <a:lumOff val="40000"/>
                  </a:schemeClr>
                </a:solidFill>
              </a:rPr>
              <a:t>     </a:t>
            </a:r>
            <a:r>
              <a:rPr lang="en-US" dirty="0">
                <a:solidFill>
                  <a:schemeClr val="tx2">
                    <a:lumMod val="60000"/>
                    <a:lumOff val="40000"/>
                  </a:schemeClr>
                </a:solidFill>
              </a:rPr>
              <a:t>The end users of a document classification system using CNNs can vary depending on the specific application and context of the project. Here are some potential end users for such a system:</a:t>
            </a:r>
            <a:endParaRPr lang="en-IN" dirty="0">
              <a:solidFill>
                <a:schemeClr val="tx2">
                  <a:lumMod val="60000"/>
                  <a:lumOff val="40000"/>
                </a:schemeClr>
              </a:solidFill>
            </a:endParaRPr>
          </a:p>
          <a:p>
            <a:endParaRPr lang="en-IN" dirty="0">
              <a:solidFill>
                <a:schemeClr val="tx2">
                  <a:lumMod val="60000"/>
                  <a:lumOff val="40000"/>
                </a:schemeClr>
              </a:solidFill>
            </a:endParaRPr>
          </a:p>
          <a:p>
            <a:pPr marL="285750" indent="-285750">
              <a:buFont typeface="Arial" panose="020B0604020202020204" pitchFamily="34" charset="0"/>
              <a:buChar char="•"/>
            </a:pPr>
            <a:r>
              <a:rPr lang="en-IN" dirty="0">
                <a:solidFill>
                  <a:schemeClr val="tx2">
                    <a:lumMod val="60000"/>
                    <a:lumOff val="40000"/>
                  </a:schemeClr>
                </a:solidFill>
              </a:rPr>
              <a:t>Corporate Organizations</a:t>
            </a:r>
          </a:p>
          <a:p>
            <a:pPr marL="285750" indent="-285750">
              <a:buFont typeface="Arial" panose="020B0604020202020204" pitchFamily="34" charset="0"/>
              <a:buChar char="•"/>
            </a:pPr>
            <a:r>
              <a:rPr lang="en-IN" dirty="0">
                <a:solidFill>
                  <a:schemeClr val="tx2">
                    <a:lumMod val="60000"/>
                    <a:lumOff val="40000"/>
                  </a:schemeClr>
                </a:solidFill>
              </a:rPr>
              <a:t>Government Agencies</a:t>
            </a:r>
          </a:p>
          <a:p>
            <a:pPr marL="285750" indent="-285750">
              <a:buFont typeface="Arial" panose="020B0604020202020204" pitchFamily="34" charset="0"/>
              <a:buChar char="•"/>
            </a:pPr>
            <a:r>
              <a:rPr lang="en-IN" dirty="0">
                <a:solidFill>
                  <a:schemeClr val="tx2">
                    <a:lumMod val="60000"/>
                    <a:lumOff val="40000"/>
                  </a:schemeClr>
                </a:solidFill>
              </a:rPr>
              <a:t>Educational Institutions</a:t>
            </a:r>
          </a:p>
          <a:p>
            <a:pPr marL="285750" indent="-285750">
              <a:buFont typeface="Arial" panose="020B0604020202020204" pitchFamily="34" charset="0"/>
              <a:buChar char="•"/>
            </a:pPr>
            <a:r>
              <a:rPr lang="en-IN" dirty="0">
                <a:solidFill>
                  <a:schemeClr val="tx2">
                    <a:lumMod val="60000"/>
                    <a:lumOff val="40000"/>
                  </a:schemeClr>
                </a:solidFill>
              </a:rPr>
              <a:t>Legal Firms</a:t>
            </a:r>
          </a:p>
          <a:p>
            <a:pPr marL="285750" indent="-285750">
              <a:buFont typeface="Arial" panose="020B0604020202020204" pitchFamily="34" charset="0"/>
              <a:buChar char="•"/>
            </a:pPr>
            <a:r>
              <a:rPr lang="en-IN" dirty="0">
                <a:solidFill>
                  <a:schemeClr val="tx2">
                    <a:lumMod val="60000"/>
                    <a:lumOff val="40000"/>
                  </a:schemeClr>
                </a:solidFill>
              </a:rPr>
              <a:t>Healthcare Providers</a:t>
            </a:r>
          </a:p>
          <a:p>
            <a:pPr marL="285750" indent="-285750">
              <a:buFont typeface="Arial" panose="020B0604020202020204" pitchFamily="34" charset="0"/>
              <a:buChar char="•"/>
            </a:pPr>
            <a:r>
              <a:rPr lang="en-IN" dirty="0">
                <a:solidFill>
                  <a:schemeClr val="tx2">
                    <a:lumMod val="60000"/>
                    <a:lumOff val="40000"/>
                  </a:schemeClr>
                </a:solidFill>
              </a:rPr>
              <a:t>Media and Publishing Industry</a:t>
            </a:r>
          </a:p>
          <a:p>
            <a:pPr marL="285750" indent="-285750">
              <a:buFont typeface="Arial" panose="020B0604020202020204" pitchFamily="34" charset="0"/>
              <a:buChar char="•"/>
            </a:pPr>
            <a:r>
              <a:rPr lang="en-IN" dirty="0">
                <a:solidFill>
                  <a:schemeClr val="tx2">
                    <a:lumMod val="60000"/>
                    <a:lumOff val="40000"/>
                  </a:schemeClr>
                </a:solidFill>
              </a:rPr>
              <a:t>Information Retrieval Platforms</a:t>
            </a:r>
          </a:p>
          <a:p>
            <a:pPr marL="285750" indent="-285750">
              <a:buFont typeface="Arial" panose="020B0604020202020204" pitchFamily="34" charset="0"/>
              <a:buChar char="•"/>
            </a:pPr>
            <a:endParaRPr lang="en-IN" dirty="0">
              <a:solidFill>
                <a:schemeClr val="tx2">
                  <a:lumMod val="60000"/>
                  <a:lumOff val="40000"/>
                </a:schemeClr>
              </a:solidFill>
            </a:endParaRPr>
          </a:p>
          <a:p>
            <a:r>
              <a:rPr lang="en-IN" dirty="0">
                <a:solidFill>
                  <a:schemeClr val="tx2">
                    <a:lumMod val="60000"/>
                    <a:lumOff val="40000"/>
                  </a:schemeClr>
                </a:solidFill>
              </a:rPr>
              <a:t>    Companies or platforms providing information services, such as news aggregators, content management systems, or search engines, may utilize document classification systems to categorize and recommend relevant content to users. End users could include content curators, editors, or end consumers accessing the platform.</a:t>
            </a:r>
            <a:endParaRPr lang="en-US" dirty="0">
              <a:solidFill>
                <a:schemeClr val="tx2">
                  <a:lumMod val="60000"/>
                  <a:lumOff val="4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2455545" y="-209585"/>
            <a:ext cx="9736455" cy="1602182"/>
          </a:xfrm>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dirty="0"/>
              <a:t>ITS</a:t>
            </a:r>
            <a:r>
              <a:rPr sz="3600" spc="-15" dirty="0"/>
              <a:t> </a:t>
            </a:r>
            <a:br>
              <a:rPr lang="en-IN" sz="3600" spc="-15" dirty="0"/>
            </a:br>
            <a:r>
              <a:rPr lang="en-IN" sz="3600" spc="-15" dirty="0"/>
              <a:t>          </a:t>
            </a:r>
            <a:r>
              <a:rPr sz="3600" spc="-3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C632080-7E3B-0D5A-E89E-268A46329199}"/>
              </a:ext>
            </a:extLst>
          </p:cNvPr>
          <p:cNvSpPr txBox="1"/>
          <p:nvPr/>
        </p:nvSpPr>
        <p:spPr>
          <a:xfrm>
            <a:off x="2770390" y="1862369"/>
            <a:ext cx="7523950" cy="2308324"/>
          </a:xfrm>
          <a:prstGeom prst="rect">
            <a:avLst/>
          </a:prstGeom>
          <a:noFill/>
        </p:spPr>
        <p:txBody>
          <a:bodyPr wrap="square">
            <a:spAutoFit/>
          </a:bodyPr>
          <a:lstStyle/>
          <a:p>
            <a:r>
              <a:rPr lang="en-US" dirty="0">
                <a:solidFill>
                  <a:schemeClr val="tx2">
                    <a:lumMod val="60000"/>
                    <a:lumOff val="40000"/>
                  </a:schemeClr>
                </a:solidFill>
              </a:rPr>
              <a:t>The document classification solution employing Convolutional Neural Networks (CNNs) presents a transformative approach to managing textual data, offering a robust value proposition across various domains. By harnessing CNNs' prowess in pattern recognition and hierarchical feature extraction, our solution optimizes document management workflows with unparalleled efficiency and accuracy. This means streamlined processes, reduced manual effort, and minimized errors in document classification tasks.</a:t>
            </a:r>
          </a:p>
        </p:txBody>
      </p:sp>
      <p:sp>
        <p:nvSpPr>
          <p:cNvPr id="13" name="TextBox 12">
            <a:extLst>
              <a:ext uri="{FF2B5EF4-FFF2-40B4-BE49-F238E27FC236}">
                <a16:creationId xmlns:a16="http://schemas.microsoft.com/office/drawing/2014/main" id="{2C3B3575-4DFE-C35C-C162-13FF0B1917ED}"/>
              </a:ext>
            </a:extLst>
          </p:cNvPr>
          <p:cNvSpPr txBox="1"/>
          <p:nvPr/>
        </p:nvSpPr>
        <p:spPr>
          <a:xfrm>
            <a:off x="2770390" y="4362656"/>
            <a:ext cx="6101488" cy="1754326"/>
          </a:xfrm>
          <a:prstGeom prst="rect">
            <a:avLst/>
          </a:prstGeom>
          <a:noFill/>
        </p:spPr>
        <p:txBody>
          <a:bodyPr wrap="square">
            <a:spAutoFit/>
          </a:bodyPr>
          <a:lstStyle/>
          <a:p>
            <a:r>
              <a:rPr lang="en-US" dirty="0">
                <a:solidFill>
                  <a:schemeClr val="tx2">
                    <a:lumMod val="60000"/>
                    <a:lumOff val="40000"/>
                  </a:schemeClr>
                </a:solidFill>
              </a:rPr>
              <a:t>In essence, our CNN-based document classification solution stands as a beacon of innovation, poised to revolutionize how organizations leverage textual data to drive informed decisions, gain competitive advantages, and unlock new opportunities in today's data-centric landscape.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10294340" y="5362954"/>
            <a:ext cx="627965" cy="5334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10538103" y="5896355"/>
            <a:ext cx="384202" cy="177692"/>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12" name="TextBox 11">
            <a:extLst>
              <a:ext uri="{FF2B5EF4-FFF2-40B4-BE49-F238E27FC236}">
                <a16:creationId xmlns:a16="http://schemas.microsoft.com/office/drawing/2014/main" id="{AFADF2DB-0EAF-51C4-6A60-E66DF552B1FC}"/>
              </a:ext>
            </a:extLst>
          </p:cNvPr>
          <p:cNvSpPr txBox="1"/>
          <p:nvPr/>
        </p:nvSpPr>
        <p:spPr>
          <a:xfrm>
            <a:off x="2569937" y="4596075"/>
            <a:ext cx="7052125" cy="1200329"/>
          </a:xfrm>
          <a:prstGeom prst="rect">
            <a:avLst/>
          </a:prstGeom>
          <a:noFill/>
        </p:spPr>
        <p:txBody>
          <a:bodyPr wrap="square">
            <a:spAutoFit/>
          </a:bodyPr>
          <a:lstStyle/>
          <a:p>
            <a:r>
              <a:rPr lang="en-US" dirty="0">
                <a:solidFill>
                  <a:schemeClr val="tx2">
                    <a:lumMod val="60000"/>
                    <a:lumOff val="40000"/>
                  </a:schemeClr>
                </a:solidFill>
              </a:rPr>
              <a:t> </a:t>
            </a:r>
            <a:r>
              <a:rPr lang="en-IN" dirty="0">
                <a:solidFill>
                  <a:schemeClr val="tx2">
                    <a:lumMod val="60000"/>
                    <a:lumOff val="40000"/>
                  </a:schemeClr>
                </a:solidFill>
              </a:rPr>
              <a:t>     </a:t>
            </a:r>
            <a:r>
              <a:rPr lang="en-US" dirty="0">
                <a:solidFill>
                  <a:schemeClr val="tx2">
                    <a:lumMod val="60000"/>
                    <a:lumOff val="40000"/>
                  </a:schemeClr>
                </a:solidFill>
              </a:rPr>
              <a:t>Prepare to be wowed as our CNN-powered document classification solution propels your organization into a future where insights are at your fingertips, decisions are data-driven, and possibilities are limitless.</a:t>
            </a:r>
          </a:p>
        </p:txBody>
      </p:sp>
      <p:sp>
        <p:nvSpPr>
          <p:cNvPr id="13" name="TextBox 12">
            <a:extLst>
              <a:ext uri="{FF2B5EF4-FFF2-40B4-BE49-F238E27FC236}">
                <a16:creationId xmlns:a16="http://schemas.microsoft.com/office/drawing/2014/main" id="{2F32C32F-BDCA-FE1E-C0EB-FC5393953CAC}"/>
              </a:ext>
            </a:extLst>
          </p:cNvPr>
          <p:cNvSpPr txBox="1"/>
          <p:nvPr/>
        </p:nvSpPr>
        <p:spPr>
          <a:xfrm>
            <a:off x="2633604" y="1463291"/>
            <a:ext cx="6412144" cy="2862322"/>
          </a:xfrm>
          <a:prstGeom prst="rect">
            <a:avLst/>
          </a:prstGeom>
          <a:noFill/>
        </p:spPr>
        <p:txBody>
          <a:bodyPr wrap="square" rtlCol="0">
            <a:spAutoFit/>
          </a:bodyPr>
          <a:lstStyle/>
          <a:p>
            <a:pPr algn="l"/>
            <a:r>
              <a:rPr lang="en-IN" dirty="0">
                <a:solidFill>
                  <a:schemeClr val="tx2">
                    <a:lumMod val="60000"/>
                    <a:lumOff val="40000"/>
                  </a:schemeClr>
                </a:solidFill>
              </a:rPr>
              <a:t>      </a:t>
            </a:r>
            <a:r>
              <a:rPr lang="en-US" dirty="0">
                <a:solidFill>
                  <a:schemeClr val="tx2">
                    <a:lumMod val="60000"/>
                    <a:lumOff val="40000"/>
                  </a:schemeClr>
                </a:solidFill>
              </a:rPr>
              <a:t>Our cutting-edge document classification solution, powered by Convolutional Neural Networks (CNNs), delivers a resounding "wow" factor across industries and domains. Imagine seamlessly organizing vast troves of textual data with unprecedented efficiency and accuracy. With CNNs at the helm, our solution revolutionizes document management, automating tedious classification tasks and significantly reducing manual labor. But that's not all – our solution scales effortlessly to tackle even the most colossal document collections, ensuring no text goes uncategorized.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8" name="TextBox 7">
            <a:extLst>
              <a:ext uri="{FF2B5EF4-FFF2-40B4-BE49-F238E27FC236}">
                <a16:creationId xmlns:a16="http://schemas.microsoft.com/office/drawing/2014/main" id="{342C005C-9033-FAA2-63DF-CD73437A504D}"/>
              </a:ext>
            </a:extLst>
          </p:cNvPr>
          <p:cNvSpPr txBox="1"/>
          <p:nvPr/>
        </p:nvSpPr>
        <p:spPr>
          <a:xfrm>
            <a:off x="739241" y="1216817"/>
            <a:ext cx="8635280" cy="2031325"/>
          </a:xfrm>
          <a:prstGeom prst="rect">
            <a:avLst/>
          </a:prstGeom>
          <a:noFill/>
        </p:spPr>
        <p:txBody>
          <a:bodyPr wrap="square">
            <a:spAutoFit/>
          </a:bodyPr>
          <a:lstStyle/>
          <a:p>
            <a:pPr algn="l"/>
            <a:r>
              <a:rPr lang="en-IN" dirty="0"/>
              <a:t>           </a:t>
            </a:r>
            <a:r>
              <a:rPr lang="en-US" dirty="0">
                <a:solidFill>
                  <a:schemeClr val="tx2">
                    <a:lumMod val="60000"/>
                    <a:lumOff val="40000"/>
                  </a:schemeClr>
                </a:solidFill>
              </a:rPr>
              <a:t>In the context of document classification using CNNs, "modeling" refers to the process of designing and building the Convolutional Neural Network architecture. This includes determining the number and types of layers, the size of filters, the activation functions, and other architectural decisions. The goal is to construct a CNN model that can effectively learn features from document representations and make accurate predictions about the class labels of the documents.</a:t>
            </a:r>
          </a:p>
        </p:txBody>
      </p:sp>
      <p:sp>
        <p:nvSpPr>
          <p:cNvPr id="10" name="TextBox 9">
            <a:extLst>
              <a:ext uri="{FF2B5EF4-FFF2-40B4-BE49-F238E27FC236}">
                <a16:creationId xmlns:a16="http://schemas.microsoft.com/office/drawing/2014/main" id="{C958F695-515B-7BD3-9567-5F75E72F0483}"/>
              </a:ext>
            </a:extLst>
          </p:cNvPr>
          <p:cNvSpPr txBox="1"/>
          <p:nvPr/>
        </p:nvSpPr>
        <p:spPr>
          <a:xfrm>
            <a:off x="739241" y="3517269"/>
            <a:ext cx="9374412" cy="646331"/>
          </a:xfrm>
          <a:prstGeom prst="rect">
            <a:avLst/>
          </a:prstGeom>
          <a:noFill/>
        </p:spPr>
        <p:txBody>
          <a:bodyPr wrap="square">
            <a:spAutoFit/>
          </a:bodyPr>
          <a:lstStyle/>
          <a:p>
            <a:r>
              <a:rPr lang="en-IN" dirty="0"/>
              <a:t>          </a:t>
            </a:r>
            <a:r>
              <a:rPr lang="en-US" dirty="0">
                <a:solidFill>
                  <a:schemeClr val="tx2">
                    <a:lumMod val="60000"/>
                    <a:lumOff val="40000"/>
                  </a:schemeClr>
                </a:solidFill>
              </a:rPr>
              <a:t>This process involves experimentation, fine-tuning, and validation to achieve the best possible performance on the task of document classification</a:t>
            </a:r>
            <a:r>
              <a:rPr lang="en-US" dirty="0"/>
              <a:t>.</a:t>
            </a:r>
          </a:p>
        </p:txBody>
      </p:sp>
      <p:sp>
        <p:nvSpPr>
          <p:cNvPr id="12" name="TextBox 11">
            <a:extLst>
              <a:ext uri="{FF2B5EF4-FFF2-40B4-BE49-F238E27FC236}">
                <a16:creationId xmlns:a16="http://schemas.microsoft.com/office/drawing/2014/main" id="{4308D304-A06F-AED7-BEDA-7765BE17180B}"/>
              </a:ext>
            </a:extLst>
          </p:cNvPr>
          <p:cNvSpPr txBox="1"/>
          <p:nvPr/>
        </p:nvSpPr>
        <p:spPr>
          <a:xfrm rot="10800000" flipV="1">
            <a:off x="889263" y="4604658"/>
            <a:ext cx="7453404" cy="1477328"/>
          </a:xfrm>
          <a:prstGeom prst="rect">
            <a:avLst/>
          </a:prstGeom>
          <a:noFill/>
        </p:spPr>
        <p:txBody>
          <a:bodyPr wrap="square">
            <a:spAutoFit/>
          </a:bodyPr>
          <a:lstStyle/>
          <a:p>
            <a:r>
              <a:rPr lang="en-IN" dirty="0"/>
              <a:t>         </a:t>
            </a:r>
            <a:r>
              <a:rPr lang="en-US" dirty="0">
                <a:solidFill>
                  <a:schemeClr val="tx2">
                    <a:lumMod val="60000"/>
                    <a:lumOff val="40000"/>
                  </a:schemeClr>
                </a:solidFill>
              </a:rPr>
              <a:t>Convert textual documents into numerical representations that can be fed into the CNN. This typically involves techniques like word embedding (e.g., Word2Vec, </a:t>
            </a:r>
            <a:r>
              <a:rPr lang="en-US" dirty="0" err="1">
                <a:solidFill>
                  <a:schemeClr val="tx2">
                    <a:lumMod val="60000"/>
                    <a:lumOff val="40000"/>
                  </a:schemeClr>
                </a:solidFill>
              </a:rPr>
              <a:t>GloVe</a:t>
            </a:r>
            <a:r>
              <a:rPr lang="en-US" dirty="0">
                <a:solidFill>
                  <a:schemeClr val="tx2">
                    <a:lumMod val="60000"/>
                    <a:lumOff val="40000"/>
                  </a:schemeClr>
                </a:solidFill>
              </a:rPr>
              <a:t>) to represent words as dense vectors, or character-level </a:t>
            </a:r>
            <a:r>
              <a:rPr lang="en-US" dirty="0" err="1">
                <a:solidFill>
                  <a:schemeClr val="tx2">
                    <a:lumMod val="60000"/>
                    <a:lumOff val="40000"/>
                  </a:schemeClr>
                </a:solidFill>
              </a:rPr>
              <a:t>embeddings</a:t>
            </a:r>
            <a:r>
              <a:rPr lang="en-US" dirty="0">
                <a:solidFill>
                  <a:schemeClr val="tx2">
                    <a:lumMod val="60000"/>
                    <a:lumOff val="40000"/>
                  </a:schemeClr>
                </a:solidFill>
              </a:rPr>
              <a:t> for handling out-of-vocabulary words.</a:t>
            </a:r>
          </a:p>
        </p:txBody>
      </p:sp>
      <p:sp>
        <p:nvSpPr>
          <p:cNvPr id="2" name="TextBox 1">
            <a:extLst>
              <a:ext uri="{FF2B5EF4-FFF2-40B4-BE49-F238E27FC236}">
                <a16:creationId xmlns:a16="http://schemas.microsoft.com/office/drawing/2014/main" id="{3084B84A-460E-48A3-0526-CD188B4349FA}"/>
              </a:ext>
            </a:extLst>
          </p:cNvPr>
          <p:cNvSpPr txBox="1"/>
          <p:nvPr/>
        </p:nvSpPr>
        <p:spPr>
          <a:xfrm>
            <a:off x="5187088" y="405277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MONISHA R</vt:lpstr>
      <vt:lpstr>DOCUMENT CLASSIFICATION USING CONVOLUTIONAL       NEURAL NETWORK (CNN)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cp:lastModifiedBy>babymoni06012004@gmail.com</cp:lastModifiedBy>
  <cp:revision>11</cp:revision>
  <dcterms:created xsi:type="dcterms:W3CDTF">2024-03-29T08:43:39Z</dcterms:created>
  <dcterms:modified xsi:type="dcterms:W3CDTF">2024-03-30T01:31:35Z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