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76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9" r:id="rId7"/>
    <p:sldId id="263" r:id="rId8"/>
    <p:sldId id="264" r:id="rId9"/>
    <p:sldId id="267" r:id="rId10"/>
    <p:sldId id="265" r:id="rId11"/>
    <p:sldId id="268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07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5BCD61-58EC-2FA0-91B2-4956F7C3D757}" v="4481" dt="2020-01-03T10:11:44.121"/>
    <p1510:client id="{5AC75A40-A8C6-F442-538C-F6C708CDDC45}" v="77" dt="2019-12-16T11:30:26.7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2011374-8640-4C79-BC38-60631A291B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B9E6E0-61D1-4594-8AE5-F5E2AF6CC53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9FF6D-64D1-43A3-A282-B7546ED80BC6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516A64-E5FD-42D9-99F2-342E304D00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00185B-CA9A-4531-8671-E8F7ACB9D7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D9F4C-BC45-4524-A8C5-C39815D4C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6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D35B6-16DE-470D-874D-06446B5FE7C1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0416F-01A1-4FE7-950D-F948D1432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03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0416F-01A1-4FE7-950D-F948D1432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96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0416F-01A1-4FE7-950D-F948D1432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76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0416F-01A1-4FE7-950D-F948D1432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40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0416F-01A1-4FE7-950D-F948D1432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15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0416F-01A1-4FE7-950D-F948D1432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17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0416F-01A1-4FE7-950D-F948D1432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25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0416F-01A1-4FE7-950D-F948D1432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32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0416F-01A1-4FE7-950D-F948D1432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36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0416F-01A1-4FE7-950D-F948D1432F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91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1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81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47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939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29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14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50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01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84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35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95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80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39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1/6/2020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50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1/6/2020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6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1/6/2020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3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3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434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108" y="1454964"/>
            <a:ext cx="4802191" cy="3308840"/>
          </a:xfrm>
        </p:spPr>
        <p:txBody>
          <a:bodyPr>
            <a:normAutofit/>
          </a:bodyPr>
          <a:lstStyle/>
          <a:p>
            <a:r>
              <a:rPr lang="en-US"/>
              <a:t>VISA TESTING</a:t>
            </a:r>
          </a:p>
        </p:txBody>
      </p:sp>
      <p:pic>
        <p:nvPicPr>
          <p:cNvPr id="5" name="Picture 4" descr="Finance trade number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1"/>
          <a:stretch/>
        </p:blipFill>
        <p:spPr>
          <a:xfrm>
            <a:off x="-1" y="10"/>
            <a:ext cx="609440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 fontScale="90000"/>
          </a:bodyPr>
          <a:lstStyle/>
          <a:p>
            <a:pPr marL="457200" indent="-457200">
              <a:buFont typeface="Arial"/>
              <a:buChar char="•"/>
            </a:pPr>
            <a:br>
              <a:rPr lang="en-US" sz="2800">
                <a:solidFill>
                  <a:schemeClr val="tx1"/>
                </a:solidFill>
              </a:rPr>
            </a:br>
            <a:r>
              <a:rPr lang="en-US" sz="2800" b="1">
                <a:solidFill>
                  <a:srgbClr val="F707F3"/>
                </a:solidFill>
              </a:rPr>
              <a:t>VISA TESTING            SET-UP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CFE42AA-0855-4F7C-B87A-03CFCF1B1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2067" y="514541"/>
            <a:ext cx="6775559" cy="57338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                                     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 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788F382-20AA-4834-9293-EC03C2711211}"/>
              </a:ext>
            </a:extLst>
          </p:cNvPr>
          <p:cNvCxnSpPr/>
          <p:nvPr/>
        </p:nvCxnSpPr>
        <p:spPr>
          <a:xfrm flipH="1">
            <a:off x="8091576" y="1117122"/>
            <a:ext cx="5751" cy="454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1EF320-E36D-4DFF-9577-20B50E53827A}"/>
              </a:ext>
            </a:extLst>
          </p:cNvPr>
          <p:cNvCxnSpPr/>
          <p:nvPr/>
        </p:nvCxnSpPr>
        <p:spPr>
          <a:xfrm flipV="1">
            <a:off x="5621726" y="1560121"/>
            <a:ext cx="4931433" cy="1437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476754-71EC-409C-9F53-1ED60F251AEE}"/>
              </a:ext>
            </a:extLst>
          </p:cNvPr>
          <p:cNvCxnSpPr/>
          <p:nvPr/>
        </p:nvCxnSpPr>
        <p:spPr>
          <a:xfrm>
            <a:off x="5620829" y="1573603"/>
            <a:ext cx="8626" cy="1331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1F6C18E-AC66-4A70-9144-DC1C6CBDF864}"/>
              </a:ext>
            </a:extLst>
          </p:cNvPr>
          <p:cNvCxnSpPr/>
          <p:nvPr/>
        </p:nvCxnSpPr>
        <p:spPr>
          <a:xfrm flipH="1">
            <a:off x="8058332" y="1543948"/>
            <a:ext cx="20125" cy="1403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EF6613A-4727-41A5-97CF-04404B209230}"/>
              </a:ext>
            </a:extLst>
          </p:cNvPr>
          <p:cNvCxnSpPr/>
          <p:nvPr/>
        </p:nvCxnSpPr>
        <p:spPr>
          <a:xfrm flipH="1">
            <a:off x="10559091" y="1571804"/>
            <a:ext cx="20129" cy="1403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FCB8D0F-723C-4EC0-9CA2-88D0A18EEA22}"/>
              </a:ext>
            </a:extLst>
          </p:cNvPr>
          <p:cNvSpPr/>
          <p:nvPr/>
        </p:nvSpPr>
        <p:spPr>
          <a:xfrm>
            <a:off x="4999907" y="3051774"/>
            <a:ext cx="1811545" cy="10639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PROFILE</a:t>
            </a:r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DCB5CB3-00FC-45F5-9AF5-2041AAC12641}"/>
              </a:ext>
            </a:extLst>
          </p:cNvPr>
          <p:cNvSpPr/>
          <p:nvPr/>
        </p:nvSpPr>
        <p:spPr>
          <a:xfrm>
            <a:off x="7385650" y="3050875"/>
            <a:ext cx="1768413" cy="1063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CUCUMBER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82C33C6-CDA0-48F1-971B-A419F499EC9A}"/>
              </a:ext>
            </a:extLst>
          </p:cNvPr>
          <p:cNvSpPr/>
          <p:nvPr/>
        </p:nvSpPr>
        <p:spPr>
          <a:xfrm>
            <a:off x="9584487" y="3049977"/>
            <a:ext cx="1811545" cy="1063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DB-SQLITE 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E34FD07-57DA-4C45-A000-34F46F014556}"/>
              </a:ext>
            </a:extLst>
          </p:cNvPr>
          <p:cNvSpPr/>
          <p:nvPr/>
        </p:nvSpPr>
        <p:spPr>
          <a:xfrm>
            <a:off x="7268833" y="518662"/>
            <a:ext cx="1624640" cy="6038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VISA SETUP</a:t>
            </a:r>
          </a:p>
        </p:txBody>
      </p:sp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2800" b="1">
                <a:solidFill>
                  <a:srgbClr val="F707F3"/>
                </a:solidFill>
              </a:rPr>
              <a:t>PROFILE SET-UP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C6852FBE-AC35-4149-B97D-141A576D6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0910" y="6988"/>
            <a:ext cx="7485313" cy="6983869"/>
          </a:xfr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 marL="0" indent="0">
              <a:buNone/>
            </a:pPr>
            <a:r>
              <a:rPr lang="en-US" sz="3600" b="1">
                <a:solidFill>
                  <a:srgbClr val="F707F3"/>
                </a:solidFill>
                <a:ea typeface="+mj-lt"/>
                <a:cs typeface="+mj-lt"/>
              </a:rPr>
              <a:t>PROFILE SET-UP</a:t>
            </a:r>
            <a:endParaRPr lang="en-US" sz="360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2800" b="1"/>
          </a:p>
          <a:p>
            <a:pPr marL="0" indent="0">
              <a:buNone/>
            </a:pPr>
            <a:r>
              <a:rPr lang="en-US" sz="3200" b="1"/>
              <a:t>1.ProfileStore  </a:t>
            </a:r>
            <a:r>
              <a:rPr lang="en-US" sz="3200"/>
              <a:t> </a:t>
            </a:r>
            <a:r>
              <a:rPr lang="en-US" sz="3200">
                <a:solidFill>
                  <a:srgbClr val="F707F3"/>
                </a:solidFill>
              </a:rPr>
              <a:t> </a:t>
            </a:r>
            <a:endParaRPr lang="en-US" sz="320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3200" b="1">
                <a:solidFill>
                  <a:srgbClr val="F707F3"/>
                </a:solidFill>
              </a:rPr>
              <a:t>          </a:t>
            </a:r>
            <a:endParaRPr lang="en-US" sz="3200"/>
          </a:p>
          <a:p>
            <a:pPr>
              <a:buFont typeface="Arial" charset="2"/>
              <a:buChar char="•"/>
            </a:pPr>
            <a:r>
              <a:rPr lang="en-US" sz="3200" b="1"/>
              <a:t>Se_entity.profile</a:t>
            </a:r>
          </a:p>
          <a:p>
            <a:pPr>
              <a:buFont typeface="Arial" charset="2"/>
              <a:buChar char="•"/>
            </a:pPr>
            <a:r>
              <a:rPr lang="en-US" sz="3200" b="1"/>
              <a:t>Network.profile</a:t>
            </a:r>
          </a:p>
          <a:p>
            <a:pPr>
              <a:buFont typeface="Arial" charset="2"/>
              <a:buChar char="•"/>
            </a:pPr>
            <a:r>
              <a:rPr lang="en-US" sz="3200" b="1"/>
              <a:t>Brand.profile</a:t>
            </a:r>
          </a:p>
          <a:p>
            <a:pPr>
              <a:buFont typeface="Arial" charset="2"/>
              <a:buChar char="•"/>
            </a:pPr>
            <a:r>
              <a:rPr lang="en-US" sz="3200" b="1"/>
              <a:t>Card_product_scheme.profile</a:t>
            </a:r>
          </a:p>
          <a:p>
            <a:pPr>
              <a:buFont typeface="Arial" charset="2"/>
              <a:buChar char="•"/>
            </a:pPr>
            <a:r>
              <a:rPr lang="en-US" sz="3200" b="1"/>
              <a:t>Card_product.profile</a:t>
            </a:r>
          </a:p>
          <a:p>
            <a:pPr>
              <a:buFont typeface="Arial" charset="2"/>
              <a:buChar char="•"/>
            </a:pPr>
            <a:r>
              <a:rPr lang="en-US" sz="3200" b="1"/>
              <a:t>Formatter.profile</a:t>
            </a:r>
          </a:p>
          <a:p>
            <a:pPr>
              <a:buFont typeface="Arial" charset="2"/>
              <a:buChar char="•"/>
            </a:pPr>
            <a:r>
              <a:rPr lang="en-US" sz="3200" b="1"/>
              <a:t>Account_Range.profile</a:t>
            </a:r>
          </a:p>
          <a:p>
            <a:pPr>
              <a:buFont typeface="Arial" charset="2"/>
              <a:buChar char="•"/>
            </a:pPr>
            <a:r>
              <a:rPr lang="en-US" sz="3200" b="1"/>
              <a:t>Procesor.profile</a:t>
            </a:r>
          </a:p>
          <a:p>
            <a:pPr>
              <a:buFont typeface="Arial" charset="2"/>
              <a:buChar char="•"/>
            </a:pPr>
            <a:r>
              <a:rPr lang="en-US" sz="3200" b="1"/>
              <a:t>End_point.profile</a:t>
            </a:r>
            <a:endParaRPr lang="en-US" sz="3200"/>
          </a:p>
          <a:p>
            <a:pPr>
              <a:buFont typeface="Arial" charset="2"/>
              <a:buChar char="•"/>
            </a:pPr>
            <a:r>
              <a:rPr lang="en-US" sz="3200" b="1"/>
              <a:t>Route</a:t>
            </a:r>
            <a:r>
              <a:rPr lang="en-US" sz="3200" b="1">
                <a:ea typeface="+mj-lt"/>
                <a:cs typeface="+mj-lt"/>
              </a:rPr>
              <a:t>.profile</a:t>
            </a:r>
            <a:endParaRPr lang="en-US" sz="3200">
              <a:ea typeface="+mj-lt"/>
              <a:cs typeface="+mj-lt"/>
            </a:endParaRPr>
          </a:p>
          <a:p>
            <a:pPr marL="0" indent="0">
              <a:buNone/>
            </a:pPr>
            <a:endParaRPr lang="en-US" sz="3200" b="1"/>
          </a:p>
          <a:p>
            <a:pPr marL="0" indent="0">
              <a:buNone/>
            </a:pPr>
            <a:endParaRPr lang="en-US" sz="2800" b="1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b="1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b="1">
              <a:solidFill>
                <a:srgbClr val="FFFFFF"/>
              </a:solidFill>
            </a:endParaRPr>
          </a:p>
          <a:p>
            <a:endParaRPr lang="en-US" b="1">
              <a:solidFill>
                <a:srgbClr val="F707F3"/>
              </a:solidFill>
            </a:endParaRPr>
          </a:p>
          <a:p>
            <a:endParaRPr lang="en-US" b="1">
              <a:solidFill>
                <a:srgbClr val="F707F3"/>
              </a:solidFill>
            </a:endParaRPr>
          </a:p>
          <a:p>
            <a:endParaRPr lang="en-US" b="1">
              <a:solidFill>
                <a:srgbClr val="F707F3"/>
              </a:solidFill>
            </a:endParaRPr>
          </a:p>
          <a:p>
            <a:pPr>
              <a:buFont typeface="Arial" charset="2"/>
              <a:buChar char="•"/>
            </a:pPr>
            <a:endParaRPr lang="en-US" b="1">
              <a:solidFill>
                <a:srgbClr val="FFFFFF"/>
              </a:solidFill>
            </a:endParaRPr>
          </a:p>
          <a:p>
            <a:pPr>
              <a:buFont typeface="Arial" charset="2"/>
              <a:buChar char="•"/>
            </a:pPr>
            <a:endParaRPr lang="en-US" b="1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b="1">
                <a:solidFill>
                  <a:srgbClr val="F707F3"/>
                </a:solidFill>
              </a:rPr>
              <a:t>                    </a:t>
            </a:r>
          </a:p>
        </p:txBody>
      </p:sp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2800" b="1">
                <a:solidFill>
                  <a:srgbClr val="F707F3"/>
                </a:solidFill>
              </a:rPr>
              <a:t>PROFILE SET-UP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C6852FBE-AC35-4149-B97D-141A576D6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0910" y="6988"/>
            <a:ext cx="7485313" cy="69838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ea typeface="+mj-lt"/>
                <a:cs typeface="+mj-lt"/>
              </a:rPr>
              <a:t>2.PlatformStore</a:t>
            </a:r>
            <a:endParaRPr lang="en-US">
              <a:ea typeface="+mj-lt"/>
              <a:cs typeface="+mj-lt"/>
            </a:endParaRPr>
          </a:p>
          <a:p>
            <a:pPr marL="0" indent="0">
              <a:buNone/>
            </a:pPr>
            <a:r>
              <a:rPr lang="en-US">
                <a:ea typeface="+mj-lt"/>
                <a:cs typeface="+mj-lt"/>
              </a:rPr>
              <a:t>Interchange Fees and charges:</a:t>
            </a:r>
          </a:p>
          <a:p>
            <a:pPr>
              <a:buFont typeface="Arial" charset="2"/>
              <a:buChar char="•"/>
            </a:pPr>
            <a:r>
              <a:rPr lang="en-US">
                <a:ea typeface="+mj-lt"/>
                <a:cs typeface="+mj-lt"/>
              </a:rPr>
              <a:t>Fee_Rules.profile</a:t>
            </a:r>
          </a:p>
          <a:p>
            <a:pPr>
              <a:buFont typeface="Arial"/>
              <a:buChar char="•"/>
            </a:pPr>
            <a:r>
              <a:rPr lang="en-US">
                <a:ea typeface="+mj-lt"/>
                <a:cs typeface="+mj-lt"/>
              </a:rPr>
              <a:t>Fee_Rate.profile</a:t>
            </a:r>
          </a:p>
          <a:p>
            <a:pPr>
              <a:buFont typeface="Arial"/>
              <a:buChar char="•"/>
            </a:pPr>
            <a:r>
              <a:rPr lang="en-US">
                <a:ea typeface="+mj-lt"/>
                <a:cs typeface="+mj-lt"/>
              </a:rPr>
              <a:t>Fee_group.profile</a:t>
            </a:r>
          </a:p>
          <a:p>
            <a:pPr>
              <a:buFont typeface="Arial"/>
              <a:buChar char="•"/>
            </a:pPr>
            <a:r>
              <a:rPr lang="en-US">
                <a:ea typeface="+mj-lt"/>
                <a:cs typeface="+mj-lt"/>
              </a:rPr>
              <a:t>tran_type_to_fee_group.profile</a:t>
            </a:r>
          </a:p>
          <a:p>
            <a:endParaRPr lang="en-US">
              <a:ea typeface="+mj-lt"/>
              <a:cs typeface="+mj-lt"/>
            </a:endParaRPr>
          </a:p>
          <a:p>
            <a:pPr marL="0" indent="0">
              <a:buNone/>
            </a:pPr>
            <a:r>
              <a:rPr lang="en-US">
                <a:ea typeface="+mj-lt"/>
                <a:cs typeface="+mj-lt"/>
              </a:rPr>
              <a:t>Accumulation Fees and charges :</a:t>
            </a:r>
          </a:p>
          <a:p>
            <a:endParaRPr lang="en-US">
              <a:ea typeface="+mj-lt"/>
              <a:cs typeface="+mj-lt"/>
            </a:endParaRPr>
          </a:p>
          <a:p>
            <a:pPr>
              <a:buFont typeface="Arial" charset="2"/>
              <a:buChar char="•"/>
            </a:pPr>
            <a:r>
              <a:rPr lang="en-US">
                <a:ea typeface="+mj-lt"/>
                <a:cs typeface="+mj-lt"/>
              </a:rPr>
              <a:t>Accumultion_group_rules.profile</a:t>
            </a:r>
          </a:p>
          <a:p>
            <a:pPr>
              <a:buFont typeface="Arial" charset="2"/>
              <a:buChar char="•"/>
            </a:pPr>
            <a:r>
              <a:rPr lang="en-US">
                <a:ea typeface="+mj-lt"/>
                <a:cs typeface="+mj-lt"/>
              </a:rPr>
              <a:t>Accumulation_group_Fee_rate.profile</a:t>
            </a:r>
          </a:p>
          <a:p>
            <a:pPr>
              <a:buFont typeface="Arial" charset="2"/>
              <a:buChar char="•"/>
            </a:pPr>
            <a:r>
              <a:rPr lang="en-US">
                <a:ea typeface="+mj-lt"/>
                <a:cs typeface="+mj-lt"/>
              </a:rPr>
              <a:t>fee_rate.profie</a:t>
            </a:r>
          </a:p>
          <a:p>
            <a:pPr>
              <a:buFont typeface="Arial" charset="2"/>
              <a:buChar char="•"/>
            </a:pPr>
            <a:endParaRPr lang="en-US"/>
          </a:p>
          <a:p>
            <a:pPr marL="0" indent="0">
              <a:buNone/>
            </a:pPr>
            <a:r>
              <a:rPr lang="en-US"/>
              <a:t>Note:</a:t>
            </a:r>
          </a:p>
          <a:p>
            <a:pPr>
              <a:buFont typeface="Arial" charset="2"/>
              <a:buChar char="•"/>
            </a:pPr>
            <a:r>
              <a:rPr lang="en-US">
                <a:ea typeface="+mj-lt"/>
                <a:cs typeface="+mj-lt"/>
              </a:rPr>
              <a:t>se_end_point_attributes_score.profile</a:t>
            </a:r>
          </a:p>
          <a:p>
            <a:pPr>
              <a:buFont typeface="Arial" charset="2"/>
              <a:buChar char="•"/>
            </a:pPr>
            <a:r>
              <a:rPr lang="en-US">
                <a:ea typeface="+mj-lt"/>
                <a:cs typeface="+mj-lt"/>
              </a:rPr>
              <a:t>card_product_id_to_limit_mapping.profile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08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2800" b="1">
                <a:solidFill>
                  <a:srgbClr val="F707F3"/>
                </a:solidFill>
              </a:rPr>
              <a:t>CUCUMBER SET-UP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C6852FBE-AC35-4149-B97D-141A576D6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0910" y="6988"/>
            <a:ext cx="7485313" cy="69838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CUCUMBER TESTING SETUP</a:t>
            </a:r>
          </a:p>
          <a:p>
            <a:r>
              <a:rPr lang="en-US" b="1">
                <a:ea typeface="+mj-lt"/>
                <a:cs typeface="+mj-lt"/>
              </a:rPr>
              <a:t>ECLIPSE:</a:t>
            </a:r>
            <a:endParaRPr lang="en-US" b="1"/>
          </a:p>
          <a:p>
            <a:pPr marL="0" indent="0">
              <a:buNone/>
            </a:pPr>
            <a:r>
              <a:rPr lang="en-US" b="1">
                <a:ea typeface="+mj-lt"/>
                <a:cs typeface="+mj-lt"/>
              </a:rPr>
              <a:t>se_testing Repo :</a:t>
            </a:r>
            <a:endParaRPr lang="en-US" b="1"/>
          </a:p>
          <a:p>
            <a:pPr>
              <a:buFont typeface="Arial" charset="2"/>
              <a:buChar char="•"/>
            </a:pPr>
            <a:r>
              <a:rPr lang="en-US">
                <a:ea typeface="+mj-lt"/>
                <a:cs typeface="+mj-lt"/>
              </a:rPr>
              <a:t>Import VISA_Testing project from VISA_testing branch</a:t>
            </a:r>
            <a:endParaRPr lang="en-US"/>
          </a:p>
          <a:p>
            <a:pPr>
              <a:buFont typeface="Arial" charset="2"/>
              <a:buChar char="•"/>
            </a:pPr>
            <a:r>
              <a:rPr lang="en-US">
                <a:ea typeface="+mj-lt"/>
                <a:cs typeface="+mj-lt"/>
              </a:rPr>
              <a:t>Create a feature File to below path</a:t>
            </a:r>
          </a:p>
          <a:p>
            <a:pPr marL="0" indent="0">
              <a:buNone/>
            </a:pPr>
            <a:r>
              <a:rPr lang="en-US">
                <a:ea typeface="+mj-lt"/>
                <a:cs typeface="+mj-lt"/>
              </a:rPr>
              <a:t>     </a:t>
            </a:r>
            <a:r>
              <a:rPr lang="en-US" b="1">
                <a:ea typeface="+mj-lt"/>
                <a:cs typeface="+mj-lt"/>
              </a:rPr>
              <a:t>Path :</a:t>
            </a:r>
          </a:p>
          <a:p>
            <a:pPr marL="0" indent="0">
              <a:buNone/>
            </a:pPr>
            <a:r>
              <a:rPr lang="en-US">
                <a:ea typeface="+mj-lt"/>
                <a:cs typeface="+mj-lt"/>
              </a:rPr>
              <a:t> se_testing/VISA_Testing/Src/test/resources/features</a:t>
            </a:r>
            <a:endParaRPr lang="en-US"/>
          </a:p>
          <a:p>
            <a:pPr marL="0" indent="0">
              <a:buNone/>
            </a:pPr>
            <a:r>
              <a:rPr lang="en-US">
                <a:ea typeface="+mj-lt"/>
                <a:cs typeface="+mj-lt"/>
              </a:rPr>
              <a:t> Branch Name : VISA_testing </a:t>
            </a:r>
          </a:p>
          <a:p>
            <a:pPr>
              <a:buFont typeface="Arial" charset="2"/>
              <a:buChar char="•"/>
            </a:pPr>
            <a:r>
              <a:rPr lang="en-US">
                <a:ea typeface="+mj-lt"/>
                <a:cs typeface="+mj-lt"/>
              </a:rPr>
              <a:t>Configure the </a:t>
            </a:r>
            <a:r>
              <a:rPr lang="en-US" b="1">
                <a:ea typeface="+mj-lt"/>
                <a:cs typeface="+mj-lt"/>
              </a:rPr>
              <a:t>test.properties</a:t>
            </a:r>
            <a:r>
              <a:rPr lang="en-US">
                <a:ea typeface="+mj-lt"/>
                <a:cs typeface="+mj-lt"/>
              </a:rPr>
              <a:t> as per ur test data and transaction details.</a:t>
            </a:r>
          </a:p>
          <a:p>
            <a:pPr>
              <a:buFont typeface="Arial" charset="2"/>
              <a:buChar char="•"/>
            </a:pPr>
            <a:r>
              <a:rPr lang="en-US">
                <a:ea typeface="+mj-lt"/>
                <a:cs typeface="+mj-lt"/>
              </a:rPr>
              <a:t>Write CommonStepDefintion code in below </a:t>
            </a:r>
          </a:p>
          <a:p>
            <a:pPr marL="0" indent="0">
              <a:buNone/>
            </a:pPr>
            <a:r>
              <a:rPr lang="en-US">
                <a:ea typeface="+mj-lt"/>
                <a:cs typeface="+mj-lt"/>
              </a:rPr>
              <a:t>     </a:t>
            </a:r>
            <a:r>
              <a:rPr lang="en-US" b="1">
                <a:ea typeface="+mj-lt"/>
                <a:cs typeface="+mj-lt"/>
              </a:rPr>
              <a:t>Path : </a:t>
            </a:r>
          </a:p>
          <a:p>
            <a:pPr marL="0" indent="0">
              <a:buNone/>
            </a:pPr>
            <a:r>
              <a:rPr lang="en-US">
                <a:ea typeface="+mj-lt"/>
                <a:cs typeface="+mj-lt"/>
              </a:rPr>
              <a:t> se_testing/VISA_Testing/Src/test/java/cucumber.features/</a:t>
            </a:r>
          </a:p>
          <a:p>
            <a:pPr marL="0" indent="0">
              <a:buNone/>
            </a:pPr>
            <a:r>
              <a:rPr lang="en-US">
                <a:ea typeface="+mj-lt"/>
                <a:cs typeface="+mj-lt"/>
              </a:rPr>
              <a:t>Interchange.java or CommonStepDefintion.java 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34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37" y="2681103"/>
            <a:ext cx="2041257" cy="2056510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1800" b="1">
                <a:solidFill>
                  <a:srgbClr val="F707F3"/>
                </a:solidFill>
              </a:rPr>
              <a:t>Eclipse-Se_testing Repo</a:t>
            </a:r>
          </a:p>
        </p:txBody>
      </p:sp>
      <p:pic>
        <p:nvPicPr>
          <p:cNvPr id="3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A11763BE-170D-40E1-9E24-F29E43561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7227" b="8723"/>
          <a:stretch/>
        </p:blipFill>
        <p:spPr>
          <a:xfrm>
            <a:off x="2633702" y="194313"/>
            <a:ext cx="9483114" cy="6523337"/>
          </a:xfrm>
        </p:spPr>
      </p:pic>
    </p:spTree>
    <p:extLst>
      <p:ext uri="{BB962C8B-B14F-4D97-AF65-F5344CB8AC3E}">
        <p14:creationId xmlns:p14="http://schemas.microsoft.com/office/powerpoint/2010/main" val="823282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2800" b="1">
                <a:solidFill>
                  <a:srgbClr val="F707F3"/>
                </a:solidFill>
                <a:ea typeface="+mj-lt"/>
                <a:cs typeface="+mj-lt"/>
              </a:rPr>
              <a:t>CUCUMBER SET-UP</a:t>
            </a:r>
            <a:endParaRPr lang="en-US" sz="2800"/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C6852FBE-AC35-4149-B97D-141A576D6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0910" y="6988"/>
            <a:ext cx="7485313" cy="69838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ea typeface="+mj-lt"/>
                <a:cs typeface="+mj-lt"/>
              </a:rPr>
              <a:t>se_smartedgeapi  Repo: </a:t>
            </a:r>
          </a:p>
          <a:p>
            <a:pPr>
              <a:buFont typeface="Arial,Sans-Serif"/>
              <a:buChar char="•"/>
            </a:pPr>
            <a:r>
              <a:rPr lang="en-US">
                <a:ea typeface="+mj-lt"/>
                <a:cs typeface="+mj-lt"/>
              </a:rPr>
              <a:t>Import se_smartedgeapi  project from Development </a:t>
            </a:r>
          </a:p>
          <a:p>
            <a:pPr marL="0" indent="0">
              <a:buNone/>
            </a:pPr>
            <a:r>
              <a:rPr lang="en-US">
                <a:ea typeface="+mj-lt"/>
                <a:cs typeface="+mj-lt"/>
              </a:rPr>
              <a:t>         Branch Name : Development</a:t>
            </a:r>
          </a:p>
          <a:p>
            <a:pPr>
              <a:buFont typeface="Arial,Sans-Serif"/>
              <a:buChar char="•"/>
            </a:pPr>
            <a:r>
              <a:rPr lang="en-US">
                <a:ea typeface="+mj-lt"/>
                <a:cs typeface="+mj-lt"/>
              </a:rPr>
              <a:t>Write Acquirer/Issuer Simulator code  below path</a:t>
            </a:r>
          </a:p>
          <a:p>
            <a:pPr marL="0" indent="0">
              <a:buNone/>
            </a:pPr>
            <a:r>
              <a:rPr lang="en-US">
                <a:ea typeface="+mj-lt"/>
                <a:cs typeface="+mj-lt"/>
              </a:rPr>
              <a:t>    </a:t>
            </a:r>
            <a:r>
              <a:rPr lang="en-US" b="1">
                <a:ea typeface="+mj-lt"/>
                <a:cs typeface="+mj-lt"/>
              </a:rPr>
              <a:t> Path :</a:t>
            </a:r>
          </a:p>
          <a:p>
            <a:pPr marL="0" indent="0">
              <a:buNone/>
            </a:pPr>
            <a:r>
              <a:rPr lang="en-US">
                <a:ea typeface="+mj-lt"/>
                <a:cs typeface="+mj-lt"/>
              </a:rPr>
              <a:t> se_smartedgeapi /Src/main/java/Com.api.simulator/AcquirerSimulator.java</a:t>
            </a:r>
          </a:p>
          <a:p>
            <a:pPr marL="0" indent="0">
              <a:buNone/>
            </a:pPr>
            <a:r>
              <a:rPr lang="en-US">
                <a:ea typeface="+mj-lt"/>
                <a:cs typeface="+mj-lt"/>
              </a:rPr>
              <a:t> se_smartedgeapi /Src/main/java/Com.api.simulator/IssuerSimulator.java</a:t>
            </a:r>
            <a:endParaRPr lang="en-US"/>
          </a:p>
          <a:p>
            <a:pPr marL="0" indent="0">
              <a:buNone/>
            </a:pPr>
            <a:endParaRPr lang="en-US">
              <a:ea typeface="+mj-lt"/>
              <a:cs typeface="+mj-lt"/>
            </a:endParaRPr>
          </a:p>
          <a:p>
            <a:pPr>
              <a:buFont typeface="Arial" charset="2"/>
              <a:buChar char="•"/>
            </a:pPr>
            <a:r>
              <a:rPr lang="en-US">
                <a:ea typeface="+mj-lt"/>
                <a:cs typeface="+mj-lt"/>
              </a:rPr>
              <a:t>Write Generic code  below path</a:t>
            </a:r>
          </a:p>
          <a:p>
            <a:pPr marL="0" indent="0">
              <a:buNone/>
            </a:pPr>
            <a:r>
              <a:rPr lang="en-US">
                <a:ea typeface="+mj-lt"/>
                <a:cs typeface="+mj-lt"/>
              </a:rPr>
              <a:t>   Path:</a:t>
            </a:r>
          </a:p>
          <a:p>
            <a:pPr marL="0" indent="0">
              <a:buNone/>
            </a:pPr>
            <a:r>
              <a:rPr lang="en-US">
                <a:ea typeface="+mj-lt"/>
                <a:cs typeface="+mj-lt"/>
              </a:rPr>
              <a:t> se_smartedgeapi /Src/main/java/Com.api.common/</a:t>
            </a:r>
          </a:p>
          <a:p>
            <a:pPr marL="0" indent="0">
              <a:buNone/>
            </a:pPr>
            <a:r>
              <a:rPr lang="en-US">
                <a:ea typeface="+mj-lt"/>
                <a:cs typeface="+mj-lt"/>
              </a:rPr>
              <a:t> GenericActions.java</a:t>
            </a:r>
            <a:endParaRPr lang="en-US"/>
          </a:p>
          <a:p>
            <a:pPr marL="0" indent="0">
              <a:buNone/>
            </a:pPr>
            <a:endParaRPr lang="en-US">
              <a:ea typeface="+mj-lt"/>
              <a:cs typeface="+mj-lt"/>
            </a:endParaRPr>
          </a:p>
          <a:p>
            <a:pPr marL="0" indent="0">
              <a:buNone/>
            </a:pPr>
            <a:endParaRPr lang="en-US">
              <a:ea typeface="+mj-lt"/>
              <a:cs typeface="+mj-lt"/>
            </a:endParaRPr>
          </a:p>
          <a:p>
            <a:pPr marL="0" indent="0">
              <a:buNone/>
            </a:pPr>
            <a:endParaRPr lang="en-US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44773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656" y="2681103"/>
            <a:ext cx="1897484" cy="1021342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1200" b="1">
                <a:solidFill>
                  <a:srgbClr val="F707F3"/>
                </a:solidFill>
              </a:rPr>
              <a:t>SE_SMARTEDGEAPI                REPO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C6852FBE-AC35-4149-B97D-141A576D6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0910" y="6988"/>
            <a:ext cx="7485313" cy="69838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endParaRPr lang="en-US">
              <a:ea typeface="+mj-lt"/>
              <a:cs typeface="+mj-lt"/>
            </a:endParaRPr>
          </a:p>
          <a:p>
            <a:pPr marL="0" indent="0">
              <a:buNone/>
            </a:pPr>
            <a:endParaRPr lang="en-US">
              <a:ea typeface="+mj-lt"/>
              <a:cs typeface="+mj-lt"/>
            </a:endParaRPr>
          </a:p>
          <a:p>
            <a:pPr marL="0" indent="0">
              <a:buNone/>
            </a:pPr>
            <a:endParaRPr lang="en-US">
              <a:ea typeface="+mj-lt"/>
              <a:cs typeface="+mj-lt"/>
            </a:endParaRPr>
          </a:p>
        </p:txBody>
      </p:sp>
      <p:pic>
        <p:nvPicPr>
          <p:cNvPr id="3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5D5E6388-5761-476A-A512-39B84C7166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21" r="7981" b="4555"/>
          <a:stretch/>
        </p:blipFill>
        <p:spPr>
          <a:xfrm>
            <a:off x="2510289" y="98682"/>
            <a:ext cx="9558297" cy="667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489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4" y="2638044"/>
            <a:ext cx="4451773" cy="3101983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someone@example.com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 descr="Hand with pen pointing at financial number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66865C-06EC-4791-9E67-38F3AD8FD6F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290C99F-ABF3-4FED-B5A3-5D1E68261DB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E95F751-6EE8-404A-B437-18DA1AADDA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9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Ion</vt:lpstr>
      <vt:lpstr>VISA TESTING</vt:lpstr>
      <vt:lpstr> VISA TESTING            SET-UP</vt:lpstr>
      <vt:lpstr>PROFILE SET-UP</vt:lpstr>
      <vt:lpstr>PROFILE SET-UP</vt:lpstr>
      <vt:lpstr>CUCUMBER SET-UP</vt:lpstr>
      <vt:lpstr>Eclipse-Se_testing Repo</vt:lpstr>
      <vt:lpstr>CUCUMBER SET-UP</vt:lpstr>
      <vt:lpstr>SE_SMARTEDGEAPI                REPO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Parcel Design</dc:title>
  <dc:creator/>
  <cp:revision>2</cp:revision>
  <dcterms:created xsi:type="dcterms:W3CDTF">2019-12-16T11:23:54Z</dcterms:created>
  <dcterms:modified xsi:type="dcterms:W3CDTF">2020-01-06T10:50:19Z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