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3" r:id="rId8"/>
    <p:sldId id="264" r:id="rId9"/>
    <p:sldId id="267" r:id="rId10"/>
    <p:sldId id="265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CD61-58EC-2FA0-91B2-4956F7C3D757}" v="4481" dt="2020-01-03T10:11:44.121"/>
    <p1510:client id="{5AC75A40-A8C6-F442-538C-F6C708CDDC45}" v="77" dt="2019-12-16T11:30:2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3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en-US"/>
              <a:t>VISA TESTING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pPr marL="457200" indent="-457200">
              <a:buFont typeface="Arial"/>
              <a:buChar char="•"/>
            </a:pPr>
            <a:br>
              <a:rPr lang="en-US" sz="2800">
                <a:solidFill>
                  <a:schemeClr val="tx1"/>
                </a:solidFill>
              </a:rPr>
            </a:br>
            <a:r>
              <a:rPr lang="en-US" sz="2800" b="1">
                <a:solidFill>
                  <a:srgbClr val="F707F3"/>
                </a:solidFill>
              </a:rPr>
              <a:t>VISA TESTING            SET-UP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CFE42AA-0855-4F7C-B87A-03CFCF1B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067" y="514541"/>
            <a:ext cx="6775559" cy="5733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                                   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8F382-20AA-4834-9293-EC03C2711211}"/>
              </a:ext>
            </a:extLst>
          </p:cNvPr>
          <p:cNvCxnSpPr/>
          <p:nvPr/>
        </p:nvCxnSpPr>
        <p:spPr>
          <a:xfrm flipH="1">
            <a:off x="8091576" y="1117122"/>
            <a:ext cx="5751" cy="4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1EF320-E36D-4DFF-9577-20B50E53827A}"/>
              </a:ext>
            </a:extLst>
          </p:cNvPr>
          <p:cNvCxnSpPr/>
          <p:nvPr/>
        </p:nvCxnSpPr>
        <p:spPr>
          <a:xfrm flipV="1">
            <a:off x="5621726" y="1560121"/>
            <a:ext cx="4931433" cy="14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76754-71EC-409C-9F53-1ED60F251AEE}"/>
              </a:ext>
            </a:extLst>
          </p:cNvPr>
          <p:cNvCxnSpPr/>
          <p:nvPr/>
        </p:nvCxnSpPr>
        <p:spPr>
          <a:xfrm>
            <a:off x="5620829" y="1573603"/>
            <a:ext cx="8626" cy="13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6C18E-AC66-4A70-9144-DC1C6CBDF864}"/>
              </a:ext>
            </a:extLst>
          </p:cNvPr>
          <p:cNvCxnSpPr/>
          <p:nvPr/>
        </p:nvCxnSpPr>
        <p:spPr>
          <a:xfrm flipH="1">
            <a:off x="8058332" y="1543948"/>
            <a:ext cx="20125" cy="14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F6613A-4727-41A5-97CF-04404B209230}"/>
              </a:ext>
            </a:extLst>
          </p:cNvPr>
          <p:cNvCxnSpPr/>
          <p:nvPr/>
        </p:nvCxnSpPr>
        <p:spPr>
          <a:xfrm flipH="1">
            <a:off x="10559091" y="1571804"/>
            <a:ext cx="20129" cy="140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CB8D0F-723C-4EC0-9CA2-88D0A18EEA22}"/>
              </a:ext>
            </a:extLst>
          </p:cNvPr>
          <p:cNvSpPr/>
          <p:nvPr/>
        </p:nvSpPr>
        <p:spPr>
          <a:xfrm>
            <a:off x="4999907" y="3051774"/>
            <a:ext cx="1811545" cy="1063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PROFILE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B5CB3-00FC-45F5-9AF5-2041AAC12641}"/>
              </a:ext>
            </a:extLst>
          </p:cNvPr>
          <p:cNvSpPr/>
          <p:nvPr/>
        </p:nvSpPr>
        <p:spPr>
          <a:xfrm>
            <a:off x="7385650" y="3050875"/>
            <a:ext cx="1768413" cy="1063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CUCUMBER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2C33C6-CDA0-48F1-971B-A419F499EC9A}"/>
              </a:ext>
            </a:extLst>
          </p:cNvPr>
          <p:cNvSpPr/>
          <p:nvPr/>
        </p:nvSpPr>
        <p:spPr>
          <a:xfrm>
            <a:off x="9584487" y="3049977"/>
            <a:ext cx="1811545" cy="1063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DB-SQLITE 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34FD07-57DA-4C45-A000-34F46F014556}"/>
              </a:ext>
            </a:extLst>
          </p:cNvPr>
          <p:cNvSpPr/>
          <p:nvPr/>
        </p:nvSpPr>
        <p:spPr>
          <a:xfrm>
            <a:off x="7268833" y="518662"/>
            <a:ext cx="1624640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VISA SETUP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PROFILE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707F3"/>
                </a:solidFill>
                <a:ea typeface="+mj-lt"/>
                <a:cs typeface="+mj-lt"/>
              </a:rPr>
              <a:t>PROFILE SET-UP</a:t>
            </a:r>
            <a:endParaRPr lang="en-US" sz="3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3200" b="1"/>
              <a:t>1.ProfileStore  </a:t>
            </a:r>
            <a:r>
              <a:rPr lang="en-US" sz="3200"/>
              <a:t> </a:t>
            </a:r>
            <a:r>
              <a:rPr lang="en-US" sz="3200">
                <a:solidFill>
                  <a:srgbClr val="F707F3"/>
                </a:solidFill>
              </a:rPr>
              <a:t> </a:t>
            </a:r>
            <a:endParaRPr lang="en-US" sz="3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rgbClr val="F707F3"/>
                </a:solidFill>
              </a:rPr>
              <a:t>          </a:t>
            </a:r>
            <a:endParaRPr lang="en-US" sz="3200"/>
          </a:p>
          <a:p>
            <a:pPr>
              <a:buFont typeface="Arial" charset="2"/>
              <a:buChar char="•"/>
            </a:pPr>
            <a:r>
              <a:rPr lang="en-US" sz="3200" b="1"/>
              <a:t>Se_entity.profile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Network.profile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Brand.profile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Card_product_scheme.profile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Card_product.profile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Formatter.profile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Account_Range.profile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Procesor.profile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End_point.profile</a:t>
            </a:r>
            <a:endParaRPr lang="en-US" sz="3200"/>
          </a:p>
          <a:p>
            <a:pPr>
              <a:buFont typeface="Arial" charset="2"/>
              <a:buChar char="•"/>
            </a:pPr>
            <a:r>
              <a:rPr lang="en-US" sz="3200" b="1"/>
              <a:t>Route</a:t>
            </a:r>
            <a:r>
              <a:rPr lang="en-US" sz="3200" b="1">
                <a:ea typeface="+mj-lt"/>
                <a:cs typeface="+mj-lt"/>
              </a:rPr>
              <a:t>.profile</a:t>
            </a:r>
            <a:endParaRPr lang="en-US" sz="3200">
              <a:ea typeface="+mj-lt"/>
              <a:cs typeface="+mj-lt"/>
            </a:endParaRPr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2800" b="1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FF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pPr>
              <a:buFont typeface="Arial" charset="2"/>
              <a:buChar char="•"/>
            </a:pPr>
            <a:endParaRPr lang="en-US" b="1">
              <a:solidFill>
                <a:srgbClr val="FFFFFF"/>
              </a:solidFill>
            </a:endParaRPr>
          </a:p>
          <a:p>
            <a:pPr>
              <a:buFont typeface="Arial" charset="2"/>
              <a:buChar char="•"/>
            </a:pPr>
            <a:endParaRPr 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F707F3"/>
                </a:solidFill>
              </a:rPr>
              <a:t>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PROFILE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2.PlatformStore</a:t>
            </a: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Interchange Fees and charges: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Fee_Rules.profile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Fee_Rate.profile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Fee_group.profile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tran_type_to_fee_group.profile</a:t>
            </a:r>
          </a:p>
          <a:p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Accumulation Fees and charges :</a:t>
            </a:r>
          </a:p>
          <a:p>
            <a:endParaRPr lang="en-US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Accumultion_group_rules.profile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Accumulation_group_Fee_rate.profile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fee_rate.profie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Note: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se_end_point_attributes_score.profile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card_product_id_to_limit_mapping.profile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CUCUMBER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CUCUMBER TESTING SETUP</a:t>
            </a:r>
          </a:p>
          <a:p>
            <a:r>
              <a:rPr lang="en-US" b="1">
                <a:ea typeface="+mj-lt"/>
                <a:cs typeface="+mj-lt"/>
              </a:rPr>
              <a:t>ECLIPSE:</a:t>
            </a:r>
            <a:endParaRPr lang="en-US" b="1"/>
          </a:p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se_testing Repo :</a:t>
            </a:r>
            <a:endParaRPr lang="en-US" b="1"/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Import VISA_Testing project from VISA_testing branch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Create a feature File to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Path 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se_testing/VISA_Testing/Src/test/resources/features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Branch Name : VISA_testing 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Configure the </a:t>
            </a:r>
            <a:r>
              <a:rPr lang="en-US" b="1">
                <a:ea typeface="+mj-lt"/>
                <a:cs typeface="+mj-lt"/>
              </a:rPr>
              <a:t>test.properties</a:t>
            </a:r>
            <a:r>
              <a:rPr lang="en-US">
                <a:ea typeface="+mj-lt"/>
                <a:cs typeface="+mj-lt"/>
              </a:rPr>
              <a:t> as per ur test data and transaction details.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Write CommonStepDefintion code in below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Path :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se_testing/VISA_Testing/Src/test/java/cucumber.features/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Interchange.java or CommonStepDefintion.java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7" y="2681103"/>
            <a:ext cx="2041257" cy="205651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800" b="1">
                <a:solidFill>
                  <a:srgbClr val="F707F3"/>
                </a:solidFill>
              </a:rPr>
              <a:t>Eclipse-Se_testing Repo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11763BE-170D-40E1-9E24-F29E4356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227" b="8723"/>
          <a:stretch/>
        </p:blipFill>
        <p:spPr>
          <a:xfrm>
            <a:off x="2633702" y="194313"/>
            <a:ext cx="9483114" cy="6523337"/>
          </a:xfrm>
        </p:spPr>
      </p:pic>
    </p:spTree>
    <p:extLst>
      <p:ext uri="{BB962C8B-B14F-4D97-AF65-F5344CB8AC3E}">
        <p14:creationId xmlns:p14="http://schemas.microsoft.com/office/powerpoint/2010/main" val="8232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  <a:ea typeface="+mj-lt"/>
                <a:cs typeface="+mj-lt"/>
              </a:rPr>
              <a:t>CUCUMBER SET-UP</a:t>
            </a:r>
            <a:endParaRPr lang="en-US" sz="280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se_smartedgeapi  Repo: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j-lt"/>
                <a:cs typeface="+mj-lt"/>
              </a:rPr>
              <a:t>Import se_smartedgeapi  project from Development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    Branch Name : Development</a:t>
            </a:r>
          </a:p>
          <a:p>
            <a:pPr>
              <a:buFont typeface="Arial,Sans-Serif"/>
              <a:buChar char="•"/>
            </a:pPr>
            <a:r>
              <a:rPr lang="en-US">
                <a:ea typeface="+mj-lt"/>
                <a:cs typeface="+mj-lt"/>
              </a:rPr>
              <a:t>Write Acquirer/Issuer Simulator code 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</a:t>
            </a:r>
            <a:r>
              <a:rPr lang="en-US" b="1">
                <a:ea typeface="+mj-lt"/>
                <a:cs typeface="+mj-lt"/>
              </a:rPr>
              <a:t> Path 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/Src/main/java/Com.api.simulator/AcquirerSimulator.java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/Src/main/java/Com.api.simulator/IssuerSimulator.java</a:t>
            </a: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Write Generic code 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Path: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/Src/main/java/Com.api.common/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GenericActions.java</a:t>
            </a: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77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6" y="2681103"/>
            <a:ext cx="1897484" cy="1021342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200" b="1" dirty="0">
                <a:solidFill>
                  <a:srgbClr val="F707F3"/>
                </a:solidFill>
              </a:rPr>
              <a:t>SE_SMARTEDGEAPI    </a:t>
            </a:r>
            <a:r>
              <a:rPr lang="en-US" sz="1200" b="1">
                <a:solidFill>
                  <a:srgbClr val="F707F3"/>
                </a:solidFill>
              </a:rPr>
              <a:t>            REPO</a:t>
            </a:r>
            <a:endParaRPr lang="en-US" sz="1200" b="1" dirty="0">
              <a:solidFill>
                <a:srgbClr val="F707F3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D5E6388-5761-476A-A512-39B84C716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" r="7981" b="4555"/>
          <a:stretch/>
        </p:blipFill>
        <p:spPr>
          <a:xfrm>
            <a:off x="2510289" y="98682"/>
            <a:ext cx="9558297" cy="66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someone@example.com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VISA TESTING</vt:lpstr>
      <vt:lpstr> VISA TESTING            SET-UP</vt:lpstr>
      <vt:lpstr>PROFILE SET-UP</vt:lpstr>
      <vt:lpstr>PROFILE SET-UP</vt:lpstr>
      <vt:lpstr>CUCUMBER SET-UP</vt:lpstr>
      <vt:lpstr>Eclipse-Se_testing Repo</vt:lpstr>
      <vt:lpstr>CUCUMBER SET-UP</vt:lpstr>
      <vt:lpstr>SE_SMARTEDGEAPI                REPO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revision>49</cp:revision>
  <dcterms:created xsi:type="dcterms:W3CDTF">2019-12-16T11:23:54Z</dcterms:created>
  <dcterms:modified xsi:type="dcterms:W3CDTF">2020-01-03T10:11:47Z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