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153" y="-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7987CF6-CCDD-4027-9E96-57EEE4234D3F}"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BFA62AE-E23C-4D16-8E1B-787E17E52408}" type="slidenum">
              <a:rPr lang="en-IN" smtClean="0"/>
              <a:t>‹#›</a:t>
            </a:fld>
            <a:endParaRPr lang="en-IN"/>
          </a:p>
        </p:txBody>
      </p:sp>
    </p:spTree>
    <p:extLst>
      <p:ext uri="{BB962C8B-B14F-4D97-AF65-F5344CB8AC3E}">
        <p14:creationId xmlns:p14="http://schemas.microsoft.com/office/powerpoint/2010/main" val="2573018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FA62AE-E23C-4D16-8E1B-787E17E52408}" type="slidenum">
              <a:rPr lang="en-IN" smtClean="0"/>
              <a:t>7</a:t>
            </a:fld>
            <a:endParaRPr lang="en-IN"/>
          </a:p>
        </p:txBody>
      </p:sp>
    </p:spTree>
    <p:extLst>
      <p:ext uri="{BB962C8B-B14F-4D97-AF65-F5344CB8AC3E}">
        <p14:creationId xmlns:p14="http://schemas.microsoft.com/office/powerpoint/2010/main" val="363803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8200" y="4430988"/>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6705600" y="509773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730797" y="1960048"/>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8A97CCBA-BC96-9770-7A49-D17A0109BD3C}"/>
              </a:ext>
            </a:extLst>
          </p:cNvPr>
          <p:cNvSpPr txBox="1"/>
          <p:nvPr/>
        </p:nvSpPr>
        <p:spPr>
          <a:xfrm>
            <a:off x="1090197" y="669173"/>
            <a:ext cx="10371006" cy="1600438"/>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GESTURE - CONTROLLED SYSTEM OPERATIONS USING CNN</a:t>
            </a:r>
          </a:p>
          <a:p>
            <a:endParaRPr lang="en-IN" dirty="0"/>
          </a:p>
        </p:txBody>
      </p:sp>
      <p:sp>
        <p:nvSpPr>
          <p:cNvPr id="13" name="TextBox 12">
            <a:extLst>
              <a:ext uri="{FF2B5EF4-FFF2-40B4-BE49-F238E27FC236}">
                <a16:creationId xmlns:a16="http://schemas.microsoft.com/office/drawing/2014/main" id="{E2523037-DF3E-3F85-5EAC-9C33DECCEA88}"/>
              </a:ext>
            </a:extLst>
          </p:cNvPr>
          <p:cNvSpPr txBox="1"/>
          <p:nvPr/>
        </p:nvSpPr>
        <p:spPr>
          <a:xfrm>
            <a:off x="2590800" y="2733754"/>
            <a:ext cx="6912470" cy="1015663"/>
          </a:xfrm>
          <a:prstGeom prst="rect">
            <a:avLst/>
          </a:prstGeom>
          <a:noFill/>
        </p:spPr>
        <p:txBody>
          <a:bodyPr wrap="none" rtlCol="0">
            <a:spAutoFit/>
          </a:bodyPr>
          <a:lstStyle/>
          <a:p>
            <a:pPr algn="l"/>
            <a:r>
              <a:rPr lang="en-IN" sz="2000" b="1" dirty="0">
                <a:latin typeface="Times New Roman" panose="02020603050405020304" pitchFamily="18" charset="0"/>
                <a:cs typeface="Times New Roman" panose="02020603050405020304" pitchFamily="18" charset="0"/>
              </a:rPr>
              <a:t>NAME	</a:t>
            </a:r>
            <a:r>
              <a:rPr lang="en-IN" sz="2000" dirty="0">
                <a:latin typeface="Times New Roman" panose="02020603050405020304" pitchFamily="18" charset="0"/>
                <a:cs typeface="Times New Roman" panose="02020603050405020304" pitchFamily="18" charset="0"/>
              </a:rPr>
              <a:t>	  : MONISHA.J</a:t>
            </a:r>
          </a:p>
          <a:p>
            <a:pPr algn="l"/>
            <a:r>
              <a:rPr lang="en-IN" sz="2000" b="1" dirty="0">
                <a:latin typeface="Times New Roman" panose="02020603050405020304" pitchFamily="18" charset="0"/>
                <a:cs typeface="Times New Roman" panose="02020603050405020304" pitchFamily="18" charset="0"/>
              </a:rPr>
              <a:t>REGISTER NO   </a:t>
            </a:r>
            <a:r>
              <a:rPr lang="en-IN" sz="2000" dirty="0">
                <a:latin typeface="Times New Roman" panose="02020603050405020304" pitchFamily="18" charset="0"/>
                <a:cs typeface="Times New Roman" panose="02020603050405020304" pitchFamily="18" charset="0"/>
              </a:rPr>
              <a:t>: 813821104062</a:t>
            </a:r>
          </a:p>
          <a:p>
            <a:pPr algn="l"/>
            <a:r>
              <a:rPr lang="en-IN" sz="2000" b="1" dirty="0">
                <a:latin typeface="Times New Roman" panose="02020603050405020304" pitchFamily="18" charset="0"/>
                <a:cs typeface="Times New Roman" panose="02020603050405020304" pitchFamily="18" charset="0"/>
              </a:rPr>
              <a:t>DEPARTMENT</a:t>
            </a:r>
            <a:r>
              <a:rPr lang="en-IN" sz="2000" dirty="0">
                <a:latin typeface="Times New Roman" panose="02020603050405020304" pitchFamily="18" charset="0"/>
                <a:cs typeface="Times New Roman" panose="02020603050405020304" pitchFamily="18" charset="0"/>
              </a:rPr>
              <a:t>  </a:t>
            </a:r>
            <a:r>
              <a:rPr lang="en-IN" dirty="0"/>
              <a:t>: COMPUTER SCIENCE AND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58165" y="385444"/>
            <a:ext cx="9764395" cy="667490"/>
          </a:xfrm>
          <a:prstGeom prst="rect">
            <a:avLst/>
          </a:prstGeom>
        </p:spPr>
        <p:txBody>
          <a:bodyPr vert="horz" wrap="square" lIns="0" tIns="13335" rIns="0" bIns="0" rtlCol="0">
            <a:spAutoFit/>
          </a:bodyPr>
          <a:lstStyle/>
          <a:p>
            <a:pPr marL="209550">
              <a:lnSpc>
                <a:spcPct val="100000"/>
              </a:lnSpc>
              <a:spcBef>
                <a:spcPts val="105"/>
              </a:spcBef>
            </a:pPr>
            <a:r>
              <a:rPr sz="4250" spc="-60" dirty="0">
                <a:latin typeface="Times New Roman" panose="02020603050405020304" pitchFamily="18" charset="0"/>
                <a:cs typeface="Times New Roman" panose="02020603050405020304" pitchFamily="18" charset="0"/>
              </a:rPr>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2" name="TextBox 1">
            <a:extLst>
              <a:ext uri="{FF2B5EF4-FFF2-40B4-BE49-F238E27FC236}">
                <a16:creationId xmlns:a16="http://schemas.microsoft.com/office/drawing/2014/main" id="{72C16B0E-73B8-203E-3DBF-48E5BD18F742}"/>
              </a:ext>
            </a:extLst>
          </p:cNvPr>
          <p:cNvSpPr txBox="1"/>
          <p:nvPr/>
        </p:nvSpPr>
        <p:spPr>
          <a:xfrm>
            <a:off x="152400" y="1371600"/>
            <a:ext cx="10972800" cy="2554545"/>
          </a:xfrm>
          <a:prstGeom prst="rect">
            <a:avLst/>
          </a:prstGeom>
          <a:noFill/>
        </p:spPr>
        <p:txBody>
          <a:bodyPr wrap="square" rtlCol="0">
            <a:spAutoFit/>
          </a:bodyPr>
          <a:lstStyle/>
          <a:p>
            <a:r>
              <a:rPr lang="en-GB" sz="2000" dirty="0"/>
              <a:t>The trained model achieves high accuracy in recognizing hand gestures in real-time video streams captured from a webcam. Upon recognition of a gesture, the system accurately triggers the corresponding system operation, demonstrating the effectiveness and reliability of the gesture-controlled interface. By implementing this project, users can experience the seamless integration of gesture control into their computing environment, opening up new possibilities for interaction and accessibility.</a:t>
            </a:r>
          </a:p>
          <a:p>
            <a:endParaRPr lang="en-GB" sz="2000" dirty="0"/>
          </a:p>
          <a:p>
            <a:endParaRPr lang="en-IN" sz="2000" dirty="0"/>
          </a:p>
        </p:txBody>
      </p:sp>
      <p:pic>
        <p:nvPicPr>
          <p:cNvPr id="4" name="Picture 3">
            <a:extLst>
              <a:ext uri="{FF2B5EF4-FFF2-40B4-BE49-F238E27FC236}">
                <a16:creationId xmlns:a16="http://schemas.microsoft.com/office/drawing/2014/main" id="{CBC2E36C-DFE5-298C-FD50-6930B7428C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52052" y="3432313"/>
            <a:ext cx="4635500" cy="2743200"/>
          </a:xfrm>
          <a:prstGeom prst="rect">
            <a:avLst/>
          </a:prstGeom>
        </p:spPr>
      </p:pic>
      <p:pic>
        <p:nvPicPr>
          <p:cNvPr id="10" name="Picture 9">
            <a:extLst>
              <a:ext uri="{FF2B5EF4-FFF2-40B4-BE49-F238E27FC236}">
                <a16:creationId xmlns:a16="http://schemas.microsoft.com/office/drawing/2014/main" id="{8718ED3F-AF0E-ECB2-869F-51EC94B7DE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021" y="3429000"/>
            <a:ext cx="4635500" cy="2743200"/>
          </a:xfrm>
          <a:prstGeom prst="rect">
            <a:avLst/>
          </a:prstGeom>
        </p:spPr>
      </p:pic>
      <p:sp>
        <p:nvSpPr>
          <p:cNvPr id="14" name="Rectangle 3">
            <a:extLst>
              <a:ext uri="{FF2B5EF4-FFF2-40B4-BE49-F238E27FC236}">
                <a16:creationId xmlns:a16="http://schemas.microsoft.com/office/drawing/2014/main" id="{96C5534E-3199-8491-9D48-2D6232E58B30}"/>
              </a:ext>
            </a:extLst>
          </p:cNvPr>
          <p:cNvSpPr>
            <a:spLocks noChangeArrowheads="1"/>
          </p:cNvSpPr>
          <p:nvPr/>
        </p:nvSpPr>
        <p:spPr bwMode="auto">
          <a:xfrm>
            <a:off x="0" y="-945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6">
            <a:extLst>
              <a:ext uri="{FF2B5EF4-FFF2-40B4-BE49-F238E27FC236}">
                <a16:creationId xmlns:a16="http://schemas.microsoft.com/office/drawing/2014/main" id="{E7D24C76-D3BE-09BA-EC4A-04EF671AF304}"/>
              </a:ext>
            </a:extLst>
          </p:cNvPr>
          <p:cNvSpPr>
            <a:spLocks noChangeArrowheads="1"/>
          </p:cNvSpPr>
          <p:nvPr/>
        </p:nvSpPr>
        <p:spPr bwMode="auto">
          <a:xfrm>
            <a:off x="2043845" y="5956210"/>
            <a:ext cx="7239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system will detect the given gesture and take action accordingly.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FFFFFF"/>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6"/>
            <a:ext cx="12192000" cy="685799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b="0" i="0" dirty="0">
                <a:solidFill>
                  <a:srgbClr val="ECECEC"/>
                </a:solidFill>
                <a:effectLst/>
                <a:latin typeface="Söhne"/>
              </a:rPr>
              <a:t>Gesture-Controlled System Operation</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pic>
        <p:nvPicPr>
          <p:cNvPr id="25" name="Picture 24">
            <a:extLst>
              <a:ext uri="{FF2B5EF4-FFF2-40B4-BE49-F238E27FC236}">
                <a16:creationId xmlns:a16="http://schemas.microsoft.com/office/drawing/2014/main" id="{87AEA1EF-851B-41DE-A4F2-2C4935F8868C}"/>
              </a:ext>
            </a:extLst>
          </p:cNvPr>
          <p:cNvPicPr>
            <a:picLocks noChangeAspect="1"/>
          </p:cNvPicPr>
          <p:nvPr/>
        </p:nvPicPr>
        <p:blipFill>
          <a:blip r:embed="rId2"/>
          <a:stretch>
            <a:fillRect/>
          </a:stretch>
        </p:blipFill>
        <p:spPr>
          <a:xfrm>
            <a:off x="712623" y="3174058"/>
            <a:ext cx="4652962" cy="2656671"/>
          </a:xfrm>
          <a:prstGeom prst="rect">
            <a:avLst/>
          </a:prstGeom>
        </p:spPr>
      </p:pic>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1026" name="Picture 2" descr="High-five or thumbs-up? New device detects the hand gesture you make –  Shasthra Snehi">
            <a:extLst>
              <a:ext uri="{FF2B5EF4-FFF2-40B4-BE49-F238E27FC236}">
                <a16:creationId xmlns:a16="http://schemas.microsoft.com/office/drawing/2014/main" id="{4954CF43-B438-4DEE-6490-1AF2E9A493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6006" y="3170883"/>
            <a:ext cx="4729162" cy="262809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5567D98D-C7A9-B7ED-240D-100BE807A3FA}"/>
              </a:ext>
            </a:extLst>
          </p:cNvPr>
          <p:cNvSpPr txBox="1"/>
          <p:nvPr/>
        </p:nvSpPr>
        <p:spPr>
          <a:xfrm>
            <a:off x="739031" y="1599037"/>
            <a:ext cx="10201276" cy="1446550"/>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GESTURE - CONTROLLED SYSTEM OPERATIONS USING CNN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z="4250" spc="-10" dirty="0">
                <a:latin typeface="Times New Roman" panose="02020603050405020304" pitchFamily="18" charset="0"/>
                <a:cs typeface="Times New Roman" panose="02020603050405020304" pitchFamily="18" charset="0"/>
              </a:rPr>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40AD1074-B287-E72E-6892-4F8C4C7FBC37}"/>
              </a:ext>
            </a:extLst>
          </p:cNvPr>
          <p:cNvSpPr txBox="1"/>
          <p:nvPr/>
        </p:nvSpPr>
        <p:spPr>
          <a:xfrm>
            <a:off x="1475722" y="1359713"/>
            <a:ext cx="7929280" cy="2246769"/>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The agenda of this project is to create a gesture-controlled system that allows users to perform various operations using hand gestures, such as adjusting volume, closing tabs, and minimizing windows. Many more different hand gestures, which perform various kinds of operations, can also be incorporated into the system to expand its functionality and usability. The project aims to provide a hands-free and intuitive way of interacting with computer systems, enhancing user experience and accessibility.</a:t>
            </a:r>
            <a:endParaRPr lang="en-IN" sz="2000" dirty="0">
              <a:latin typeface="Times New Roman" panose="02020603050405020304" pitchFamily="18" charset="0"/>
              <a:cs typeface="Times New Roman" panose="02020603050405020304" pitchFamily="18" charset="0"/>
            </a:endParaRPr>
          </a:p>
        </p:txBody>
      </p:sp>
      <p:pic>
        <p:nvPicPr>
          <p:cNvPr id="2050" name="Picture 2" descr="The Highly-Integrated Gesture Recognition Solution from PixArt - EE Times">
            <a:extLst>
              <a:ext uri="{FF2B5EF4-FFF2-40B4-BE49-F238E27FC236}">
                <a16:creationId xmlns:a16="http://schemas.microsoft.com/office/drawing/2014/main" id="{F07992ED-5D60-AC8A-C9D4-A84F6954F6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7839" y="3800475"/>
            <a:ext cx="3810000" cy="2152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7776528" cy="6937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latin typeface="Times New Roman" panose="02020603050405020304" pitchFamily="18" charset="0"/>
                <a:cs typeface="Times New Roman" panose="02020603050405020304" pitchFamily="18" charset="0"/>
              </a:rPr>
              <a:t>PROBLE</a:t>
            </a:r>
            <a:r>
              <a:rPr lang="en-IN" sz="4250" spc="-10" dirty="0">
                <a:latin typeface="Times New Roman" panose="02020603050405020304" pitchFamily="18" charset="0"/>
                <a:cs typeface="Times New Roman" panose="02020603050405020304" pitchFamily="18" charset="0"/>
              </a:rPr>
              <a:t>M </a:t>
            </a:r>
            <a:r>
              <a:rPr sz="4250" spc="-75" dirty="0">
                <a:latin typeface="Times New Roman" panose="02020603050405020304" pitchFamily="18" charset="0"/>
                <a:cs typeface="Times New Roman" panose="02020603050405020304" pitchFamily="18" charset="0"/>
              </a:rPr>
              <a:t>STAT</a:t>
            </a:r>
            <a:r>
              <a:rPr lang="en-IN" sz="4250" spc="-75" dirty="0">
                <a:latin typeface="Times New Roman" panose="02020603050405020304" pitchFamily="18" charset="0"/>
                <a:cs typeface="Times New Roman" panose="02020603050405020304" pitchFamily="18" charset="0"/>
              </a:rPr>
              <a:t>ME</a:t>
            </a:r>
            <a:r>
              <a:rPr sz="4250" spc="-75"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9" name="TextBox 8">
            <a:extLst>
              <a:ext uri="{FF2B5EF4-FFF2-40B4-BE49-F238E27FC236}">
                <a16:creationId xmlns:a16="http://schemas.microsoft.com/office/drawing/2014/main" id="{53F23CAC-13ED-F447-DCAC-D754513BFF26}"/>
              </a:ext>
            </a:extLst>
          </p:cNvPr>
          <p:cNvSpPr txBox="1"/>
          <p:nvPr/>
        </p:nvSpPr>
        <p:spPr>
          <a:xfrm>
            <a:off x="762000" y="1371600"/>
            <a:ext cx="7696200" cy="1785104"/>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Traditional methods of interacting with computer systems, such as using a mouse or keyboard, may not always be convenient or accessible, especially in scenarios where users have limited mobility or are unable to use </a:t>
            </a:r>
            <a:r>
              <a:rPr lang="en-GB" sz="2000" dirty="0">
                <a:latin typeface="Times New Roman" panose="02020603050405020304" pitchFamily="18" charset="0"/>
                <a:cs typeface="Times New Roman" panose="02020603050405020304" pitchFamily="18" charset="0"/>
              </a:rPr>
              <a:t>conventional</a:t>
            </a:r>
            <a:r>
              <a:rPr lang="en-GB" dirty="0">
                <a:latin typeface="Times New Roman" panose="02020603050405020304" pitchFamily="18" charset="0"/>
                <a:cs typeface="Times New Roman" panose="02020603050405020304" pitchFamily="18" charset="0"/>
              </a:rPr>
              <a:t> input devices. There is a need for alternative interfaces that enable users to perform system operations effortlessly using gestures, without the need for physical input devices.</a:t>
            </a:r>
            <a:endParaRPr lang="en-IN"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81D51DFC-42A7-50B8-273F-444E7B996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316226"/>
            <a:ext cx="4572000" cy="29917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agic-mouse-gestures">
            <a:extLst>
              <a:ext uri="{FF2B5EF4-FFF2-40B4-BE49-F238E27FC236}">
                <a16:creationId xmlns:a16="http://schemas.microsoft.com/office/drawing/2014/main" id="{95836A3C-4F2D-8655-7A1A-9BDA1BEB0ED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0200" y="3316227"/>
            <a:ext cx="4572000" cy="2991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04801" y="228600"/>
            <a:ext cx="7010400"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latin typeface="Times New Roman" panose="02020603050405020304" pitchFamily="18" charset="0"/>
                <a:cs typeface="Times New Roman" panose="02020603050405020304" pitchFamily="18" charset="0"/>
              </a:rPr>
              <a:t>PROJECT</a:t>
            </a:r>
            <a:r>
              <a:rPr lang="en-IN" sz="4250" spc="-1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9" name="TextBox 8">
            <a:extLst>
              <a:ext uri="{FF2B5EF4-FFF2-40B4-BE49-F238E27FC236}">
                <a16:creationId xmlns:a16="http://schemas.microsoft.com/office/drawing/2014/main" id="{00242D5D-48AA-618D-FFCA-3489E026ABEE}"/>
              </a:ext>
            </a:extLst>
          </p:cNvPr>
          <p:cNvSpPr txBox="1"/>
          <p:nvPr/>
        </p:nvSpPr>
        <p:spPr>
          <a:xfrm>
            <a:off x="228600" y="1219200"/>
            <a:ext cx="8686800" cy="1631216"/>
          </a:xfrm>
          <a:prstGeom prst="rect">
            <a:avLst/>
          </a:prstGeom>
          <a:noFill/>
        </p:spPr>
        <p:txBody>
          <a:bodyPr wrap="square" rtlCol="0">
            <a:spAutoFit/>
          </a:bodyPr>
          <a:lstStyle/>
          <a:p>
            <a:r>
              <a:rPr lang="en-GB" sz="2000" dirty="0">
                <a:latin typeface="Times New Roman" panose="02020603050405020304" pitchFamily="18" charset="0"/>
                <a:cs typeface="Times New Roman" panose="02020603050405020304" pitchFamily="18" charset="0"/>
              </a:rPr>
              <a:t>The project involves developing a computer vision-based system that can recognize hand gestures captured through a webcam and map them to specific system operations. Using convolutional neural networks (CNN), the system will utilize machine learning algorithms to classify different hand gestures and trigger corresponding actions based on the recognized gestures.</a:t>
            </a:r>
            <a:endParaRPr lang="en-IN" sz="2000" dirty="0">
              <a:latin typeface="Times New Roman" panose="02020603050405020304" pitchFamily="18" charset="0"/>
              <a:cs typeface="Times New Roman" panose="02020603050405020304" pitchFamily="18" charset="0"/>
            </a:endParaRPr>
          </a:p>
        </p:txBody>
      </p:sp>
      <p:sp>
        <p:nvSpPr>
          <p:cNvPr id="11" name="AutoShape 6">
            <a:extLst>
              <a:ext uri="{FF2B5EF4-FFF2-40B4-BE49-F238E27FC236}">
                <a16:creationId xmlns:a16="http://schemas.microsoft.com/office/drawing/2014/main" id="{B96F6570-2132-A6B6-D3E2-7A92D50182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a:extLst>
              <a:ext uri="{FF2B5EF4-FFF2-40B4-BE49-F238E27FC236}">
                <a16:creationId xmlns:a16="http://schemas.microsoft.com/office/drawing/2014/main" id="{0D8543D5-8283-4766-359B-A11437F3F1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7700" y="2924174"/>
            <a:ext cx="4343399" cy="3076575"/>
          </a:xfrm>
          <a:prstGeom prst="rect">
            <a:avLst/>
          </a:prstGeom>
        </p:spPr>
      </p:pic>
      <p:pic>
        <p:nvPicPr>
          <p:cNvPr id="16" name="Picture 15">
            <a:extLst>
              <a:ext uri="{FF2B5EF4-FFF2-40B4-BE49-F238E27FC236}">
                <a16:creationId xmlns:a16="http://schemas.microsoft.com/office/drawing/2014/main" id="{146A389B-9B3F-97E7-BAE1-DC264A838406}"/>
              </a:ext>
            </a:extLst>
          </p:cNvPr>
          <p:cNvPicPr>
            <a:picLocks noChangeAspect="1"/>
          </p:cNvPicPr>
          <p:nvPr/>
        </p:nvPicPr>
        <p:blipFill>
          <a:blip r:embed="rId4"/>
          <a:stretch>
            <a:fillRect/>
          </a:stretch>
        </p:blipFill>
        <p:spPr>
          <a:xfrm>
            <a:off x="5181600" y="2924174"/>
            <a:ext cx="4572000" cy="30765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 y="-76200"/>
            <a:ext cx="10322560" cy="1181989"/>
          </a:xfrm>
          <a:prstGeom prst="rect">
            <a:avLst/>
          </a:prstGeom>
        </p:spPr>
        <p:txBody>
          <a:bodyPr vert="horz" wrap="square" lIns="0" tIns="522858" rIns="0" bIns="0" rtlCol="0">
            <a:spAutoFit/>
          </a:bodyPr>
          <a:lstStyle/>
          <a:p>
            <a:pPr marL="153670">
              <a:lnSpc>
                <a:spcPct val="100000"/>
              </a:lnSpc>
              <a:spcBef>
                <a:spcPts val="130"/>
              </a:spcBef>
            </a:pPr>
            <a:r>
              <a:rPr sz="4250" dirty="0">
                <a:latin typeface="Times New Roman" panose="02020603050405020304" pitchFamily="18" charset="0"/>
                <a:cs typeface="Times New Roman" panose="02020603050405020304" pitchFamily="18" charset="0"/>
              </a:rPr>
              <a:t>WHO</a:t>
            </a:r>
            <a:r>
              <a:rPr sz="4250" spc="-245"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ARE</a:t>
            </a:r>
            <a:r>
              <a:rPr sz="4250" spc="-70"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THE</a:t>
            </a:r>
            <a:r>
              <a:rPr sz="4250" spc="-55"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END</a:t>
            </a:r>
            <a:r>
              <a:rPr sz="4250" spc="-7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USERS?</a:t>
            </a:r>
            <a:endParaRPr sz="4250" dirty="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7" name="TextBox 6">
            <a:extLst>
              <a:ext uri="{FF2B5EF4-FFF2-40B4-BE49-F238E27FC236}">
                <a16:creationId xmlns:a16="http://schemas.microsoft.com/office/drawing/2014/main" id="{5E1DC4C4-C111-B131-58A0-61D7DB70FF05}"/>
              </a:ext>
            </a:extLst>
          </p:cNvPr>
          <p:cNvSpPr txBox="1"/>
          <p:nvPr/>
        </p:nvSpPr>
        <p:spPr>
          <a:xfrm>
            <a:off x="228600" y="1371600"/>
            <a:ext cx="9537424" cy="1323439"/>
          </a:xfrm>
          <a:prstGeom prst="rect">
            <a:avLst/>
          </a:prstGeom>
          <a:noFill/>
        </p:spPr>
        <p:txBody>
          <a:bodyPr wrap="square" rtlCol="0">
            <a:spAutoFit/>
          </a:bodyPr>
          <a:lstStyle/>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Individuals with physical disabilities or mobility impairments.</a:t>
            </a:r>
          </a:p>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Users looking for a more intuitive and hands-free way of interacting with their computer systems.</a:t>
            </a:r>
          </a:p>
          <a:p>
            <a:pPr marL="285750" indent="-285750">
              <a:buFont typeface="Wingdings" panose="05000000000000000000" pitchFamily="2" charset="2"/>
              <a:buChar char="Ø"/>
            </a:pPr>
            <a:r>
              <a:rPr lang="en-GB" sz="2000" dirty="0">
                <a:latin typeface="Times New Roman" panose="02020603050405020304" pitchFamily="18" charset="0"/>
                <a:cs typeface="Times New Roman" panose="02020603050405020304" pitchFamily="18" charset="0"/>
              </a:rPr>
              <a:t>Anyone interested in exploring novel interfaces for human-computer interaction</a:t>
            </a:r>
            <a:r>
              <a:rPr lang="en-GB" dirty="0"/>
              <a:t>.</a:t>
            </a:r>
            <a:endParaRPr lang="en-IN" dirty="0"/>
          </a:p>
        </p:txBody>
      </p:sp>
      <p:pic>
        <p:nvPicPr>
          <p:cNvPr id="10" name="Picture 9">
            <a:extLst>
              <a:ext uri="{FF2B5EF4-FFF2-40B4-BE49-F238E27FC236}">
                <a16:creationId xmlns:a16="http://schemas.microsoft.com/office/drawing/2014/main" id="{A761102C-2AEC-6941-CD4A-5FA6F7A8D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00" y="3200400"/>
            <a:ext cx="4124325" cy="2828572"/>
          </a:xfrm>
          <a:prstGeom prst="rect">
            <a:avLst/>
          </a:prstGeom>
        </p:spPr>
      </p:pic>
      <p:pic>
        <p:nvPicPr>
          <p:cNvPr id="14" name="Picture 13">
            <a:extLst>
              <a:ext uri="{FF2B5EF4-FFF2-40B4-BE49-F238E27FC236}">
                <a16:creationId xmlns:a16="http://schemas.microsoft.com/office/drawing/2014/main" id="{7FB71A2E-3A6F-623B-7FA0-18DB26DD6B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7800" y="3200400"/>
            <a:ext cx="4724400" cy="28285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47626"/>
            <a:ext cx="11658599" cy="1144544"/>
          </a:xfrm>
          <a:prstGeom prst="rect">
            <a:avLst/>
          </a:prstGeom>
        </p:spPr>
        <p:txBody>
          <a:bodyPr vert="horz" wrap="square" lIns="0" tIns="485775" rIns="0" bIns="0" rtlCol="0">
            <a:spAutoFit/>
          </a:bodyPr>
          <a:lstStyle/>
          <a:p>
            <a:pPr marL="12700">
              <a:lnSpc>
                <a:spcPct val="100000"/>
              </a:lnSpc>
              <a:spcBef>
                <a:spcPts val="105"/>
              </a:spcBef>
            </a:pPr>
            <a:r>
              <a:rPr sz="4250" spc="-10" dirty="0">
                <a:latin typeface="Times New Roman" panose="02020603050405020304" pitchFamily="18" charset="0"/>
                <a:cs typeface="Times New Roman" panose="02020603050405020304" pitchFamily="18" charset="0"/>
              </a:rPr>
              <a:t>SOLUTION</a:t>
            </a:r>
            <a:r>
              <a:rPr sz="4250" spc="-345"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AND</a:t>
            </a:r>
            <a:r>
              <a:rPr sz="4250" spc="-20"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ITS </a:t>
            </a:r>
            <a:r>
              <a:rPr sz="4250" spc="-20" dirty="0">
                <a:latin typeface="Times New Roman" panose="02020603050405020304" pitchFamily="18" charset="0"/>
                <a:cs typeface="Times New Roman" panose="02020603050405020304" pitchFamily="18" charset="0"/>
              </a:rPr>
              <a:t>VALUE</a:t>
            </a:r>
            <a:r>
              <a:rPr sz="4250" spc="-1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PROPOSITION</a:t>
            </a:r>
            <a:endParaRPr sz="425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8" name="TextBox 7">
            <a:extLst>
              <a:ext uri="{FF2B5EF4-FFF2-40B4-BE49-F238E27FC236}">
                <a16:creationId xmlns:a16="http://schemas.microsoft.com/office/drawing/2014/main" id="{C7B259E5-3863-7356-C74C-B2E684EEB65A}"/>
              </a:ext>
            </a:extLst>
          </p:cNvPr>
          <p:cNvSpPr txBox="1"/>
          <p:nvPr/>
        </p:nvSpPr>
        <p:spPr>
          <a:xfrm>
            <a:off x="1219200" y="1198518"/>
            <a:ext cx="9220200" cy="2031325"/>
          </a:xfrm>
          <a:prstGeom prst="rect">
            <a:avLst/>
          </a:prstGeom>
          <a:noFill/>
        </p:spPr>
        <p:txBody>
          <a:bodyPr wrap="square" rtlCol="0">
            <a:spAutoFit/>
          </a:bodyPr>
          <a:lstStyle/>
          <a:p>
            <a:pPr algn="l"/>
            <a:r>
              <a:rPr lang="en-GB" dirty="0"/>
              <a:t>The solution is a gesture-controlled system that provides a more natural and intuitive way of interacting with computer systems. By leveraging computer vision and machine learning techniques, users can perform various system operations simply by making predefined hand gestures, eliminating the need for physical input devices. The value proposition lies in improving accessibility, user experience, and productivity for individuals with disabilities or anyone seeking a more innovative way of interacting with technology.</a:t>
            </a:r>
            <a:endParaRPr lang="en-IN" dirty="0"/>
          </a:p>
        </p:txBody>
      </p:sp>
      <p:pic>
        <p:nvPicPr>
          <p:cNvPr id="13" name="Picture 12">
            <a:extLst>
              <a:ext uri="{FF2B5EF4-FFF2-40B4-BE49-F238E27FC236}">
                <a16:creationId xmlns:a16="http://schemas.microsoft.com/office/drawing/2014/main" id="{4E132B2D-484A-50DC-6DF3-50FFBBD4C7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3331443"/>
            <a:ext cx="9048750" cy="3274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295400" y="0"/>
            <a:ext cx="10668000" cy="942822"/>
          </a:xfrm>
          <a:prstGeom prst="rect">
            <a:avLst/>
          </a:prstGeom>
        </p:spPr>
        <p:txBody>
          <a:bodyPr vert="horz" wrap="square" lIns="0" tIns="286004" rIns="0" bIns="0" rtlCol="0">
            <a:spAutoFit/>
          </a:bodyPr>
          <a:lstStyle/>
          <a:p>
            <a:pPr marL="193675">
              <a:lnSpc>
                <a:spcPct val="100000"/>
              </a:lnSpc>
              <a:spcBef>
                <a:spcPts val="130"/>
              </a:spcBef>
            </a:pPr>
            <a:r>
              <a:rPr sz="4250" dirty="0">
                <a:latin typeface="Times New Roman" panose="02020603050405020304" pitchFamily="18" charset="0"/>
                <a:cs typeface="Times New Roman" panose="02020603050405020304" pitchFamily="18" charset="0"/>
              </a:rPr>
              <a:t>THE</a:t>
            </a:r>
            <a:r>
              <a:rPr sz="4250" spc="20"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WOW</a:t>
            </a:r>
            <a:r>
              <a:rPr sz="4250" spc="90" dirty="0">
                <a:latin typeface="Times New Roman" panose="02020603050405020304" pitchFamily="18" charset="0"/>
                <a:cs typeface="Times New Roman" panose="02020603050405020304" pitchFamily="18" charset="0"/>
              </a:rPr>
              <a:t> </a:t>
            </a:r>
            <a:r>
              <a:rPr sz="4250" dirty="0">
                <a:latin typeface="Times New Roman" panose="02020603050405020304" pitchFamily="18" charset="0"/>
                <a:cs typeface="Times New Roman" panose="02020603050405020304" pitchFamily="18" charset="0"/>
              </a:rPr>
              <a:t>IN YOUR </a:t>
            </a:r>
            <a:r>
              <a:rPr sz="4250" spc="-10" dirty="0">
                <a:latin typeface="Times New Roman" panose="02020603050405020304" pitchFamily="18" charset="0"/>
                <a:cs typeface="Times New Roman" panose="02020603050405020304" pitchFamily="18" charset="0"/>
              </a:rPr>
              <a:t>SOLUTION</a:t>
            </a:r>
            <a:endParaRPr sz="425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5E69184E-D893-347B-D4CD-F2680AB5012D}"/>
              </a:ext>
            </a:extLst>
          </p:cNvPr>
          <p:cNvSpPr txBox="1"/>
          <p:nvPr/>
        </p:nvSpPr>
        <p:spPr>
          <a:xfrm>
            <a:off x="685800" y="1261896"/>
            <a:ext cx="10058401" cy="1200329"/>
          </a:xfrm>
          <a:prstGeom prst="rect">
            <a:avLst/>
          </a:prstGeom>
          <a:noFill/>
        </p:spPr>
        <p:txBody>
          <a:bodyPr wrap="square" rtlCol="0">
            <a:spAutoFit/>
          </a:bodyPr>
          <a:lstStyle/>
          <a:p>
            <a:r>
              <a:rPr lang="en-GB" dirty="0"/>
              <a:t>The most captivating aspect of this project is the ability to control system operations seamlessly using hand gestures. Users can perform tasks such as adjusting volume, closing tabs, and minimizing windows with simple gestures, offering a futuristic and immersive computing experience.</a:t>
            </a:r>
            <a:endParaRPr lang="en-IN" dirty="0"/>
          </a:p>
        </p:txBody>
      </p:sp>
      <p:pic>
        <p:nvPicPr>
          <p:cNvPr id="15" name="Picture 14">
            <a:extLst>
              <a:ext uri="{FF2B5EF4-FFF2-40B4-BE49-F238E27FC236}">
                <a16:creationId xmlns:a16="http://schemas.microsoft.com/office/drawing/2014/main" id="{C3996538-3176-B642-4FE5-EDC9FA03D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743200"/>
            <a:ext cx="6981825" cy="3505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495300" y="294905"/>
            <a:ext cx="8175625" cy="667490"/>
          </a:xfrm>
          <a:prstGeom prst="rect">
            <a:avLst/>
          </a:prstGeom>
        </p:spPr>
        <p:txBody>
          <a:bodyPr vert="horz" wrap="square" lIns="0" tIns="13335" rIns="0" bIns="0" rtlCol="0">
            <a:spAutoFit/>
          </a:bodyPr>
          <a:lstStyle/>
          <a:p>
            <a:pPr marL="12700">
              <a:lnSpc>
                <a:spcPct val="100000"/>
              </a:lnSpc>
              <a:spcBef>
                <a:spcPts val="105"/>
              </a:spcBef>
            </a:pPr>
            <a:r>
              <a:rPr sz="4250" spc="-10" dirty="0">
                <a:latin typeface="Times New Roman" panose="02020603050405020304" pitchFamily="18" charset="0"/>
                <a:cs typeface="Times New Roman" panose="02020603050405020304" pitchFamily="18" charset="0"/>
              </a:rPr>
              <a:t>MODELLING</a:t>
            </a:r>
          </a:p>
        </p:txBody>
      </p:sp>
      <p:sp>
        <p:nvSpPr>
          <p:cNvPr id="6" name="TextBox 5">
            <a:extLst>
              <a:ext uri="{FF2B5EF4-FFF2-40B4-BE49-F238E27FC236}">
                <a16:creationId xmlns:a16="http://schemas.microsoft.com/office/drawing/2014/main" id="{38FFDE91-700D-EBCE-4C9D-69FB064EC43B}"/>
              </a:ext>
            </a:extLst>
          </p:cNvPr>
          <p:cNvSpPr txBox="1"/>
          <p:nvPr/>
        </p:nvSpPr>
        <p:spPr>
          <a:xfrm>
            <a:off x="425450" y="1318078"/>
            <a:ext cx="9471026" cy="132343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 project utilizes deep learning techniques, particularly convolutional neural networks (CNNs), for hand gesture recognition. The CNN model is trained on a dataset of hand gesture images representing different gestures such as thumbs up, thumbs down, fist symbol, peace symbol, etc.</a:t>
            </a:r>
          </a:p>
        </p:txBody>
      </p:sp>
      <p:pic>
        <p:nvPicPr>
          <p:cNvPr id="10" name="Picture 9">
            <a:extLst>
              <a:ext uri="{FF2B5EF4-FFF2-40B4-BE49-F238E27FC236}">
                <a16:creationId xmlns:a16="http://schemas.microsoft.com/office/drawing/2014/main" id="{AF9D77DD-6FFD-6830-7C79-9A491CDFCF88}"/>
              </a:ext>
            </a:extLst>
          </p:cNvPr>
          <p:cNvPicPr>
            <a:picLocks noChangeAspect="1"/>
          </p:cNvPicPr>
          <p:nvPr/>
        </p:nvPicPr>
        <p:blipFill>
          <a:blip r:embed="rId2"/>
          <a:stretch>
            <a:fillRect/>
          </a:stretch>
        </p:blipFill>
        <p:spPr>
          <a:xfrm>
            <a:off x="495300" y="2997200"/>
            <a:ext cx="9563100" cy="32321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439</TotalTime>
  <Words>572</Words>
  <Application>Microsoft Office PowerPoint</Application>
  <PresentationFormat>Widescreen</PresentationFormat>
  <Paragraphs>38</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Söhne</vt:lpstr>
      <vt:lpstr>Times New Roman</vt:lpstr>
      <vt:lpstr>Trebuchet MS</vt:lpstr>
      <vt:lpstr>Wingdings</vt:lpstr>
      <vt:lpstr>Office Theme</vt:lpstr>
      <vt:lpstr>PowerPoint Presentation</vt:lpstr>
      <vt:lpstr>PowerPoint Presentation</vt:lpstr>
      <vt:lpstr>AGENDA</vt:lpstr>
      <vt:lpstr>PROBLEM STATMENT</vt:lpstr>
      <vt:lpstr>PROJECT OVERVIEW</vt:lpstr>
      <vt:lpstr>WHO ARE THE END USERS?</vt:lpstr>
      <vt:lpstr>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Monisha J</dc:creator>
  <cp:lastModifiedBy>Monisha J</cp:lastModifiedBy>
  <cp:revision>5</cp:revision>
  <dcterms:created xsi:type="dcterms:W3CDTF">2024-04-04T13:13:49Z</dcterms:created>
  <dcterms:modified xsi:type="dcterms:W3CDTF">2024-04-05T08:49:36Z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