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2"/>
  </p:notesMasterIdLst>
  <p:handoutMasterIdLst>
    <p:handoutMasterId r:id="rId33"/>
  </p:handoutMasterIdLst>
  <p:sldIdLst>
    <p:sldId id="286" r:id="rId2"/>
    <p:sldId id="287" r:id="rId3"/>
    <p:sldId id="256" r:id="rId4"/>
    <p:sldId id="257" r:id="rId5"/>
    <p:sldId id="258" r:id="rId6"/>
    <p:sldId id="259" r:id="rId7"/>
    <p:sldId id="260" r:id="rId8"/>
    <p:sldId id="262" r:id="rId9"/>
    <p:sldId id="264" r:id="rId10"/>
    <p:sldId id="265" r:id="rId11"/>
    <p:sldId id="266" r:id="rId12"/>
    <p:sldId id="267" r:id="rId13"/>
    <p:sldId id="268" r:id="rId14"/>
    <p:sldId id="269" r:id="rId15"/>
    <p:sldId id="270" r:id="rId16"/>
    <p:sldId id="271" r:id="rId17"/>
    <p:sldId id="295" r:id="rId18"/>
    <p:sldId id="272" r:id="rId19"/>
    <p:sldId id="281" r:id="rId20"/>
    <p:sldId id="273" r:id="rId21"/>
    <p:sldId id="292" r:id="rId22"/>
    <p:sldId id="288" r:id="rId23"/>
    <p:sldId id="293" r:id="rId24"/>
    <p:sldId id="291" r:id="rId25"/>
    <p:sldId id="289" r:id="rId26"/>
    <p:sldId id="296" r:id="rId27"/>
    <p:sldId id="276" r:id="rId28"/>
    <p:sldId id="277" r:id="rId29"/>
    <p:sldId id="279" r:id="rId30"/>
    <p:sldId id="28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60"/>
  </p:normalViewPr>
  <p:slideViewPr>
    <p:cSldViewPr>
      <p:cViewPr varScale="1">
        <p:scale>
          <a:sx n="80" d="100"/>
          <a:sy n="80" d="100"/>
        </p:scale>
        <p:origin x="42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1FA1D05-DC8B-4952-8E05-4BCA1865438F}" type="datetimeFigureOut">
              <a:rPr lang="en-US" smtClean="0"/>
              <a:pPr/>
              <a:t>10/31/2018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Department of Information Technology</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922E489-601C-4F37-B003-4F7B0A90CFAC}" type="slidenum">
              <a:rPr lang="en-US" smtClean="0"/>
              <a:pPr/>
              <a:t>‹#›</a:t>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94C41F-886A-4759-B7C7-983027E7AC64}" type="datetimeFigureOut">
              <a:rPr lang="en-US" smtClean="0"/>
              <a:pPr/>
              <a:t>10/31/2018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Department of Information Technology</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D949D6-8A75-4C6E-B34F-AD16EFB5DF7F}" type="slidenum">
              <a:rPr lang="en-US" smtClean="0"/>
              <a:pPr/>
              <a:t>‹#›</a:t>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ABE2BC-1A63-4B12-A2CC-C3DB56C91017}" type="slidenum">
              <a:rPr lang="en-US" smtClean="0"/>
              <a:pPr/>
              <a:t>2</a:t>
            </a:fld>
            <a:endParaRPr lang="en-US"/>
          </a:p>
        </p:txBody>
      </p:sp>
    </p:spTree>
    <p:extLst>
      <p:ext uri="{BB962C8B-B14F-4D97-AF65-F5344CB8AC3E}">
        <p14:creationId xmlns:p14="http://schemas.microsoft.com/office/powerpoint/2010/main" val="1975345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CAD949D6-8A75-4C6E-B34F-AD16EFB5DF7F}" type="slidenum">
              <a:rPr lang="en-US" smtClean="0"/>
              <a:pPr/>
              <a:t>3</a:t>
            </a:fld>
            <a:endParaRPr lang="en-US"/>
          </a:p>
        </p:txBody>
      </p:sp>
      <p:sp>
        <p:nvSpPr>
          <p:cNvPr id="6" name="Footer Placeholder 5"/>
          <p:cNvSpPr>
            <a:spLocks noGrp="1"/>
          </p:cNvSpPr>
          <p:nvPr>
            <p:ph type="ftr" sz="quarter" idx="11"/>
          </p:nvPr>
        </p:nvSpPr>
        <p:spPr/>
        <p:txBody>
          <a:bodyPr/>
          <a:lstStyle/>
          <a:p>
            <a:r>
              <a:rPr lang="en-US"/>
              <a:t>Department of Information Technology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D949D6-8A75-4C6E-B34F-AD16EFB5DF7F}" type="slidenum">
              <a:rPr lang="en-US" smtClean="0"/>
              <a:pPr/>
              <a:t>4</a:t>
            </a:fld>
            <a:endParaRPr lang="en-US"/>
          </a:p>
        </p:txBody>
      </p:sp>
      <p:sp>
        <p:nvSpPr>
          <p:cNvPr id="6" name="Footer Placeholder 5"/>
          <p:cNvSpPr>
            <a:spLocks noGrp="1"/>
          </p:cNvSpPr>
          <p:nvPr>
            <p:ph type="ftr" sz="quarter" idx="11"/>
          </p:nvPr>
        </p:nvSpPr>
        <p:spPr/>
        <p:txBody>
          <a:bodyPr/>
          <a:lstStyle/>
          <a:p>
            <a:r>
              <a:rPr lang="en-US"/>
              <a:t>Department of Information Technology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F41D8A43-9D04-4FB8-89C3-878C7DFF4EF2}" type="datetime1">
              <a:rPr lang="en-US" smtClean="0"/>
              <a:pPr/>
              <a:t>10/31/2018</a:t>
            </a:fld>
            <a:endParaRPr lang="en-US"/>
          </a:p>
        </p:txBody>
      </p:sp>
      <p:sp>
        <p:nvSpPr>
          <p:cNvPr id="17" name="Footer Placeholder 16"/>
          <p:cNvSpPr>
            <a:spLocks noGrp="1"/>
          </p:cNvSpPr>
          <p:nvPr>
            <p:ph type="ftr" sz="quarter" idx="11"/>
          </p:nvPr>
        </p:nvSpPr>
        <p:spPr/>
        <p:txBody>
          <a:bodyPr/>
          <a:lstStyle/>
          <a:p>
            <a:r>
              <a:rPr lang="en-US"/>
              <a:t>Department Of Information Technology</a:t>
            </a:r>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D06A79B-E5BB-4C1C-BF74-391B17D83DF8}" type="datetime1">
              <a:rPr lang="en-US" smtClean="0"/>
              <a:pPr/>
              <a:t>10/31/2018</a:t>
            </a:fld>
            <a:endParaRPr lang="en-US"/>
          </a:p>
        </p:txBody>
      </p:sp>
      <p:sp>
        <p:nvSpPr>
          <p:cNvPr id="5" name="Footer Placeholder 4"/>
          <p:cNvSpPr>
            <a:spLocks noGrp="1"/>
          </p:cNvSpPr>
          <p:nvPr>
            <p:ph type="ftr" sz="quarter" idx="11"/>
          </p:nvPr>
        </p:nvSpPr>
        <p:spPr/>
        <p:txBody>
          <a:bodyPr/>
          <a:lstStyle/>
          <a:p>
            <a:r>
              <a:rPr lang="en-US"/>
              <a:t>Department Of Information Technology</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A34C627-DA54-4851-91D1-7CDBB0962985}" type="datetime1">
              <a:rPr lang="en-US" smtClean="0"/>
              <a:pPr/>
              <a:t>10/31/2018</a:t>
            </a:fld>
            <a:endParaRPr lang="en-US"/>
          </a:p>
        </p:txBody>
      </p:sp>
      <p:sp>
        <p:nvSpPr>
          <p:cNvPr id="5" name="Footer Placeholder 4"/>
          <p:cNvSpPr>
            <a:spLocks noGrp="1"/>
          </p:cNvSpPr>
          <p:nvPr>
            <p:ph type="ftr" sz="quarter" idx="11"/>
          </p:nvPr>
        </p:nvSpPr>
        <p:spPr/>
        <p:txBody>
          <a:bodyPr/>
          <a:lstStyle/>
          <a:p>
            <a:r>
              <a:rPr lang="en-US"/>
              <a:t>Department Of Information Technology</a:t>
            </a:r>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3EE38FAC-8ABC-4CE4-80B3-BA6CAF700D03}" type="datetime1">
              <a:rPr lang="en-US" smtClean="0"/>
              <a:pPr/>
              <a:t>10/31/2018</a:t>
            </a:fld>
            <a:endParaRPr lang="en-US"/>
          </a:p>
        </p:txBody>
      </p:sp>
      <p:sp>
        <p:nvSpPr>
          <p:cNvPr id="5" name="Footer Placeholder 4"/>
          <p:cNvSpPr>
            <a:spLocks noGrp="1"/>
          </p:cNvSpPr>
          <p:nvPr>
            <p:ph type="ftr" sz="quarter" idx="11"/>
          </p:nvPr>
        </p:nvSpPr>
        <p:spPr/>
        <p:txBody>
          <a:bodyPr/>
          <a:lstStyle/>
          <a:p>
            <a:r>
              <a:rPr lang="en-US"/>
              <a:t>Department Of Information Technology</a:t>
            </a:r>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a:t>Department Of Information Technology</a:t>
            </a:r>
          </a:p>
        </p:txBody>
      </p:sp>
      <p:sp>
        <p:nvSpPr>
          <p:cNvPr id="4" name="Date Placeholder 3"/>
          <p:cNvSpPr>
            <a:spLocks noGrp="1"/>
          </p:cNvSpPr>
          <p:nvPr>
            <p:ph type="dt" sz="half" idx="10"/>
          </p:nvPr>
        </p:nvSpPr>
        <p:spPr/>
        <p:txBody>
          <a:bodyPr/>
          <a:lstStyle/>
          <a:p>
            <a:fld id="{637475CC-CA50-4F5E-9236-75A15EE86A18}" type="datetime1">
              <a:rPr lang="en-US" smtClean="0"/>
              <a:pPr/>
              <a:t>10/31/2018</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D9488EBB-886F-4EA6-A78B-436BC9614BC9}" type="datetime1">
              <a:rPr lang="en-US" smtClean="0"/>
              <a:pPr/>
              <a:t>10/31/2018</a:t>
            </a:fld>
            <a:endParaRPr lang="en-US"/>
          </a:p>
        </p:txBody>
      </p:sp>
      <p:sp>
        <p:nvSpPr>
          <p:cNvPr id="6" name="Footer Placeholder 5"/>
          <p:cNvSpPr>
            <a:spLocks noGrp="1"/>
          </p:cNvSpPr>
          <p:nvPr>
            <p:ph type="ftr" sz="quarter" idx="11"/>
          </p:nvPr>
        </p:nvSpPr>
        <p:spPr/>
        <p:txBody>
          <a:bodyPr/>
          <a:lstStyle/>
          <a:p>
            <a:r>
              <a:rPr lang="en-US"/>
              <a:t>Department Of Information Technology</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B230EE05-B8B4-42E8-8441-0C238FEF86F7}" type="datetime1">
              <a:rPr lang="en-US" smtClean="0"/>
              <a:pPr/>
              <a:t>10/31/2018</a:t>
            </a:fld>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US"/>
              <a:t>Department Of Information Technology</a:t>
            </a:r>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7048C9B-1769-4B2D-B844-ECF126996EAC}" type="datetime1">
              <a:rPr lang="en-US" smtClean="0"/>
              <a:pPr/>
              <a:t>10/31/2018</a:t>
            </a:fld>
            <a:endParaRPr lang="en-US"/>
          </a:p>
        </p:txBody>
      </p:sp>
      <p:sp>
        <p:nvSpPr>
          <p:cNvPr id="4" name="Footer Placeholder 3"/>
          <p:cNvSpPr>
            <a:spLocks noGrp="1"/>
          </p:cNvSpPr>
          <p:nvPr>
            <p:ph type="ftr" sz="quarter" idx="11"/>
          </p:nvPr>
        </p:nvSpPr>
        <p:spPr/>
        <p:txBody>
          <a:bodyPr/>
          <a:lstStyle/>
          <a:p>
            <a:r>
              <a:rPr lang="en-US"/>
              <a:t>Department Of Information Technology</a:t>
            </a:r>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4372CEB7-A11E-4A84-A913-794F94101E90}" type="datetime1">
              <a:rPr lang="en-US" smtClean="0"/>
              <a:pPr/>
              <a:t>10/31/2018</a:t>
            </a:fld>
            <a:endParaRPr lang="en-US"/>
          </a:p>
        </p:txBody>
      </p:sp>
      <p:sp>
        <p:nvSpPr>
          <p:cNvPr id="3" name="Footer Placeholder 2"/>
          <p:cNvSpPr>
            <a:spLocks noGrp="1"/>
          </p:cNvSpPr>
          <p:nvPr>
            <p:ph type="ftr" sz="quarter" idx="11"/>
          </p:nvPr>
        </p:nvSpPr>
        <p:spPr/>
        <p:txBody>
          <a:bodyPr/>
          <a:lstStyle/>
          <a:p>
            <a:r>
              <a:rPr lang="en-US"/>
              <a:t>Department Of Information Technology</a:t>
            </a:r>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298CB3F4-AAAE-49AD-B31B-0398FED68CDB}" type="datetime1">
              <a:rPr lang="en-US" smtClean="0"/>
              <a:pPr/>
              <a:t>10/31/2018</a:t>
            </a:fld>
            <a:endParaRPr lang="en-US"/>
          </a:p>
        </p:txBody>
      </p:sp>
      <p:sp>
        <p:nvSpPr>
          <p:cNvPr id="6" name="Footer Placeholder 5"/>
          <p:cNvSpPr>
            <a:spLocks noGrp="1"/>
          </p:cNvSpPr>
          <p:nvPr>
            <p:ph type="ftr" sz="quarter" idx="11"/>
          </p:nvPr>
        </p:nvSpPr>
        <p:spPr>
          <a:xfrm>
            <a:off x="301752" y="6410848"/>
            <a:ext cx="3383280" cy="365760"/>
          </a:xfrm>
        </p:spPr>
        <p:txBody>
          <a:bodyPr/>
          <a:lstStyle/>
          <a:p>
            <a:r>
              <a:rPr lang="en-US"/>
              <a:t>Department Of Information Technology</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6B998350-274C-4FBF-876B-DE5E77D57BC4}" type="datetime1">
              <a:rPr lang="en-US" smtClean="0"/>
              <a:pPr/>
              <a:t>10/31/2018</a:t>
            </a:fld>
            <a:endParaRPr lang="en-US"/>
          </a:p>
        </p:txBody>
      </p:sp>
      <p:sp>
        <p:nvSpPr>
          <p:cNvPr id="6" name="Footer Placeholder 5"/>
          <p:cNvSpPr>
            <a:spLocks noGrp="1"/>
          </p:cNvSpPr>
          <p:nvPr>
            <p:ph type="ftr" sz="quarter" idx="11"/>
          </p:nvPr>
        </p:nvSpPr>
        <p:spPr>
          <a:xfrm>
            <a:off x="301752" y="6410848"/>
            <a:ext cx="3584448" cy="365760"/>
          </a:xfrm>
        </p:spPr>
        <p:txBody>
          <a:bodyPr/>
          <a:lstStyle/>
          <a:p>
            <a:r>
              <a:rPr lang="en-US"/>
              <a:t>Department Of Information Technology</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3A73C39-2A15-4F1D-AAAD-912AA95E65A0}" type="datetime1">
              <a:rPr lang="en-US" smtClean="0"/>
              <a:pPr/>
              <a:t>10/31/2018</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en-US"/>
              <a:t>Department Of Information Technology</a:t>
            </a: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3050" y="2133600"/>
            <a:ext cx="6172200" cy="1828800"/>
          </a:xfrm>
        </p:spPr>
        <p:txBody>
          <a:bodyPr>
            <a:normAutofit fontScale="90000"/>
          </a:bodyPr>
          <a:lstStyle/>
          <a:p>
            <a:r>
              <a:rPr lang="en-US" b="1" dirty="0">
                <a:latin typeface="Algerian" pitchFamily="82" charset="0"/>
              </a:rPr>
              <a:t>Acropolis  institute of technologyand research</a:t>
            </a:r>
          </a:p>
        </p:txBody>
      </p:sp>
      <p:sp>
        <p:nvSpPr>
          <p:cNvPr id="3" name="Subtitle 2"/>
          <p:cNvSpPr>
            <a:spLocks noGrp="1"/>
          </p:cNvSpPr>
          <p:nvPr>
            <p:ph type="subTitle" idx="1"/>
          </p:nvPr>
        </p:nvSpPr>
        <p:spPr>
          <a:xfrm>
            <a:off x="1543050" y="4114800"/>
            <a:ext cx="6286500" cy="1676400"/>
          </a:xfrm>
          <a:ln>
            <a:solidFill>
              <a:schemeClr val="accent1"/>
            </a:solidFill>
          </a:ln>
        </p:spPr>
        <p:txBody>
          <a:bodyPr>
            <a:normAutofit fontScale="92500" lnSpcReduction="20000"/>
          </a:bodyPr>
          <a:lstStyle/>
          <a:p>
            <a:r>
              <a:rPr lang="en-US" sz="4400" dirty="0">
                <a:latin typeface="Algerian" pitchFamily="82" charset="0"/>
              </a:rPr>
              <a:t>Indore Bypass Road,Manglia Square Indore (M.P)</a:t>
            </a:r>
            <a:endParaRPr lang="en-US" sz="4400" dirty="0">
              <a:solidFill>
                <a:schemeClr val="accent1"/>
              </a:solidFill>
              <a:latin typeface="Algerian" pitchFamily="82" charset="0"/>
            </a:endParaRPr>
          </a:p>
        </p:txBody>
      </p:sp>
      <p:pic>
        <p:nvPicPr>
          <p:cNvPr id="5" name="Picture 4" descr="logo_0.jpg"/>
          <p:cNvPicPr>
            <a:picLocks noChangeAspect="1"/>
          </p:cNvPicPr>
          <p:nvPr/>
        </p:nvPicPr>
        <p:blipFill>
          <a:blip r:embed="rId2" cstate="print"/>
          <a:stretch>
            <a:fillRect/>
          </a:stretch>
        </p:blipFill>
        <p:spPr>
          <a:xfrm>
            <a:off x="1714500" y="304802"/>
            <a:ext cx="6000750" cy="1476375"/>
          </a:xfrm>
          <a:prstGeom prst="rect">
            <a:avLst/>
          </a:prstGeom>
        </p:spPr>
      </p:pic>
    </p:spTree>
    <p:extLst>
      <p:ext uri="{BB962C8B-B14F-4D97-AF65-F5344CB8AC3E}">
        <p14:creationId xmlns:p14="http://schemas.microsoft.com/office/powerpoint/2010/main" val="109980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a:r>
              <a:rPr lang="en-IN" sz="2800" b="1" dirty="0">
                <a:solidFill>
                  <a:schemeClr val="tx1"/>
                </a:solidFill>
                <a:latin typeface="Calibri" pitchFamily="34" charset="0"/>
              </a:rPr>
              <a:t>Disadvantage</a:t>
            </a:r>
          </a:p>
        </p:txBody>
      </p:sp>
      <p:sp>
        <p:nvSpPr>
          <p:cNvPr id="2" name="Content Placeholder 1"/>
          <p:cNvSpPr>
            <a:spLocks noGrp="1"/>
          </p:cNvSpPr>
          <p:nvPr>
            <p:ph sz="quarter" idx="1"/>
          </p:nvPr>
        </p:nvSpPr>
        <p:spPr/>
        <p:txBody>
          <a:bodyPr>
            <a:normAutofit/>
          </a:bodyPr>
          <a:lstStyle/>
          <a:p>
            <a:pPr lvl="0"/>
            <a:r>
              <a:rPr lang="en-US" sz="2400" dirty="0">
                <a:latin typeface="Calibri" pitchFamily="34" charset="0"/>
              </a:rPr>
              <a:t>The business is dependent on logistics boys to deliver and pick up books. Initially, logistics posed a big bottleneck because courier companies would not serve a startup company. Based on customer analytics they came up with innovations, like </a:t>
            </a:r>
            <a:r>
              <a:rPr lang="en-US" sz="2400" dirty="0" err="1">
                <a:latin typeface="Calibri" pitchFamily="34" charset="0"/>
              </a:rPr>
              <a:t>fulfilment</a:t>
            </a:r>
            <a:r>
              <a:rPr lang="en-US" sz="2400" dirty="0">
                <a:latin typeface="Calibri" pitchFamily="34" charset="0"/>
              </a:rPr>
              <a:t> </a:t>
            </a:r>
            <a:r>
              <a:rPr lang="en-US" sz="2400" dirty="0" err="1">
                <a:latin typeface="Calibri" pitchFamily="34" charset="0"/>
              </a:rPr>
              <a:t>centres</a:t>
            </a:r>
            <a:r>
              <a:rPr lang="en-US" sz="2400" dirty="0">
                <a:latin typeface="Calibri" pitchFamily="34" charset="0"/>
              </a:rPr>
              <a:t>, closer to colleges, which helped them overcome the challenge of working with courier companies.</a:t>
            </a:r>
            <a:endParaRPr lang="en-IN" sz="2400" dirty="0">
              <a:latin typeface="Calibri" pitchFamily="34" charset="0"/>
            </a:endParaRPr>
          </a:p>
          <a:p>
            <a:pPr lvl="0"/>
            <a:r>
              <a:rPr lang="en-US" sz="2400" dirty="0">
                <a:latin typeface="Calibri" pitchFamily="34" charset="0"/>
              </a:rPr>
              <a:t>Digital content: The company needs to move beyond physical books.</a:t>
            </a:r>
            <a:endParaRPr lang="en-IN" sz="2400" dirty="0">
              <a:latin typeface="Calibri" pitchFamily="34" charset="0"/>
            </a:endParaRPr>
          </a:p>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Footer Placeholder 6"/>
          <p:cNvSpPr>
            <a:spLocks noGrp="1"/>
          </p:cNvSpPr>
          <p:nvPr>
            <p:ph type="ftr" sz="quarter" idx="11"/>
          </p:nvPr>
        </p:nvSpPr>
        <p:spPr/>
        <p:txBody>
          <a:bodyPr/>
          <a:lstStyle/>
          <a:p>
            <a:r>
              <a:rPr lang="en-US"/>
              <a:t>Department Of Information Technology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304800"/>
            <a:ext cx="6629400" cy="738664"/>
          </a:xfrm>
          <a:prstGeom prst="rect">
            <a:avLst/>
          </a:prstGeom>
          <a:noFill/>
        </p:spPr>
        <p:txBody>
          <a:bodyPr wrap="square" rtlCol="0">
            <a:spAutoFit/>
          </a:bodyPr>
          <a:lstStyle/>
          <a:p>
            <a:r>
              <a:rPr lang="en-US" sz="2400" b="1" u="sng" dirty="0" err="1">
                <a:latin typeface="Calibri" pitchFamily="34" charset="0"/>
              </a:rPr>
              <a:t>Bucketbolt</a:t>
            </a:r>
            <a:endParaRPr lang="en-IN" sz="2400" b="1" dirty="0">
              <a:latin typeface="Calibri" pitchFamily="34" charset="0"/>
            </a:endParaRPr>
          </a:p>
          <a:p>
            <a:endParaRPr lang="en-IN" dirty="0"/>
          </a:p>
        </p:txBody>
      </p:sp>
      <p:pic>
        <p:nvPicPr>
          <p:cNvPr id="6" name="Picture 5"/>
          <p:cNvPicPr/>
          <p:nvPr/>
        </p:nvPicPr>
        <p:blipFill>
          <a:blip r:embed="rId2" cstate="print"/>
          <a:stretch>
            <a:fillRect/>
          </a:stretch>
        </p:blipFill>
        <p:spPr>
          <a:xfrm>
            <a:off x="685800" y="914400"/>
            <a:ext cx="7239000" cy="4267200"/>
          </a:xfrm>
          <a:prstGeom prst="rect">
            <a:avLst/>
          </a:prstGeom>
        </p:spPr>
      </p:pic>
      <p:sp>
        <p:nvSpPr>
          <p:cNvPr id="8" name="Slide Number Placeholder 7"/>
          <p:cNvSpPr>
            <a:spLocks noGrp="1"/>
          </p:cNvSpPr>
          <p:nvPr>
            <p:ph type="sldNum" sz="quarter" idx="12"/>
          </p:nvPr>
        </p:nvSpPr>
        <p:spPr/>
        <p:txBody>
          <a:bodyPr/>
          <a:lstStyle/>
          <a:p>
            <a:fld id="{B6F15528-21DE-4FAA-801E-634DDDAF4B2B}" type="slidenum">
              <a:rPr lang="en-US" smtClean="0"/>
              <a:pPr/>
              <a:t>11</a:t>
            </a:fld>
            <a:endParaRPr lang="en-US"/>
          </a:p>
        </p:txBody>
      </p:sp>
      <p:sp>
        <p:nvSpPr>
          <p:cNvPr id="9" name="Footer Placeholder 8"/>
          <p:cNvSpPr>
            <a:spLocks noGrp="1"/>
          </p:cNvSpPr>
          <p:nvPr>
            <p:ph type="ftr" sz="quarter" idx="11"/>
          </p:nvPr>
        </p:nvSpPr>
        <p:spPr/>
        <p:txBody>
          <a:bodyPr/>
          <a:lstStyle/>
          <a:p>
            <a:r>
              <a:rPr lang="en-US"/>
              <a:t>Department Of Information Technology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381000"/>
            <a:ext cx="5105400" cy="369332"/>
          </a:xfrm>
          <a:prstGeom prst="rect">
            <a:avLst/>
          </a:prstGeom>
          <a:noFill/>
        </p:spPr>
        <p:txBody>
          <a:bodyPr wrap="square" rtlCol="0">
            <a:spAutoFit/>
          </a:bodyPr>
          <a:lstStyle/>
          <a:p>
            <a:endParaRPr lang="en-IN" dirty="0"/>
          </a:p>
        </p:txBody>
      </p:sp>
      <p:sp>
        <p:nvSpPr>
          <p:cNvPr id="5" name="Title 4"/>
          <p:cNvSpPr>
            <a:spLocks noGrp="1"/>
          </p:cNvSpPr>
          <p:nvPr>
            <p:ph type="title"/>
          </p:nvPr>
        </p:nvSpPr>
        <p:spPr>
          <a:xfrm>
            <a:off x="381000" y="533400"/>
            <a:ext cx="8534400" cy="758952"/>
          </a:xfrm>
        </p:spPr>
        <p:txBody>
          <a:bodyPr>
            <a:normAutofit fontScale="90000"/>
          </a:bodyPr>
          <a:lstStyle/>
          <a:p>
            <a:pPr algn="l"/>
            <a:br>
              <a:rPr lang="en-IN" dirty="0"/>
            </a:br>
            <a:r>
              <a:rPr lang="en-IN" sz="3100" b="1" dirty="0">
                <a:solidFill>
                  <a:schemeClr val="tx1"/>
                </a:solidFill>
                <a:latin typeface="Calibri" pitchFamily="34" charset="0"/>
              </a:rPr>
              <a:t>Advantage</a:t>
            </a:r>
            <a:br>
              <a:rPr lang="en-IN" sz="3100" b="1" dirty="0">
                <a:solidFill>
                  <a:schemeClr val="tx1"/>
                </a:solidFill>
                <a:latin typeface="Calibri" pitchFamily="34" charset="0"/>
              </a:rPr>
            </a:br>
            <a:endParaRPr lang="en-IN" sz="3100" b="1" dirty="0">
              <a:solidFill>
                <a:schemeClr val="tx1"/>
              </a:solidFill>
              <a:latin typeface="Calibri" pitchFamily="34" charset="0"/>
            </a:endParaRPr>
          </a:p>
        </p:txBody>
      </p:sp>
      <p:sp>
        <p:nvSpPr>
          <p:cNvPr id="6" name="Content Placeholder 5"/>
          <p:cNvSpPr>
            <a:spLocks noGrp="1"/>
          </p:cNvSpPr>
          <p:nvPr>
            <p:ph sz="quarter" idx="1"/>
          </p:nvPr>
        </p:nvSpPr>
        <p:spPr/>
        <p:txBody>
          <a:bodyPr>
            <a:normAutofit/>
          </a:bodyPr>
          <a:lstStyle/>
          <a:p>
            <a:pPr lvl="0" fontAlgn="base"/>
            <a:r>
              <a:rPr lang="en-US" sz="2400" dirty="0">
                <a:latin typeface="Calibri" pitchFamily="34" charset="0"/>
              </a:rPr>
              <a:t>Increased web traffic and improved Google page ranking.</a:t>
            </a:r>
            <a:endParaRPr lang="en-IN" sz="2400" dirty="0">
              <a:latin typeface="Calibri" pitchFamily="34" charset="0"/>
            </a:endParaRPr>
          </a:p>
          <a:p>
            <a:pPr lvl="0" fontAlgn="base"/>
            <a:r>
              <a:rPr lang="en-US" sz="2400" dirty="0">
                <a:latin typeface="Calibri" pitchFamily="34" charset="0"/>
              </a:rPr>
              <a:t>Contemporary design easily connect with target customers - the students.  </a:t>
            </a:r>
            <a:endParaRPr lang="en-IN" sz="2400" dirty="0">
              <a:latin typeface="Calibri" pitchFamily="34" charset="0"/>
            </a:endParaRPr>
          </a:p>
          <a:p>
            <a:pPr lvl="0" fontAlgn="base"/>
            <a:r>
              <a:rPr lang="en-US" sz="2400" dirty="0">
                <a:latin typeface="Calibri" pitchFamily="34" charset="0"/>
              </a:rPr>
              <a:t>Increased in sales and revenue.</a:t>
            </a:r>
            <a:endParaRPr lang="en-IN" sz="2400" dirty="0">
              <a:latin typeface="Calibri" pitchFamily="34" charset="0"/>
            </a:endParaRPr>
          </a:p>
          <a:p>
            <a:pPr lvl="0" fontAlgn="base"/>
            <a:r>
              <a:rPr lang="en-US" sz="2400" dirty="0">
                <a:latin typeface="Calibri" pitchFamily="34" charset="0"/>
              </a:rPr>
              <a:t>New fresh look with user-friendly interface and easy navigation makes it popular with customers.</a:t>
            </a:r>
            <a:endParaRPr lang="en-IN" sz="2400" dirty="0">
              <a:latin typeface="Calibri" pitchFamily="34" charset="0"/>
            </a:endParaRPr>
          </a:p>
          <a:p>
            <a:pPr lvl="0" fontAlgn="base"/>
            <a:r>
              <a:rPr lang="en-US" sz="2400" dirty="0">
                <a:latin typeface="Calibri" pitchFamily="34" charset="0"/>
              </a:rPr>
              <a:t>Better use of technology makes it robust, secure and scalable.</a:t>
            </a:r>
            <a:endParaRPr lang="en-IN" sz="2400" dirty="0">
              <a:latin typeface="Calibri" pitchFamily="34" charset="0"/>
            </a:endParaRPr>
          </a:p>
          <a:p>
            <a:pPr>
              <a:buNone/>
            </a:pPr>
            <a:endParaRPr lang="en-IN" dirty="0"/>
          </a:p>
          <a:p>
            <a:endParaRPr lang="en-IN"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12</a:t>
            </a:fld>
            <a:endParaRPr lang="en-US"/>
          </a:p>
        </p:txBody>
      </p:sp>
      <p:sp>
        <p:nvSpPr>
          <p:cNvPr id="10" name="Footer Placeholder 9"/>
          <p:cNvSpPr>
            <a:spLocks noGrp="1"/>
          </p:cNvSpPr>
          <p:nvPr>
            <p:ph type="ftr" sz="quarter" idx="11"/>
          </p:nvPr>
        </p:nvSpPr>
        <p:spPr/>
        <p:txBody>
          <a:bodyPr/>
          <a:lstStyle/>
          <a:p>
            <a:r>
              <a:rPr lang="en-US"/>
              <a:t>Department Of Information Technology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a:r>
              <a:rPr lang="en-IN" sz="2800" b="1" dirty="0">
                <a:solidFill>
                  <a:schemeClr val="tx1"/>
                </a:solidFill>
                <a:latin typeface="Calibri" pitchFamily="34" charset="0"/>
              </a:rPr>
              <a:t>Disadvantage</a:t>
            </a:r>
          </a:p>
        </p:txBody>
      </p:sp>
      <p:sp>
        <p:nvSpPr>
          <p:cNvPr id="2" name="Content Placeholder 1"/>
          <p:cNvSpPr>
            <a:spLocks noGrp="1"/>
          </p:cNvSpPr>
          <p:nvPr>
            <p:ph sz="quarter" idx="1"/>
          </p:nvPr>
        </p:nvSpPr>
        <p:spPr/>
        <p:txBody>
          <a:bodyPr>
            <a:normAutofit/>
          </a:bodyPr>
          <a:lstStyle/>
          <a:p>
            <a:pPr lvl="0"/>
            <a:r>
              <a:rPr lang="en-US" sz="2400" dirty="0">
                <a:latin typeface="Calibri" pitchFamily="34" charset="0"/>
              </a:rPr>
              <a:t>You can only sell books after one year of purchase from this site only.</a:t>
            </a:r>
            <a:endParaRPr lang="en-IN" sz="2400" dirty="0">
              <a:latin typeface="Calibri" pitchFamily="34" charset="0"/>
            </a:endParaRPr>
          </a:p>
          <a:p>
            <a:pPr lvl="0"/>
            <a:r>
              <a:rPr lang="en-US" sz="2400" dirty="0">
                <a:latin typeface="Calibri" pitchFamily="34" charset="0"/>
              </a:rPr>
              <a:t>Whenever you sell the books on </a:t>
            </a:r>
            <a:r>
              <a:rPr lang="en-US" sz="2400" dirty="0" err="1">
                <a:latin typeface="Calibri" pitchFamily="34" charset="0"/>
              </a:rPr>
              <a:t>bucketbolt</a:t>
            </a:r>
            <a:r>
              <a:rPr lang="en-US" sz="2400" dirty="0">
                <a:latin typeface="Calibri" pitchFamily="34" charset="0"/>
              </a:rPr>
              <a:t> you can only get the </a:t>
            </a:r>
            <a:r>
              <a:rPr lang="en-US" sz="2400" dirty="0" err="1">
                <a:latin typeface="Calibri" pitchFamily="34" charset="0"/>
              </a:rPr>
              <a:t>bucketbolt</a:t>
            </a:r>
            <a:r>
              <a:rPr lang="en-US" sz="2400" dirty="0">
                <a:latin typeface="Calibri" pitchFamily="34" charset="0"/>
              </a:rPr>
              <a:t> credits not the money.</a:t>
            </a:r>
            <a:endParaRPr lang="en-IN" sz="2400" dirty="0">
              <a:latin typeface="Calibri" pitchFamily="34" charset="0"/>
            </a:endParaRPr>
          </a:p>
          <a:p>
            <a:endParaRPr lang="en-IN" sz="2400" dirty="0">
              <a:latin typeface="Calibri" pitchFamily="34" charset="0"/>
            </a:endParaRPr>
          </a:p>
        </p:txBody>
      </p:sp>
      <p:pic>
        <p:nvPicPr>
          <p:cNvPr id="4" name="Picture 3"/>
          <p:cNvPicPr/>
          <p:nvPr/>
        </p:nvPicPr>
        <p:blipFill>
          <a:blip r:embed="rId2" cstate="print"/>
          <a:stretch>
            <a:fillRect/>
          </a:stretch>
        </p:blipFill>
        <p:spPr>
          <a:xfrm>
            <a:off x="762000" y="3429000"/>
            <a:ext cx="7772400" cy="2895600"/>
          </a:xfrm>
          <a:prstGeom prst="rect">
            <a:avLst/>
          </a:prstGeom>
        </p:spPr>
      </p:pic>
      <p:sp>
        <p:nvSpPr>
          <p:cNvPr id="7" name="Slide Number Placeholder 6"/>
          <p:cNvSpPr>
            <a:spLocks noGrp="1"/>
          </p:cNvSpPr>
          <p:nvPr>
            <p:ph type="sldNum" sz="quarter" idx="12"/>
          </p:nvPr>
        </p:nvSpPr>
        <p:spPr/>
        <p:txBody>
          <a:bodyPr/>
          <a:lstStyle/>
          <a:p>
            <a:fld id="{B6F15528-21DE-4FAA-801E-634DDDAF4B2B}" type="slidenum">
              <a:rPr lang="en-US" smtClean="0"/>
              <a:pPr/>
              <a:t>13</a:t>
            </a:fld>
            <a:endParaRPr lang="en-US"/>
          </a:p>
        </p:txBody>
      </p:sp>
      <p:sp>
        <p:nvSpPr>
          <p:cNvPr id="8" name="Footer Placeholder 7"/>
          <p:cNvSpPr>
            <a:spLocks noGrp="1"/>
          </p:cNvSpPr>
          <p:nvPr>
            <p:ph type="ftr" sz="quarter" idx="11"/>
          </p:nvPr>
        </p:nvSpPr>
        <p:spPr/>
        <p:txBody>
          <a:bodyPr/>
          <a:lstStyle/>
          <a:p>
            <a:r>
              <a:rPr lang="en-US"/>
              <a:t>Department Of Information Technology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62000" y="762000"/>
            <a:ext cx="4876800" cy="523220"/>
          </a:xfrm>
          <a:prstGeom prst="rect">
            <a:avLst/>
          </a:prstGeom>
          <a:noFill/>
        </p:spPr>
        <p:txBody>
          <a:bodyPr wrap="square" rtlCol="0">
            <a:spAutoFit/>
          </a:bodyPr>
          <a:lstStyle/>
          <a:p>
            <a:r>
              <a:rPr lang="en-US" sz="2800" b="1" dirty="0" err="1">
                <a:latin typeface="Calibri" pitchFamily="34" charset="0"/>
              </a:rPr>
              <a:t>Sellbuybook</a:t>
            </a:r>
            <a:endParaRPr lang="en-IN" sz="2800" dirty="0">
              <a:latin typeface="Calibri" pitchFamily="34" charset="0"/>
            </a:endParaRPr>
          </a:p>
        </p:txBody>
      </p:sp>
      <p:pic>
        <p:nvPicPr>
          <p:cNvPr id="8" name="Picture 7"/>
          <p:cNvPicPr/>
          <p:nvPr/>
        </p:nvPicPr>
        <p:blipFill>
          <a:blip r:embed="rId2" cstate="print"/>
          <a:srcRect/>
          <a:stretch>
            <a:fillRect/>
          </a:stretch>
        </p:blipFill>
        <p:spPr bwMode="auto">
          <a:xfrm>
            <a:off x="838200" y="1524000"/>
            <a:ext cx="7848600" cy="4343399"/>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9" name="Footer Placeholder 8"/>
          <p:cNvSpPr>
            <a:spLocks noGrp="1"/>
          </p:cNvSpPr>
          <p:nvPr>
            <p:ph type="ftr" sz="quarter" idx="11"/>
          </p:nvPr>
        </p:nvSpPr>
        <p:spPr/>
        <p:txBody>
          <a:bodyPr/>
          <a:lstStyle/>
          <a:p>
            <a:r>
              <a:rPr lang="en-US"/>
              <a:t>Department Of Information Technology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0"/>
            <a:ext cx="8534400" cy="6555641"/>
          </a:xfrm>
          <a:prstGeom prst="rect">
            <a:avLst/>
          </a:prstGeom>
          <a:noFill/>
        </p:spPr>
        <p:txBody>
          <a:bodyPr wrap="square" rtlCol="0">
            <a:spAutoFit/>
          </a:bodyPr>
          <a:lstStyle/>
          <a:p>
            <a:r>
              <a:rPr lang="en-US" sz="2800" b="1" dirty="0">
                <a:latin typeface="Calibri" pitchFamily="34" charset="0"/>
              </a:rPr>
              <a:t>Advantages</a:t>
            </a:r>
            <a:endParaRPr lang="en-IN" sz="2800" dirty="0">
              <a:latin typeface="Calibri" pitchFamily="34" charset="0"/>
            </a:endParaRPr>
          </a:p>
          <a:p>
            <a:pPr lvl="0">
              <a:buFont typeface="Arial" pitchFamily="34" charset="0"/>
              <a:buChar char="•"/>
            </a:pPr>
            <a:r>
              <a:rPr lang="en-US" sz="2400" dirty="0">
                <a:latin typeface="Calibri" pitchFamily="34" charset="0"/>
              </a:rPr>
              <a:t>It provide home delivery of books at Minimum price possible.</a:t>
            </a:r>
            <a:endParaRPr lang="en-IN" sz="2400" dirty="0">
              <a:latin typeface="Calibri" pitchFamily="34" charset="0"/>
            </a:endParaRPr>
          </a:p>
          <a:p>
            <a:pPr lvl="0">
              <a:buFont typeface="Arial" pitchFamily="34" charset="0"/>
              <a:buChar char="•"/>
            </a:pPr>
            <a:r>
              <a:rPr lang="en-US" sz="2400" dirty="0">
                <a:latin typeface="Calibri" pitchFamily="34" charset="0"/>
              </a:rPr>
              <a:t>All books we provide are in good condition and at cheapest rate in the Market.</a:t>
            </a:r>
            <a:endParaRPr lang="en-IN" sz="2400" dirty="0">
              <a:latin typeface="Calibri" pitchFamily="34" charset="0"/>
            </a:endParaRPr>
          </a:p>
          <a:p>
            <a:pPr lvl="0">
              <a:buFont typeface="Arial" pitchFamily="34" charset="0"/>
              <a:buChar char="•"/>
            </a:pPr>
            <a:r>
              <a:rPr lang="en-US" sz="2400" dirty="0">
                <a:latin typeface="Calibri" pitchFamily="34" charset="0"/>
              </a:rPr>
              <a:t>This site enable us to give Cash on Delivery facility, only make Payment if you like the Book.</a:t>
            </a:r>
            <a:endParaRPr lang="en-IN" sz="2400" dirty="0">
              <a:latin typeface="Calibri" pitchFamily="34" charset="0"/>
            </a:endParaRPr>
          </a:p>
          <a:p>
            <a:endParaRPr lang="en-US" sz="2800" b="1" dirty="0">
              <a:latin typeface="Calibri" pitchFamily="34" charset="0"/>
            </a:endParaRPr>
          </a:p>
          <a:p>
            <a:r>
              <a:rPr lang="en-US" sz="2800" b="1" dirty="0">
                <a:latin typeface="Calibri" pitchFamily="34" charset="0"/>
              </a:rPr>
              <a:t>Disadvantages</a:t>
            </a:r>
            <a:endParaRPr lang="en-IN" sz="2800" dirty="0">
              <a:latin typeface="Calibri" pitchFamily="34" charset="0"/>
            </a:endParaRPr>
          </a:p>
          <a:p>
            <a:pPr>
              <a:buFont typeface="Arial" pitchFamily="34" charset="0"/>
              <a:buChar char="•"/>
            </a:pPr>
            <a:r>
              <a:rPr lang="en-US" sz="2400" dirty="0">
                <a:latin typeface="Calibri" pitchFamily="34" charset="0"/>
              </a:rPr>
              <a:t>Books are a necessity of Today’s India, almost every person need books. All section of society, all age-groups need and loves Books. So we can expand to whole India touching lives of every citizen.</a:t>
            </a:r>
            <a:endParaRPr lang="en-IN" sz="2400" dirty="0">
              <a:latin typeface="Calibri" pitchFamily="34" charset="0"/>
            </a:endParaRPr>
          </a:p>
          <a:p>
            <a:pPr>
              <a:buFont typeface="Arial" pitchFamily="34" charset="0"/>
              <a:buChar char="•"/>
            </a:pPr>
            <a:r>
              <a:rPr lang="en-US" sz="2400" dirty="0">
                <a:latin typeface="Calibri" pitchFamily="34" charset="0"/>
              </a:rPr>
              <a:t>But this site focus will be on College Students, Novel readers and book lovers, Students preparing for IIT-JEE, AIIMS, Medical, Engineering, GATE and other Competitive Exams.</a:t>
            </a:r>
            <a:endParaRPr lang="en-IN" sz="2400" dirty="0">
              <a:latin typeface="Calibri" pitchFamily="34" charset="0"/>
            </a:endParaRPr>
          </a:p>
          <a:p>
            <a:pPr>
              <a:buFont typeface="Arial" pitchFamily="34" charset="0"/>
              <a:buChar char="•"/>
            </a:pPr>
            <a:r>
              <a:rPr lang="en-US" sz="2400" dirty="0">
                <a:latin typeface="Calibri" pitchFamily="34" charset="0"/>
              </a:rPr>
              <a:t> We also plan to introduce Books of all Category in next few Months but has not proposed till yet.</a:t>
            </a:r>
            <a:endParaRPr lang="en-IN" sz="2400" dirty="0">
              <a:latin typeface="Calibri" pitchFamily="34" charset="0"/>
            </a:endParaRPr>
          </a:p>
          <a:p>
            <a:endParaRPr lang="en-IN" sz="2400" dirty="0">
              <a:latin typeface="Calibri"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Footer Placeholder 6"/>
          <p:cNvSpPr>
            <a:spLocks noGrp="1"/>
          </p:cNvSpPr>
          <p:nvPr>
            <p:ph type="ftr" sz="quarter" idx="11"/>
          </p:nvPr>
        </p:nvSpPr>
        <p:spPr/>
        <p:txBody>
          <a:bodyPr/>
          <a:lstStyle/>
          <a:p>
            <a:r>
              <a:rPr lang="en-US"/>
              <a:t>Department Of Information Technology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noChangeArrowheads="1"/>
          </p:cNvSpPr>
          <p:nvPr>
            <p:ph type="subTitle" idx="1"/>
          </p:nvPr>
        </p:nvSpPr>
        <p:spPr>
          <a:xfrm>
            <a:off x="304800" y="2590800"/>
            <a:ext cx="8229600" cy="3565525"/>
          </a:xfrm>
        </p:spPr>
        <p:txBody>
          <a:bodyPr>
            <a:normAutofit/>
          </a:bodyPr>
          <a:lstStyle/>
          <a:p>
            <a:pPr marL="136525" algn="just" eaLnBrk="1" hangingPunct="1">
              <a:buFont typeface="Arial" pitchFamily="34" charset="0"/>
              <a:buChar char="•"/>
            </a:pPr>
            <a:r>
              <a:rPr lang="en-US" altLang="zh-CN" sz="2400" cap="none" dirty="0">
                <a:solidFill>
                  <a:schemeClr val="tx1"/>
                </a:solidFill>
                <a:latin typeface="Calibri" pitchFamily="34" charset="0"/>
              </a:rPr>
              <a:t>Develop an efficient book selling / buying system for second hand books.</a:t>
            </a:r>
          </a:p>
          <a:p>
            <a:pPr marL="136525" algn="just" eaLnBrk="1" hangingPunct="1">
              <a:buFont typeface="Arial" pitchFamily="34" charset="0"/>
              <a:buChar char="•"/>
            </a:pPr>
            <a:endParaRPr lang="en-US" altLang="zh-CN" sz="2400" cap="none" dirty="0">
              <a:solidFill>
                <a:schemeClr val="tx1"/>
              </a:solidFill>
              <a:latin typeface="Calibri" pitchFamily="34" charset="0"/>
            </a:endParaRPr>
          </a:p>
          <a:p>
            <a:pPr marL="136525" algn="just" eaLnBrk="1" hangingPunct="1">
              <a:buFont typeface="Arial" pitchFamily="34" charset="0"/>
              <a:buChar char="•"/>
            </a:pPr>
            <a:r>
              <a:rPr lang="en-US" altLang="zh-CN" sz="2400" cap="none" dirty="0">
                <a:solidFill>
                  <a:schemeClr val="tx1"/>
                </a:solidFill>
                <a:latin typeface="Calibri" pitchFamily="34" charset="0"/>
              </a:rPr>
              <a:t>Unlike normal system no additional convince  charges added.</a:t>
            </a:r>
          </a:p>
          <a:p>
            <a:pPr marL="136525" algn="just" eaLnBrk="1" hangingPunct="1">
              <a:buFont typeface="Arial" pitchFamily="34" charset="0"/>
              <a:buChar char="•"/>
            </a:pPr>
            <a:endParaRPr lang="en-US" altLang="zh-CN" sz="2400" cap="none" dirty="0">
              <a:solidFill>
                <a:schemeClr val="tx1"/>
              </a:solidFill>
              <a:latin typeface="Calibri" pitchFamily="34" charset="0"/>
            </a:endParaRPr>
          </a:p>
          <a:p>
            <a:pPr marL="136525" algn="just" eaLnBrk="1" hangingPunct="1">
              <a:buFont typeface="Arial" pitchFamily="34" charset="0"/>
              <a:buChar char="•"/>
            </a:pPr>
            <a:r>
              <a:rPr lang="en-US" altLang="zh-CN" sz="2400" cap="none" dirty="0">
                <a:solidFill>
                  <a:schemeClr val="tx1"/>
                </a:solidFill>
                <a:latin typeface="Calibri" pitchFamily="34" charset="0"/>
              </a:rPr>
              <a:t>To make system secure and user friendly.</a:t>
            </a:r>
          </a:p>
        </p:txBody>
      </p:sp>
      <p:sp>
        <p:nvSpPr>
          <p:cNvPr id="6146" name="Title 1"/>
          <p:cNvSpPr>
            <a:spLocks noGrp="1" noChangeArrowheads="1"/>
          </p:cNvSpPr>
          <p:nvPr>
            <p:ph type="ctrTitle"/>
          </p:nvPr>
        </p:nvSpPr>
        <p:spPr>
          <a:xfrm>
            <a:off x="228600" y="609600"/>
            <a:ext cx="8229600" cy="1143000"/>
          </a:xfrm>
          <a:noFill/>
        </p:spPr>
        <p:txBody>
          <a:bodyPr>
            <a:noAutofit/>
          </a:bodyPr>
          <a:lstStyle/>
          <a:p>
            <a:pPr algn="l" eaLnBrk="1" hangingPunct="1"/>
            <a:br>
              <a:rPr lang="en-GB" altLang="en-US" sz="2800" b="1" dirty="0">
                <a:solidFill>
                  <a:schemeClr val="tx1"/>
                </a:solidFill>
                <a:latin typeface="Calibri" pitchFamily="34" charset="0"/>
              </a:rPr>
            </a:br>
            <a:br>
              <a:rPr lang="en-GB" altLang="en-US" sz="2800" b="1" dirty="0">
                <a:solidFill>
                  <a:schemeClr val="tx1"/>
                </a:solidFill>
                <a:latin typeface="Calibri" pitchFamily="34" charset="0"/>
              </a:rPr>
            </a:br>
            <a:br>
              <a:rPr lang="en-GB" altLang="en-US" sz="2800" b="1" dirty="0">
                <a:solidFill>
                  <a:schemeClr val="tx1"/>
                </a:solidFill>
                <a:latin typeface="Calibri" pitchFamily="34" charset="0"/>
              </a:rPr>
            </a:br>
            <a:br>
              <a:rPr lang="en-GB" altLang="en-US" sz="2800" b="1" dirty="0">
                <a:solidFill>
                  <a:schemeClr val="tx1"/>
                </a:solidFill>
                <a:latin typeface="Calibri" pitchFamily="34" charset="0"/>
              </a:rPr>
            </a:br>
            <a:br>
              <a:rPr lang="en-GB" altLang="en-US" sz="2800" b="1" dirty="0">
                <a:solidFill>
                  <a:schemeClr val="tx1"/>
                </a:solidFill>
                <a:latin typeface="Calibri" pitchFamily="34" charset="0"/>
              </a:rPr>
            </a:br>
            <a:r>
              <a:rPr lang="en-GB" altLang="en-US" sz="3200" b="1" dirty="0">
                <a:solidFill>
                  <a:schemeClr val="tx1"/>
                </a:solidFill>
                <a:latin typeface="Calibri" pitchFamily="34" charset="0"/>
              </a:rPr>
              <a:t>Objective</a:t>
            </a:r>
          </a:p>
        </p:txBody>
      </p:sp>
      <p:sp>
        <p:nvSpPr>
          <p:cNvPr id="6148" name="Text Box 3"/>
          <p:cNvSpPr>
            <a:spLocks noChangeArrowheads="1"/>
          </p:cNvSpPr>
          <p:nvPr/>
        </p:nvSpPr>
        <p:spPr bwMode="auto">
          <a:xfrm>
            <a:off x="3076575" y="5035550"/>
            <a:ext cx="5299075" cy="584200"/>
          </a:xfrm>
          <a:prstGeom prst="rect">
            <a:avLst/>
          </a:prstGeom>
          <a:noFill/>
          <a:ln w="9525">
            <a:noFill/>
            <a:miter lim="800000"/>
            <a:headEnd/>
            <a:tailEnd/>
          </a:ln>
        </p:spPr>
        <p:txBody>
          <a:bodyPr>
            <a:spAutoFit/>
          </a:bodyPr>
          <a:lstStyle/>
          <a:p>
            <a:endParaRPr lang="en-US" sz="3200">
              <a:solidFill>
                <a:srgbClr val="FFFFFF"/>
              </a:solidFill>
              <a:latin typeface="Times New Roman" pitchFamily="18" charset="0"/>
              <a:sym typeface="Times New Roman"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16</a:t>
            </a:fld>
            <a:endParaRPr lang="en-US"/>
          </a:p>
        </p:txBody>
      </p:sp>
      <p:sp>
        <p:nvSpPr>
          <p:cNvPr id="8" name="Footer Placeholder 7"/>
          <p:cNvSpPr>
            <a:spLocks noGrp="1"/>
          </p:cNvSpPr>
          <p:nvPr>
            <p:ph type="ftr" sz="quarter" idx="11"/>
          </p:nvPr>
        </p:nvSpPr>
        <p:spPr/>
        <p:txBody>
          <a:bodyPr/>
          <a:lstStyle/>
          <a:p>
            <a:r>
              <a:rPr lang="en-US"/>
              <a:t>Department Of Information Technology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noChangeArrowheads="1"/>
          </p:cNvSpPr>
          <p:nvPr>
            <p:ph type="title"/>
          </p:nvPr>
        </p:nvSpPr>
        <p:spPr>
          <a:xfrm>
            <a:off x="228600" y="685800"/>
            <a:ext cx="8229600" cy="1143000"/>
          </a:xfrm>
          <a:noFill/>
        </p:spPr>
        <p:txBody>
          <a:bodyPr>
            <a:normAutofit/>
          </a:bodyPr>
          <a:lstStyle/>
          <a:p>
            <a:pPr algn="l" eaLnBrk="1" hangingPunct="1"/>
            <a:r>
              <a:rPr lang="en-US" altLang="zh-CN" sz="3200" b="1" dirty="0">
                <a:solidFill>
                  <a:schemeClr val="tx1"/>
                </a:solidFill>
                <a:latin typeface="Calibri" pitchFamily="34" charset="0"/>
              </a:rPr>
              <a:t>SOLUTION PROPOSED</a:t>
            </a:r>
          </a:p>
        </p:txBody>
      </p:sp>
      <p:sp>
        <p:nvSpPr>
          <p:cNvPr id="7171" name="Content Placeholder 2"/>
          <p:cNvSpPr>
            <a:spLocks noGrp="1" noChangeArrowheads="1"/>
          </p:cNvSpPr>
          <p:nvPr>
            <p:ph idx="1"/>
          </p:nvPr>
        </p:nvSpPr>
        <p:spPr>
          <a:xfrm>
            <a:off x="304800" y="2514600"/>
            <a:ext cx="8229600" cy="4708525"/>
          </a:xfrm>
        </p:spPr>
        <p:txBody>
          <a:bodyPr/>
          <a:lstStyle/>
          <a:p>
            <a:pPr algn="just" eaLnBrk="1" hangingPunct="1"/>
            <a:r>
              <a:rPr lang="en-US" altLang="en-US" dirty="0">
                <a:solidFill>
                  <a:schemeClr val="tx1"/>
                </a:solidFill>
                <a:latin typeface="Times New Roman" pitchFamily="18" charset="0"/>
              </a:rPr>
              <a:t> </a:t>
            </a:r>
            <a:r>
              <a:rPr lang="en-US" altLang="en-US" sz="2400" b="0" cap="none" dirty="0">
                <a:solidFill>
                  <a:schemeClr val="tx1"/>
                </a:solidFill>
                <a:latin typeface="Calibri" pitchFamily="34" charset="0"/>
              </a:rPr>
              <a:t>This </a:t>
            </a:r>
            <a:r>
              <a:rPr lang="en-GB" altLang="en-US" sz="2400" b="0" cap="none" dirty="0">
                <a:solidFill>
                  <a:schemeClr val="tx1"/>
                </a:solidFill>
                <a:latin typeface="Calibri" pitchFamily="34" charset="0"/>
              </a:rPr>
              <a:t>website</a:t>
            </a:r>
            <a:r>
              <a:rPr lang="en-US" altLang="en-US" sz="2400" b="0" cap="none" dirty="0">
                <a:solidFill>
                  <a:schemeClr val="tx1"/>
                </a:solidFill>
                <a:latin typeface="Calibri" pitchFamily="34" charset="0"/>
              </a:rPr>
              <a:t> is developed to make it easy for the people to buy and sell any used book at anywhere without giving much time and also without much selection. The web portal can be opened on any platform.</a:t>
            </a:r>
          </a:p>
          <a:p>
            <a:pPr algn="just" eaLnBrk="1" hangingPunct="1"/>
            <a:endParaRPr lang="en-US" altLang="en-US" dirty="0">
              <a:solidFill>
                <a:schemeClr val="tx1"/>
              </a:solidFill>
              <a:latin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90600"/>
          </a:xfrm>
        </p:spPr>
        <p:txBody>
          <a:bodyPr>
            <a:noAutofit/>
          </a:bodyPr>
          <a:lstStyle/>
          <a:p>
            <a:pPr algn="l"/>
            <a:r>
              <a:rPr lang="en-US" sz="2800" b="1" dirty="0">
                <a:solidFill>
                  <a:schemeClr val="tx1"/>
                </a:solidFill>
                <a:latin typeface="Calibri" pitchFamily="34" charset="0"/>
              </a:rPr>
              <a:t>Models/Diagrams</a:t>
            </a:r>
            <a:br>
              <a:rPr lang="en-US" sz="2800" b="1" dirty="0">
                <a:solidFill>
                  <a:schemeClr val="tx1"/>
                </a:solidFill>
                <a:latin typeface="Calibri" pitchFamily="34" charset="0"/>
              </a:rPr>
            </a:br>
            <a:r>
              <a:rPr lang="en-US" sz="2400" b="1" dirty="0">
                <a:solidFill>
                  <a:schemeClr val="tx1"/>
                </a:solidFill>
                <a:latin typeface="Calibri" pitchFamily="34" charset="0"/>
              </a:rPr>
              <a:t>ER Diagram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6" name="Footer Placeholder 5"/>
          <p:cNvSpPr>
            <a:spLocks noGrp="1"/>
          </p:cNvSpPr>
          <p:nvPr>
            <p:ph type="ftr" sz="quarter" idx="11"/>
          </p:nvPr>
        </p:nvSpPr>
        <p:spPr/>
        <p:txBody>
          <a:bodyPr/>
          <a:lstStyle/>
          <a:p>
            <a:r>
              <a:rPr lang="en-US"/>
              <a:t>Department Of Information Technology</a:t>
            </a:r>
          </a:p>
        </p:txBody>
      </p:sp>
      <p:sp>
        <p:nvSpPr>
          <p:cNvPr id="5" name="Rectangle 2">
            <a:extLst>
              <a:ext uri="{FF2B5EF4-FFF2-40B4-BE49-F238E27FC236}">
                <a16:creationId xmlns:a16="http://schemas.microsoft.com/office/drawing/2014/main" id="{979678D7-0046-48F2-824C-13BC0522623C}"/>
              </a:ext>
            </a:extLst>
          </p:cNvPr>
          <p:cNvSpPr>
            <a:spLocks noChangeArrowheads="1"/>
          </p:cNvSpPr>
          <p:nvPr/>
        </p:nvSpPr>
        <p:spPr bwMode="auto">
          <a:xfrm>
            <a:off x="3778899" y="2321779"/>
            <a:ext cx="8791722" cy="735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x-none"/>
          </a:p>
        </p:txBody>
      </p:sp>
      <p:sp>
        <p:nvSpPr>
          <p:cNvPr id="3" name="Rectangle 2">
            <a:extLst>
              <a:ext uri="{FF2B5EF4-FFF2-40B4-BE49-F238E27FC236}">
                <a16:creationId xmlns:a16="http://schemas.microsoft.com/office/drawing/2014/main" id="{287B061B-BC14-47A3-88DE-D5A38294A623}"/>
              </a:ext>
            </a:extLst>
          </p:cNvPr>
          <p:cNvSpPr>
            <a:spLocks noChangeArrowheads="1"/>
          </p:cNvSpPr>
          <p:nvPr/>
        </p:nvSpPr>
        <p:spPr bwMode="auto">
          <a:xfrm>
            <a:off x="862054" y="2186543"/>
            <a:ext cx="10437955" cy="718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x-none"/>
          </a:p>
        </p:txBody>
      </p:sp>
      <p:pic>
        <p:nvPicPr>
          <p:cNvPr id="9" name="Picture 8">
            <a:extLst>
              <a:ext uri="{FF2B5EF4-FFF2-40B4-BE49-F238E27FC236}">
                <a16:creationId xmlns:a16="http://schemas.microsoft.com/office/drawing/2014/main" id="{8DF1ABB6-B263-4313-A0D1-AE5561A88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027" y="2192596"/>
            <a:ext cx="8281946" cy="344620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Department Of Information Technology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2" name="Title 1"/>
          <p:cNvSpPr>
            <a:spLocks noGrp="1"/>
          </p:cNvSpPr>
          <p:nvPr>
            <p:ph type="title" idx="4294967295"/>
          </p:nvPr>
        </p:nvSpPr>
        <p:spPr>
          <a:xfrm>
            <a:off x="0" y="228600"/>
            <a:ext cx="8534400" cy="758825"/>
          </a:xfrm>
        </p:spPr>
        <p:txBody>
          <a:bodyPr>
            <a:normAutofit/>
          </a:bodyPr>
          <a:lstStyle/>
          <a:p>
            <a:pPr algn="l"/>
            <a:r>
              <a:rPr lang="en-IN" sz="2800" b="1" dirty="0">
                <a:solidFill>
                  <a:schemeClr val="tx1"/>
                </a:solidFill>
                <a:latin typeface="Calibri" pitchFamily="34" charset="0"/>
              </a:rPr>
              <a:t>   Use Case</a:t>
            </a:r>
          </a:p>
        </p:txBody>
      </p:sp>
      <p:sp>
        <p:nvSpPr>
          <p:cNvPr id="8" name="Rectangle 2">
            <a:extLst>
              <a:ext uri="{FF2B5EF4-FFF2-40B4-BE49-F238E27FC236}">
                <a16:creationId xmlns:a16="http://schemas.microsoft.com/office/drawing/2014/main" id="{938D6C8A-846D-4D64-9CDC-C90E40DC0972}"/>
              </a:ext>
            </a:extLst>
          </p:cNvPr>
          <p:cNvSpPr>
            <a:spLocks noChangeArrowheads="1"/>
          </p:cNvSpPr>
          <p:nvPr/>
        </p:nvSpPr>
        <p:spPr bwMode="auto">
          <a:xfrm>
            <a:off x="914400" y="783338"/>
            <a:ext cx="8890000" cy="435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x-none"/>
          </a:p>
        </p:txBody>
      </p:sp>
      <p:pic>
        <p:nvPicPr>
          <p:cNvPr id="6" name="Picture 5">
            <a:extLst>
              <a:ext uri="{FF2B5EF4-FFF2-40B4-BE49-F238E27FC236}">
                <a16:creationId xmlns:a16="http://schemas.microsoft.com/office/drawing/2014/main" id="{84DF5CB1-2735-485A-94E5-F25380ED2F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297809"/>
            <a:ext cx="4419600" cy="60603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4648200"/>
            <a:ext cx="3200400" cy="646331"/>
          </a:xfrm>
          <a:prstGeom prst="rect">
            <a:avLst/>
          </a:prstGeom>
          <a:noFill/>
        </p:spPr>
        <p:txBody>
          <a:bodyPr wrap="square" rtlCol="0">
            <a:spAutoFit/>
          </a:bodyPr>
          <a:lstStyle/>
          <a:p>
            <a:r>
              <a:rPr lang="en-GB" b="1" dirty="0">
                <a:latin typeface="Arial" pitchFamily="34" charset="0"/>
                <a:cs typeface="Arial" pitchFamily="34" charset="0"/>
              </a:rPr>
              <a:t>Project Guide</a:t>
            </a:r>
          </a:p>
          <a:p>
            <a:r>
              <a:rPr lang="en-GB" b="1" dirty="0">
                <a:latin typeface="Arial" pitchFamily="34" charset="0"/>
                <a:cs typeface="Arial" pitchFamily="34" charset="0"/>
              </a:rPr>
              <a:t>Prof. Anita </a:t>
            </a:r>
            <a:r>
              <a:rPr lang="en-GB" b="1" dirty="0" err="1">
                <a:latin typeface="Arial" pitchFamily="34" charset="0"/>
                <a:cs typeface="Arial" pitchFamily="34" charset="0"/>
              </a:rPr>
              <a:t>Mahajan</a:t>
            </a:r>
            <a:endParaRPr lang="en-GB" b="1" dirty="0">
              <a:latin typeface="Arial" pitchFamily="34" charset="0"/>
              <a:cs typeface="Arial" pitchFamily="34" charset="0"/>
            </a:endParaRPr>
          </a:p>
        </p:txBody>
      </p:sp>
      <p:sp>
        <p:nvSpPr>
          <p:cNvPr id="8" name="TextBox 7"/>
          <p:cNvSpPr txBox="1"/>
          <p:nvPr/>
        </p:nvSpPr>
        <p:spPr>
          <a:xfrm>
            <a:off x="1524000" y="1143000"/>
            <a:ext cx="6781800" cy="830997"/>
          </a:xfrm>
          <a:prstGeom prst="rect">
            <a:avLst/>
          </a:prstGeom>
          <a:noFill/>
        </p:spPr>
        <p:txBody>
          <a:bodyPr wrap="square" rtlCol="0">
            <a:spAutoFit/>
          </a:bodyPr>
          <a:lstStyle/>
          <a:p>
            <a:r>
              <a:rPr lang="en-IN" sz="2400" b="1" dirty="0">
                <a:solidFill>
                  <a:srgbClr val="00B050"/>
                </a:solidFill>
                <a:latin typeface="Algerian" pitchFamily="82" charset="0"/>
              </a:rPr>
              <a:t>    </a:t>
            </a:r>
            <a:r>
              <a:rPr lang="en-IN" sz="2400" b="1" dirty="0">
                <a:latin typeface="Algerian" pitchFamily="82" charset="0"/>
              </a:rPr>
              <a:t>MINOR PROJECT ON “used BOOKs”</a:t>
            </a:r>
          </a:p>
          <a:p>
            <a:r>
              <a:rPr lang="en-IN" sz="2400" b="1" dirty="0">
                <a:latin typeface="Algerian" pitchFamily="82" charset="0"/>
              </a:rPr>
              <a:t>                          2018-19</a:t>
            </a:r>
          </a:p>
        </p:txBody>
      </p:sp>
      <p:sp>
        <p:nvSpPr>
          <p:cNvPr id="11" name="Footer Placeholder 10"/>
          <p:cNvSpPr>
            <a:spLocks noGrp="1"/>
          </p:cNvSpPr>
          <p:nvPr>
            <p:ph type="ftr" sz="quarter" idx="11"/>
          </p:nvPr>
        </p:nvSpPr>
        <p:spPr>
          <a:xfrm>
            <a:off x="5181600" y="6248400"/>
            <a:ext cx="7010400" cy="365760"/>
          </a:xfrm>
        </p:spPr>
        <p:txBody>
          <a:bodyPr/>
          <a:lstStyle/>
          <a:p>
            <a:r>
              <a:rPr lang="en-US" sz="2400" dirty="0">
                <a:latin typeface="Calibri" pitchFamily="34" charset="0"/>
              </a:rPr>
              <a:t>Submitted by IT-</a:t>
            </a:r>
            <a:r>
              <a:rPr lang="en-US" sz="2800" dirty="0">
                <a:latin typeface="Calibri" pitchFamily="34" charset="0"/>
              </a:rPr>
              <a:t>2</a:t>
            </a:r>
            <a:r>
              <a:rPr lang="en-US" sz="2400" dirty="0">
                <a:latin typeface="Calibri" pitchFamily="34" charset="0"/>
              </a:rPr>
              <a:t>(4 YEAR)</a:t>
            </a:r>
          </a:p>
        </p:txBody>
      </p:sp>
      <p:pic>
        <p:nvPicPr>
          <p:cNvPr id="1026" name="Picture 2"/>
          <p:cNvPicPr>
            <a:picLocks noChangeAspect="1" noChangeArrowheads="1"/>
          </p:cNvPicPr>
          <p:nvPr/>
        </p:nvPicPr>
        <p:blipFill>
          <a:blip r:embed="rId3" cstate="print"/>
          <a:srcRect/>
          <a:stretch>
            <a:fillRect/>
          </a:stretch>
        </p:blipFill>
        <p:spPr bwMode="auto">
          <a:xfrm>
            <a:off x="4800600" y="1828800"/>
            <a:ext cx="4114800" cy="3733800"/>
          </a:xfrm>
          <a:prstGeom prst="rect">
            <a:avLst/>
          </a:prstGeom>
          <a:noFill/>
          <a:ln w="9525">
            <a:noFill/>
            <a:miter lim="800000"/>
            <a:headEnd/>
            <a:tailEnd/>
          </a:ln>
        </p:spPr>
      </p:pic>
    </p:spTree>
    <p:extLst>
      <p:ext uri="{BB962C8B-B14F-4D97-AF65-F5344CB8AC3E}">
        <p14:creationId xmlns:p14="http://schemas.microsoft.com/office/powerpoint/2010/main" val="2191292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90600"/>
          </a:xfrm>
        </p:spPr>
        <p:txBody>
          <a:bodyPr>
            <a:normAutofit/>
          </a:bodyPr>
          <a:lstStyle/>
          <a:p>
            <a:pPr algn="l"/>
            <a:r>
              <a:rPr lang="en-US" sz="3100" b="1" dirty="0">
                <a:solidFill>
                  <a:schemeClr val="tx1"/>
                </a:solidFill>
                <a:latin typeface="Calibri" pitchFamily="34" charset="0"/>
              </a:rPr>
              <a:t>Implementation</a:t>
            </a:r>
            <a:br>
              <a:rPr lang="en-US" sz="3100" b="1" dirty="0">
                <a:solidFill>
                  <a:schemeClr val="tx1"/>
                </a:solidFill>
                <a:latin typeface="Calibri" pitchFamily="34" charset="0"/>
              </a:rPr>
            </a:br>
            <a:r>
              <a:rPr lang="en-US" sz="2700" b="1" dirty="0">
                <a:solidFill>
                  <a:schemeClr val="tx1"/>
                </a:solidFill>
                <a:latin typeface="Calibri" pitchFamily="34" charset="0"/>
              </a:rPr>
              <a:t>Home Page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6" name="Footer Placeholder 5"/>
          <p:cNvSpPr>
            <a:spLocks noGrp="1"/>
          </p:cNvSpPr>
          <p:nvPr>
            <p:ph type="ftr" sz="quarter" idx="11"/>
          </p:nvPr>
        </p:nvSpPr>
        <p:spPr/>
        <p:txBody>
          <a:bodyPr/>
          <a:lstStyle/>
          <a:p>
            <a:r>
              <a:rPr lang="en-US"/>
              <a:t>Department Of Information Technology</a:t>
            </a:r>
          </a:p>
        </p:txBody>
      </p:sp>
      <p:pic>
        <p:nvPicPr>
          <p:cNvPr id="7" name="Picture 6">
            <a:extLst>
              <a:ext uri="{FF2B5EF4-FFF2-40B4-BE49-F238E27FC236}">
                <a16:creationId xmlns:a16="http://schemas.microsoft.com/office/drawing/2014/main" id="{4DC8859A-CB78-46B7-A666-EBC0ED7AFD87}"/>
              </a:ext>
            </a:extLst>
          </p:cNvPr>
          <p:cNvPicPr/>
          <p:nvPr/>
        </p:nvPicPr>
        <p:blipFill>
          <a:blip r:embed="rId2"/>
          <a:stretch>
            <a:fillRect/>
          </a:stretch>
        </p:blipFill>
        <p:spPr>
          <a:xfrm>
            <a:off x="152400" y="1371600"/>
            <a:ext cx="8839200" cy="4953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800" b="1" dirty="0">
                <a:solidFill>
                  <a:schemeClr val="tx1"/>
                </a:solidFill>
                <a:latin typeface="Calibri" pitchFamily="34" charset="0"/>
              </a:rPr>
              <a:t>About us</a:t>
            </a:r>
          </a:p>
        </p:txBody>
      </p:sp>
      <p:sp>
        <p:nvSpPr>
          <p:cNvPr id="3" name="Footer Placeholder 2"/>
          <p:cNvSpPr>
            <a:spLocks noGrp="1"/>
          </p:cNvSpPr>
          <p:nvPr>
            <p:ph type="ftr" sz="quarter" idx="11"/>
          </p:nvPr>
        </p:nvSpPr>
        <p:spPr/>
        <p:txBody>
          <a:bodyPr/>
          <a:lstStyle/>
          <a:p>
            <a:r>
              <a:rPr lang="en-US"/>
              <a:t>Department Of Information Technology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pic>
        <p:nvPicPr>
          <p:cNvPr id="6" name="Picture 5">
            <a:extLst>
              <a:ext uri="{FF2B5EF4-FFF2-40B4-BE49-F238E27FC236}">
                <a16:creationId xmlns:a16="http://schemas.microsoft.com/office/drawing/2014/main" id="{2DC0AA28-59B2-4540-B8E2-26669EECDCFB}"/>
              </a:ext>
            </a:extLst>
          </p:cNvPr>
          <p:cNvPicPr/>
          <p:nvPr/>
        </p:nvPicPr>
        <p:blipFill>
          <a:blip r:embed="rId2"/>
          <a:stretch>
            <a:fillRect/>
          </a:stretch>
        </p:blipFill>
        <p:spPr>
          <a:xfrm>
            <a:off x="152400" y="1467697"/>
            <a:ext cx="8839200" cy="494315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800" b="1" dirty="0">
                <a:solidFill>
                  <a:schemeClr val="tx1"/>
                </a:solidFill>
                <a:latin typeface="Calibri" pitchFamily="34" charset="0"/>
              </a:rPr>
              <a:t>Admin Login</a:t>
            </a:r>
          </a:p>
        </p:txBody>
      </p:sp>
      <p:sp>
        <p:nvSpPr>
          <p:cNvPr id="3" name="Footer Placeholder 2"/>
          <p:cNvSpPr>
            <a:spLocks noGrp="1"/>
          </p:cNvSpPr>
          <p:nvPr>
            <p:ph type="ftr" sz="quarter" idx="11"/>
          </p:nvPr>
        </p:nvSpPr>
        <p:spPr/>
        <p:txBody>
          <a:bodyPr/>
          <a:lstStyle/>
          <a:p>
            <a:r>
              <a:rPr lang="en-US"/>
              <a:t>Department Of Information Technology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pic>
        <p:nvPicPr>
          <p:cNvPr id="6" name="Picture 5">
            <a:extLst>
              <a:ext uri="{FF2B5EF4-FFF2-40B4-BE49-F238E27FC236}">
                <a16:creationId xmlns:a16="http://schemas.microsoft.com/office/drawing/2014/main" id="{078FE3C3-3DF6-45CB-89CC-12CAE5D41119}"/>
              </a:ext>
            </a:extLst>
          </p:cNvPr>
          <p:cNvPicPr/>
          <p:nvPr/>
        </p:nvPicPr>
        <p:blipFill>
          <a:blip r:embed="rId2"/>
          <a:stretch>
            <a:fillRect/>
          </a:stretch>
        </p:blipFill>
        <p:spPr>
          <a:xfrm>
            <a:off x="152400" y="1371600"/>
            <a:ext cx="8915400" cy="503924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800" b="1" dirty="0">
                <a:solidFill>
                  <a:schemeClr val="tx1"/>
                </a:solidFill>
                <a:latin typeface="Calibri" pitchFamily="34" charset="0"/>
              </a:rPr>
              <a:t>User Login</a:t>
            </a:r>
          </a:p>
        </p:txBody>
      </p:sp>
      <p:sp>
        <p:nvSpPr>
          <p:cNvPr id="3" name="Footer Placeholder 2"/>
          <p:cNvSpPr>
            <a:spLocks noGrp="1"/>
          </p:cNvSpPr>
          <p:nvPr>
            <p:ph type="ftr" sz="quarter" idx="11"/>
          </p:nvPr>
        </p:nvSpPr>
        <p:spPr/>
        <p:txBody>
          <a:bodyPr/>
          <a:lstStyle/>
          <a:p>
            <a:r>
              <a:rPr lang="en-US"/>
              <a:t>Department Of Information Technology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pic>
        <p:nvPicPr>
          <p:cNvPr id="6" name="Picture 5">
            <a:extLst>
              <a:ext uri="{FF2B5EF4-FFF2-40B4-BE49-F238E27FC236}">
                <a16:creationId xmlns:a16="http://schemas.microsoft.com/office/drawing/2014/main" id="{3A2B514C-15F5-4ED9-BB21-4238FC68349C}"/>
              </a:ext>
            </a:extLst>
          </p:cNvPr>
          <p:cNvPicPr/>
          <p:nvPr/>
        </p:nvPicPr>
        <p:blipFill>
          <a:blip r:embed="rId2"/>
          <a:stretch>
            <a:fillRect/>
          </a:stretch>
        </p:blipFill>
        <p:spPr>
          <a:xfrm>
            <a:off x="152400" y="1371600"/>
            <a:ext cx="8839200" cy="503924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800" b="1" dirty="0">
                <a:solidFill>
                  <a:schemeClr val="tx1"/>
                </a:solidFill>
                <a:latin typeface="Calibri" pitchFamily="34" charset="0"/>
              </a:rPr>
              <a:t>User Sign UP</a:t>
            </a:r>
          </a:p>
        </p:txBody>
      </p:sp>
      <p:sp>
        <p:nvSpPr>
          <p:cNvPr id="3" name="Footer Placeholder 2"/>
          <p:cNvSpPr>
            <a:spLocks noGrp="1"/>
          </p:cNvSpPr>
          <p:nvPr>
            <p:ph type="ftr" sz="quarter" idx="11"/>
          </p:nvPr>
        </p:nvSpPr>
        <p:spPr/>
        <p:txBody>
          <a:bodyPr/>
          <a:lstStyle/>
          <a:p>
            <a:r>
              <a:rPr lang="en-US"/>
              <a:t>Department Of Information Technology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pic>
        <p:nvPicPr>
          <p:cNvPr id="6" name="Picture 5">
            <a:extLst>
              <a:ext uri="{FF2B5EF4-FFF2-40B4-BE49-F238E27FC236}">
                <a16:creationId xmlns:a16="http://schemas.microsoft.com/office/drawing/2014/main" id="{4FDCCFD6-3307-4677-958B-AD44CC07EA83}"/>
              </a:ext>
            </a:extLst>
          </p:cNvPr>
          <p:cNvPicPr/>
          <p:nvPr/>
        </p:nvPicPr>
        <p:blipFill>
          <a:blip r:embed="rId2"/>
          <a:stretch>
            <a:fillRect/>
          </a:stretch>
        </p:blipFill>
        <p:spPr>
          <a:xfrm>
            <a:off x="152400" y="1467697"/>
            <a:ext cx="8839200" cy="494315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800" b="1" dirty="0">
                <a:solidFill>
                  <a:schemeClr val="tx1"/>
                </a:solidFill>
                <a:latin typeface="Calibri" pitchFamily="34" charset="0"/>
              </a:rPr>
              <a:t>Book sell</a:t>
            </a:r>
          </a:p>
        </p:txBody>
      </p:sp>
      <p:sp>
        <p:nvSpPr>
          <p:cNvPr id="3" name="Footer Placeholder 2"/>
          <p:cNvSpPr>
            <a:spLocks noGrp="1"/>
          </p:cNvSpPr>
          <p:nvPr>
            <p:ph type="ftr" sz="quarter" idx="11"/>
          </p:nvPr>
        </p:nvSpPr>
        <p:spPr/>
        <p:txBody>
          <a:bodyPr/>
          <a:lstStyle/>
          <a:p>
            <a:r>
              <a:rPr lang="en-US"/>
              <a:t>Department Of Information Technology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pic>
        <p:nvPicPr>
          <p:cNvPr id="6" name="Picture 5">
            <a:extLst>
              <a:ext uri="{FF2B5EF4-FFF2-40B4-BE49-F238E27FC236}">
                <a16:creationId xmlns:a16="http://schemas.microsoft.com/office/drawing/2014/main" id="{EE6347EB-12D9-4C11-865B-E7C4FC614D82}"/>
              </a:ext>
            </a:extLst>
          </p:cNvPr>
          <p:cNvPicPr/>
          <p:nvPr/>
        </p:nvPicPr>
        <p:blipFill>
          <a:blip r:embed="rId2"/>
          <a:stretch>
            <a:fillRect/>
          </a:stretch>
        </p:blipFill>
        <p:spPr>
          <a:xfrm>
            <a:off x="152400" y="1371600"/>
            <a:ext cx="8839200" cy="5039247"/>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C5109-2D5E-420E-94D4-76E74D8423F6}"/>
              </a:ext>
            </a:extLst>
          </p:cNvPr>
          <p:cNvSpPr>
            <a:spLocks noGrp="1"/>
          </p:cNvSpPr>
          <p:nvPr>
            <p:ph type="title"/>
          </p:nvPr>
        </p:nvSpPr>
        <p:spPr/>
        <p:txBody>
          <a:bodyPr>
            <a:normAutofit/>
          </a:bodyPr>
          <a:lstStyle/>
          <a:p>
            <a:pPr algn="l"/>
            <a:r>
              <a:rPr lang="en-US" sz="2800" b="1" dirty="0">
                <a:solidFill>
                  <a:schemeClr val="tx1"/>
                </a:solidFill>
                <a:latin typeface="Calibri" panose="020F0502020204030204" pitchFamily="34" charset="0"/>
                <a:cs typeface="Calibri" panose="020F0502020204030204" pitchFamily="34" charset="0"/>
              </a:rPr>
              <a:t>Search</a:t>
            </a:r>
            <a:endParaRPr lang="x-none" sz="2800" b="1" dirty="0">
              <a:solidFill>
                <a:schemeClr val="tx1"/>
              </a:solidFill>
              <a:latin typeface="Calibri" panose="020F0502020204030204" pitchFamily="34" charset="0"/>
              <a:cs typeface="Calibri" panose="020F0502020204030204" pitchFamily="34" charset="0"/>
            </a:endParaRPr>
          </a:p>
        </p:txBody>
      </p:sp>
      <p:sp>
        <p:nvSpPr>
          <p:cNvPr id="3" name="Footer Placeholder 2">
            <a:extLst>
              <a:ext uri="{FF2B5EF4-FFF2-40B4-BE49-F238E27FC236}">
                <a16:creationId xmlns:a16="http://schemas.microsoft.com/office/drawing/2014/main" id="{7FCE3569-0D22-48A3-A3C2-A618744A14F4}"/>
              </a:ext>
            </a:extLst>
          </p:cNvPr>
          <p:cNvSpPr>
            <a:spLocks noGrp="1"/>
          </p:cNvSpPr>
          <p:nvPr>
            <p:ph type="ftr" sz="quarter" idx="11"/>
          </p:nvPr>
        </p:nvSpPr>
        <p:spPr/>
        <p:txBody>
          <a:bodyPr/>
          <a:lstStyle/>
          <a:p>
            <a:r>
              <a:rPr lang="en-US"/>
              <a:t>Department Of Information Technology</a:t>
            </a:r>
          </a:p>
        </p:txBody>
      </p:sp>
      <p:sp>
        <p:nvSpPr>
          <p:cNvPr id="4" name="Slide Number Placeholder 3">
            <a:extLst>
              <a:ext uri="{FF2B5EF4-FFF2-40B4-BE49-F238E27FC236}">
                <a16:creationId xmlns:a16="http://schemas.microsoft.com/office/drawing/2014/main" id="{1EB61396-89E7-4BD6-BF97-71C9680BD23D}"/>
              </a:ext>
            </a:extLst>
          </p:cNvPr>
          <p:cNvSpPr>
            <a:spLocks noGrp="1"/>
          </p:cNvSpPr>
          <p:nvPr>
            <p:ph type="sldNum" sz="quarter" idx="12"/>
          </p:nvPr>
        </p:nvSpPr>
        <p:spPr/>
        <p:txBody>
          <a:bodyPr/>
          <a:lstStyle/>
          <a:p>
            <a:fld id="{B6F15528-21DE-4FAA-801E-634DDDAF4B2B}" type="slidenum">
              <a:rPr lang="en-US" smtClean="0"/>
              <a:pPr/>
              <a:t>26</a:t>
            </a:fld>
            <a:endParaRPr lang="en-US"/>
          </a:p>
        </p:txBody>
      </p:sp>
      <p:pic>
        <p:nvPicPr>
          <p:cNvPr id="7" name="Picture 6">
            <a:extLst>
              <a:ext uri="{FF2B5EF4-FFF2-40B4-BE49-F238E27FC236}">
                <a16:creationId xmlns:a16="http://schemas.microsoft.com/office/drawing/2014/main" id="{A978EB27-68BA-46D1-9CB9-CE9B2F9D3E94}"/>
              </a:ext>
            </a:extLst>
          </p:cNvPr>
          <p:cNvPicPr/>
          <p:nvPr/>
        </p:nvPicPr>
        <p:blipFill>
          <a:blip r:embed="rId2"/>
          <a:stretch>
            <a:fillRect/>
          </a:stretch>
        </p:blipFill>
        <p:spPr>
          <a:xfrm>
            <a:off x="152400" y="1467697"/>
            <a:ext cx="8839200" cy="4856903"/>
          </a:xfrm>
          <a:prstGeom prst="rect">
            <a:avLst/>
          </a:prstGeom>
        </p:spPr>
      </p:pic>
    </p:spTree>
    <p:extLst>
      <p:ext uri="{BB962C8B-B14F-4D97-AF65-F5344CB8AC3E}">
        <p14:creationId xmlns:p14="http://schemas.microsoft.com/office/powerpoint/2010/main" val="3839850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a:solidFill>
                  <a:schemeClr val="tx1"/>
                </a:solidFill>
                <a:latin typeface="Calibri" pitchFamily="34" charset="0"/>
              </a:rPr>
              <a:t>The Outcome discussion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3" name="Content Placeholder 2"/>
          <p:cNvSpPr>
            <a:spLocks noGrp="1"/>
          </p:cNvSpPr>
          <p:nvPr>
            <p:ph sz="quarter" idx="1"/>
          </p:nvPr>
        </p:nvSpPr>
        <p:spPr/>
        <p:txBody>
          <a:bodyPr/>
          <a:lstStyle/>
          <a:p>
            <a:pPr>
              <a:buFont typeface="Wingdings" pitchFamily="2" charset="2"/>
              <a:buChar char="§"/>
            </a:pPr>
            <a:r>
              <a:rPr lang="en-IN" sz="2400" dirty="0">
                <a:latin typeface="Calibri" pitchFamily="34" charset="0"/>
              </a:rPr>
              <a:t>Cost Saving</a:t>
            </a:r>
          </a:p>
          <a:p>
            <a:pPr>
              <a:buFont typeface="Wingdings" pitchFamily="2" charset="2"/>
              <a:buChar char="§"/>
            </a:pPr>
            <a:r>
              <a:rPr lang="en-IN" sz="2400" dirty="0">
                <a:latin typeface="Calibri" pitchFamily="34" charset="0"/>
              </a:rPr>
              <a:t>Time Saving</a:t>
            </a:r>
          </a:p>
          <a:p>
            <a:pPr>
              <a:buFont typeface="Wingdings" pitchFamily="2" charset="2"/>
              <a:buChar char="§"/>
            </a:pPr>
            <a:r>
              <a:rPr lang="en-IN" sz="2400" dirty="0">
                <a:latin typeface="Calibri" pitchFamily="34" charset="0"/>
              </a:rPr>
              <a:t>Fast purchasing</a:t>
            </a:r>
          </a:p>
          <a:p>
            <a:pPr>
              <a:buFont typeface="Wingdings" pitchFamily="2" charset="2"/>
              <a:buChar char="§"/>
            </a:pPr>
            <a:r>
              <a:rPr lang="en-IN" sz="2400" dirty="0">
                <a:latin typeface="Calibri" pitchFamily="34" charset="0"/>
              </a:rPr>
              <a:t>Educational/course books</a:t>
            </a:r>
          </a:p>
          <a:p>
            <a:pPr>
              <a:buFont typeface="Wingdings" pitchFamily="2" charset="2"/>
              <a:buChar char="§"/>
            </a:pPr>
            <a:r>
              <a:rPr lang="en-US" sz="2400" dirty="0">
                <a:latin typeface="Calibri" pitchFamily="34" charset="0"/>
              </a:rPr>
              <a:t>Offering a platform to buy and sell online books(used books).</a:t>
            </a:r>
            <a:endParaRPr lang="en-IN" sz="2400" dirty="0">
              <a:latin typeface="Calibri" pitchFamily="34" charset="0"/>
            </a:endParaRPr>
          </a:p>
          <a:p>
            <a:endParaRPr lang="en-US" dirty="0"/>
          </a:p>
        </p:txBody>
      </p:sp>
      <p:sp>
        <p:nvSpPr>
          <p:cNvPr id="6" name="Footer Placeholder 5"/>
          <p:cNvSpPr>
            <a:spLocks noGrp="1"/>
          </p:cNvSpPr>
          <p:nvPr>
            <p:ph type="ftr" sz="quarter" idx="11"/>
          </p:nvPr>
        </p:nvSpPr>
        <p:spPr/>
        <p:txBody>
          <a:bodyPr/>
          <a:lstStyle/>
          <a:p>
            <a:r>
              <a:rPr lang="en-US"/>
              <a:t>Department Of Information Technology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algn="l" eaLnBrk="1" hangingPunct="1"/>
            <a:r>
              <a:rPr lang="en-GB" altLang="en-US" sz="2800" b="1" dirty="0">
                <a:solidFill>
                  <a:schemeClr val="tx1"/>
                </a:solidFill>
                <a:latin typeface="Calibri" pitchFamily="34" charset="0"/>
              </a:rPr>
              <a:t>Conclusion</a:t>
            </a:r>
            <a:endParaRPr lang="en-US" altLang="en-US" sz="2800" b="1" dirty="0">
              <a:solidFill>
                <a:schemeClr val="tx1"/>
              </a:solidFill>
              <a:latin typeface="Calibri" pitchFamily="34" charset="0"/>
            </a:endParaRPr>
          </a:p>
        </p:txBody>
      </p:sp>
      <p:sp>
        <p:nvSpPr>
          <p:cNvPr id="11267" name="Rectangle 3"/>
          <p:cNvSpPr>
            <a:spLocks noGrp="1" noChangeArrowheads="1"/>
          </p:cNvSpPr>
          <p:nvPr>
            <p:ph sz="quarter" idx="1"/>
          </p:nvPr>
        </p:nvSpPr>
        <p:spPr/>
        <p:txBody>
          <a:bodyPr/>
          <a:lstStyle/>
          <a:p>
            <a:pPr eaLnBrk="1" hangingPunct="1">
              <a:buFontTx/>
              <a:buNone/>
            </a:pPr>
            <a:r>
              <a:rPr lang="en-GB" altLang="en-US" sz="2400" dirty="0">
                <a:latin typeface="Calibri" pitchFamily="34" charset="0"/>
                <a:cs typeface="Times New Roman" pitchFamily="18" charset="0"/>
              </a:rPr>
              <a:t>    It </a:t>
            </a:r>
            <a:r>
              <a:rPr lang="en-US" altLang="en-US" sz="2400" dirty="0">
                <a:latin typeface="Calibri" pitchFamily="34" charset="0"/>
                <a:cs typeface="Times New Roman" pitchFamily="18" charset="0"/>
              </a:rPr>
              <a:t>is design to make it easier to buy and sell</a:t>
            </a:r>
            <a:r>
              <a:rPr lang="en-GB" altLang="en-US" sz="2400" dirty="0">
                <a:latin typeface="Calibri" pitchFamily="34" charset="0"/>
                <a:cs typeface="Times New Roman" pitchFamily="18" charset="0"/>
              </a:rPr>
              <a:t> </a:t>
            </a:r>
            <a:r>
              <a:rPr lang="en-US" altLang="en-US" sz="2400" dirty="0">
                <a:latin typeface="Calibri" pitchFamily="34" charset="0"/>
                <a:cs typeface="Times New Roman" pitchFamily="18" charset="0"/>
              </a:rPr>
              <a:t>used books. This is very useful for any student who has completed his/her required course. Its users ease to buy and sell their books for just few clicks and with the efficient price, no additional convince charge is added to the book price. This system is secure and user friendly.</a:t>
            </a:r>
          </a:p>
          <a:p>
            <a:pPr eaLnBrk="1" hangingPunct="1">
              <a:buFontTx/>
              <a:buNone/>
            </a:pPr>
            <a:r>
              <a:rPr lang="en-GB" altLang="en-US" sz="2400" dirty="0">
                <a:latin typeface="Calibri" pitchFamily="34" charset="0"/>
                <a:cs typeface="Times New Roman" pitchFamily="18" charset="0"/>
              </a:rPr>
              <a:t>     </a:t>
            </a:r>
            <a:r>
              <a:rPr lang="en-US" altLang="en-US" sz="2400" dirty="0">
                <a:latin typeface="Calibri" pitchFamily="34" charset="0"/>
                <a:cs typeface="Times New Roman" pitchFamily="18" charset="0"/>
              </a:rPr>
              <a:t>User is provided with many options like search, upload etc.</a:t>
            </a:r>
          </a:p>
          <a:p>
            <a:pPr eaLnBrk="1" hangingPunct="1">
              <a:buFontTx/>
              <a:buNone/>
            </a:pPr>
            <a:r>
              <a:rPr lang="en-US" altLang="en-US" sz="2400" dirty="0">
                <a:latin typeface="Calibri" pitchFamily="34" charset="0"/>
                <a:cs typeface="Times New Roman" pitchFamily="18" charset="0"/>
              </a:rPr>
              <a:t> </a:t>
            </a:r>
            <a:r>
              <a:rPr lang="en-GB" altLang="en-US" sz="2400" dirty="0">
                <a:latin typeface="Calibri" pitchFamily="34" charset="0"/>
                <a:cs typeface="Times New Roman" pitchFamily="18" charset="0"/>
              </a:rPr>
              <a:t>    </a:t>
            </a:r>
            <a:r>
              <a:rPr lang="en-US" altLang="en-US" sz="2400" dirty="0">
                <a:latin typeface="Calibri" pitchFamily="34" charset="0"/>
                <a:cs typeface="Times New Roman" pitchFamily="18" charset="0"/>
              </a:rPr>
              <a:t>The main feature of this system is that it is platform independent. Hence, user can access from any corner of the world using any device.</a:t>
            </a:r>
          </a:p>
          <a:p>
            <a:pPr algn="just" eaLnBrk="1" hangingPunct="1">
              <a:buFontTx/>
              <a:buNone/>
            </a:pPr>
            <a:endParaRPr lang="en-US" altLang="en-US" sz="2400" dirty="0">
              <a:latin typeface="Times New Roman" pitchFamily="18" charset="0"/>
              <a:cs typeface="Times New Roman" pitchFamily="18" charset="0"/>
            </a:endParaRPr>
          </a:p>
          <a:p>
            <a:pPr eaLnBrk="1" hangingPunct="1"/>
            <a:endParaRPr lang="en-US" altLang="en-US" sz="24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Footer Placeholder 6"/>
          <p:cNvSpPr>
            <a:spLocks noGrp="1"/>
          </p:cNvSpPr>
          <p:nvPr>
            <p:ph type="ftr" sz="quarter" idx="11"/>
          </p:nvPr>
        </p:nvSpPr>
        <p:spPr/>
        <p:txBody>
          <a:bodyPr/>
          <a:lstStyle/>
          <a:p>
            <a:r>
              <a:rPr lang="en-US"/>
              <a:t>Department Of Information Technology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a:r>
              <a:rPr lang="en-IN" sz="2800" b="1" dirty="0">
                <a:solidFill>
                  <a:schemeClr val="tx1"/>
                </a:solidFill>
                <a:latin typeface="Calibri" pitchFamily="34" charset="0"/>
              </a:rPr>
              <a:t>Limitation</a:t>
            </a:r>
          </a:p>
        </p:txBody>
      </p:sp>
      <p:sp>
        <p:nvSpPr>
          <p:cNvPr id="2" name="Content Placeholder 1"/>
          <p:cNvSpPr>
            <a:spLocks noGrp="1"/>
          </p:cNvSpPr>
          <p:nvPr>
            <p:ph sz="quarter" idx="1"/>
          </p:nvPr>
        </p:nvSpPr>
        <p:spPr/>
        <p:txBody>
          <a:bodyPr/>
          <a:lstStyle/>
          <a:p>
            <a:r>
              <a:rPr lang="en-IN" sz="2400" dirty="0">
                <a:latin typeface="Calibri" pitchFamily="34" charset="0"/>
              </a:rPr>
              <a:t>The limitation of Used Books</a:t>
            </a:r>
          </a:p>
          <a:p>
            <a:r>
              <a:rPr lang="en-IN" sz="2400" dirty="0">
                <a:latin typeface="Calibri" pitchFamily="34" charset="0"/>
              </a:rPr>
              <a:t>You can purchase the books but you cannot read the books online free of cost.</a:t>
            </a:r>
          </a:p>
          <a:p>
            <a:pPr lvl="0"/>
            <a:r>
              <a:rPr lang="en-IN" sz="2400" dirty="0">
                <a:latin typeface="Calibri" pitchFamily="34" charset="0"/>
              </a:rPr>
              <a:t>The project does not store transaction. So the buyer will not able to make any references to past transactions.</a:t>
            </a:r>
          </a:p>
          <a:p>
            <a:pPr lvl="0"/>
            <a:r>
              <a:rPr lang="en-IN" sz="2400" dirty="0">
                <a:latin typeface="Calibri" pitchFamily="34" charset="0"/>
              </a:rPr>
              <a:t>Do not  have payment gateway.</a:t>
            </a:r>
          </a:p>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Footer Placeholder 6"/>
          <p:cNvSpPr>
            <a:spLocks noGrp="1"/>
          </p:cNvSpPr>
          <p:nvPr>
            <p:ph type="ftr" sz="quarter" idx="11"/>
          </p:nvPr>
        </p:nvSpPr>
        <p:spPr/>
        <p:txBody>
          <a:bodyPr/>
          <a:lstStyle/>
          <a:p>
            <a:r>
              <a:rPr lang="en-US"/>
              <a:t>Department Of Information Technology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8153400" cy="2308324"/>
          </a:xfrm>
          <a:prstGeom prst="rect">
            <a:avLst/>
          </a:prstGeom>
        </p:spPr>
        <p:txBody>
          <a:bodyPr wrap="square">
            <a:spAutoFit/>
          </a:bodyPr>
          <a:lstStyle/>
          <a:p>
            <a:endParaRPr lang="en-US" sz="2400" b="1" dirty="0">
              <a:latin typeface="Calibri" pitchFamily="34" charset="0"/>
              <a:cs typeface="Calibri" pitchFamily="34" charset="0"/>
            </a:endParaRPr>
          </a:p>
          <a:p>
            <a:r>
              <a:rPr lang="en-US" sz="2400" b="1" dirty="0">
                <a:solidFill>
                  <a:srgbClr val="FF0000"/>
                </a:solidFill>
                <a:latin typeface="Calibri" pitchFamily="34" charset="0"/>
                <a:cs typeface="Calibri" pitchFamily="34" charset="0"/>
              </a:rPr>
              <a:t>GROUP MEMBERS</a:t>
            </a:r>
          </a:p>
          <a:p>
            <a:pPr marL="342900" indent="-342900">
              <a:buAutoNum type="arabicPeriod"/>
            </a:pPr>
            <a:r>
              <a:rPr lang="en-US" sz="2400" b="1" dirty="0" err="1">
                <a:latin typeface="Calibri" pitchFamily="34" charset="0"/>
                <a:cs typeface="Calibri" pitchFamily="34" charset="0"/>
              </a:rPr>
              <a:t>Monisha</a:t>
            </a:r>
            <a:r>
              <a:rPr lang="en-US" sz="2400" b="1" dirty="0">
                <a:latin typeface="Calibri" pitchFamily="34" charset="0"/>
                <a:cs typeface="Calibri" pitchFamily="34" charset="0"/>
              </a:rPr>
              <a:t> </a:t>
            </a:r>
            <a:r>
              <a:rPr lang="en-US" sz="2400" b="1" dirty="0" err="1">
                <a:latin typeface="Calibri" pitchFamily="34" charset="0"/>
                <a:cs typeface="Calibri" pitchFamily="34" charset="0"/>
              </a:rPr>
              <a:t>Kanoje</a:t>
            </a:r>
            <a:r>
              <a:rPr lang="en-US" sz="2400" b="1" dirty="0">
                <a:latin typeface="Calibri" pitchFamily="34" charset="0"/>
                <a:cs typeface="Calibri" pitchFamily="34" charset="0"/>
              </a:rPr>
              <a:t>(0827IT151065)</a:t>
            </a:r>
          </a:p>
          <a:p>
            <a:pPr marL="342900" indent="-342900">
              <a:buAutoNum type="arabicPeriod"/>
            </a:pPr>
            <a:r>
              <a:rPr lang="en-US" sz="2400" b="1" dirty="0" err="1">
                <a:latin typeface="Calibri" pitchFamily="34" charset="0"/>
                <a:cs typeface="Calibri" pitchFamily="34" charset="0"/>
              </a:rPr>
              <a:t>Prachi</a:t>
            </a:r>
            <a:r>
              <a:rPr lang="en-US" sz="2400" b="1" dirty="0">
                <a:latin typeface="Calibri" pitchFamily="34" charset="0"/>
                <a:cs typeface="Calibri" pitchFamily="34" charset="0"/>
              </a:rPr>
              <a:t> Jain(0827IT151079)</a:t>
            </a:r>
          </a:p>
          <a:p>
            <a:pPr marL="342900" indent="-342900">
              <a:buAutoNum type="arabicPeriod"/>
            </a:pPr>
            <a:r>
              <a:rPr lang="en-US" sz="2400" b="1" dirty="0" err="1">
                <a:latin typeface="Calibri" pitchFamily="34" charset="0"/>
                <a:cs typeface="Calibri" pitchFamily="34" charset="0"/>
              </a:rPr>
              <a:t>Prachi</a:t>
            </a:r>
            <a:r>
              <a:rPr lang="en-US" sz="2400" b="1" dirty="0">
                <a:latin typeface="Calibri" pitchFamily="34" charset="0"/>
                <a:cs typeface="Calibri" pitchFamily="34" charset="0"/>
              </a:rPr>
              <a:t> </a:t>
            </a:r>
            <a:r>
              <a:rPr lang="en-US" sz="2400" b="1" dirty="0" err="1">
                <a:latin typeface="Calibri" pitchFamily="34" charset="0"/>
                <a:cs typeface="Calibri" pitchFamily="34" charset="0"/>
              </a:rPr>
              <a:t>Rathore</a:t>
            </a:r>
            <a:r>
              <a:rPr lang="en-US" sz="2400" b="1" dirty="0">
                <a:latin typeface="Calibri" pitchFamily="34" charset="0"/>
                <a:cs typeface="Calibri" pitchFamily="34" charset="0"/>
              </a:rPr>
              <a:t>(0827IT151080)</a:t>
            </a:r>
          </a:p>
          <a:p>
            <a:pPr marL="342900" indent="-342900">
              <a:buAutoNum type="arabicPeriod"/>
            </a:pPr>
            <a:r>
              <a:rPr lang="en-US" sz="2400" b="1" dirty="0" err="1">
                <a:latin typeface="Calibri" pitchFamily="34" charset="0"/>
                <a:cs typeface="Calibri" pitchFamily="34" charset="0"/>
              </a:rPr>
              <a:t>Shruti</a:t>
            </a:r>
            <a:r>
              <a:rPr lang="en-US" sz="2400" b="1" dirty="0">
                <a:latin typeface="Calibri" pitchFamily="34" charset="0"/>
                <a:cs typeface="Calibri" pitchFamily="34" charset="0"/>
              </a:rPr>
              <a:t> Shrivastava(0827IT151109)</a:t>
            </a:r>
          </a:p>
        </p:txBody>
      </p:sp>
      <p:sp>
        <p:nvSpPr>
          <p:cNvPr id="3" name="Slide Number Placeholder 2"/>
          <p:cNvSpPr>
            <a:spLocks noGrp="1"/>
          </p:cNvSpPr>
          <p:nvPr>
            <p:ph type="sldNum" sz="quarter" idx="12"/>
          </p:nvPr>
        </p:nvSpPr>
        <p:spPr>
          <a:xfrm>
            <a:off x="8153400" y="6324600"/>
            <a:ext cx="533400" cy="323850"/>
          </a:xfrm>
        </p:spPr>
        <p:txBody>
          <a:bodyPr>
            <a:normAutofit fontScale="77500" lnSpcReduction="20000"/>
          </a:bodyPr>
          <a:lstStyle/>
          <a:p>
            <a:fld id="{B6F15528-21DE-4FAA-801E-634DDDAF4B2B}" type="slidenum">
              <a:rPr lang="en-US" sz="2400" smtClean="0">
                <a:solidFill>
                  <a:schemeClr val="tx1"/>
                </a:solidFill>
              </a:rPr>
              <a:pPr/>
              <a:t>3</a:t>
            </a:fld>
            <a:endParaRPr lang="en-US" sz="2400" dirty="0">
              <a:solidFill>
                <a:schemeClr val="tx1"/>
              </a:solidFill>
            </a:endParaRPr>
          </a:p>
        </p:txBody>
      </p:sp>
      <p:sp>
        <p:nvSpPr>
          <p:cNvPr id="5" name="Footer Placeholder 4"/>
          <p:cNvSpPr>
            <a:spLocks noGrp="1"/>
          </p:cNvSpPr>
          <p:nvPr>
            <p:ph type="ftr" sz="quarter" idx="11"/>
          </p:nvPr>
        </p:nvSpPr>
        <p:spPr>
          <a:xfrm>
            <a:off x="2057400" y="6324600"/>
            <a:ext cx="6400800" cy="365760"/>
          </a:xfrm>
        </p:spPr>
        <p:txBody>
          <a:bodyPr/>
          <a:lstStyle/>
          <a:p>
            <a:r>
              <a:rPr lang="en-US" sz="2000" dirty="0">
                <a:latin typeface="Calibri" pitchFamily="34" charset="0"/>
              </a:rPr>
              <a:t>Submitted to Department Of Information Technology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Department Of Information Technology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
        <p:nvSpPr>
          <p:cNvPr id="9" name="Rectangle 8"/>
          <p:cNvSpPr/>
          <p:nvPr/>
        </p:nvSpPr>
        <p:spPr>
          <a:xfrm>
            <a:off x="990600" y="1524000"/>
            <a:ext cx="6553200" cy="1446550"/>
          </a:xfrm>
          <a:prstGeom prst="rect">
            <a:avLst/>
          </a:prstGeom>
          <a:noFill/>
        </p:spPr>
        <p:txBody>
          <a:bodyPr wrap="square" lIns="91440" tIns="45720" rIns="91440" bIns="45720">
            <a:spAutoFit/>
          </a:bodyPr>
          <a:lstStyle/>
          <a:p>
            <a:pPr algn="ctr"/>
            <a:r>
              <a:rPr lang="en-US" sz="88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Thank-you</a:t>
            </a:r>
            <a:endParaRPr lang="en-US" sz="88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599" y="838200"/>
            <a:ext cx="6712085" cy="4216539"/>
          </a:xfrm>
          <a:prstGeom prst="rect">
            <a:avLst/>
          </a:prstGeom>
        </p:spPr>
        <p:txBody>
          <a:bodyPr wrap="square">
            <a:spAutoFit/>
          </a:bodyPr>
          <a:lstStyle/>
          <a:p>
            <a:r>
              <a:rPr lang="en-US" sz="2800" b="1" dirty="0">
                <a:latin typeface="Calibri" pitchFamily="34" charset="0"/>
              </a:rPr>
              <a:t>Project Presentation Outline</a:t>
            </a:r>
          </a:p>
          <a:p>
            <a:r>
              <a:rPr lang="en-US" sz="2400" dirty="0">
                <a:latin typeface="Calibri" pitchFamily="34" charset="0"/>
              </a:rPr>
              <a:t>Abstract</a:t>
            </a:r>
          </a:p>
          <a:p>
            <a:r>
              <a:rPr lang="en-US" sz="2400" dirty="0">
                <a:latin typeface="Calibri" pitchFamily="34" charset="0"/>
              </a:rPr>
              <a:t>Introduction</a:t>
            </a:r>
          </a:p>
          <a:p>
            <a:r>
              <a:rPr lang="en-US" sz="2400" dirty="0">
                <a:latin typeface="Calibri" pitchFamily="34" charset="0"/>
              </a:rPr>
              <a:t>Problem Statement</a:t>
            </a:r>
          </a:p>
          <a:p>
            <a:r>
              <a:rPr lang="en-US" sz="2400" dirty="0">
                <a:latin typeface="Calibri" pitchFamily="34" charset="0"/>
              </a:rPr>
              <a:t>Survey of Existing Systems</a:t>
            </a:r>
          </a:p>
          <a:p>
            <a:r>
              <a:rPr lang="en-US" sz="2400" dirty="0">
                <a:latin typeface="Calibri" pitchFamily="34" charset="0"/>
              </a:rPr>
              <a:t>Project Objectives</a:t>
            </a:r>
          </a:p>
          <a:p>
            <a:r>
              <a:rPr lang="en-US" sz="2400" dirty="0">
                <a:latin typeface="Calibri" pitchFamily="34" charset="0"/>
              </a:rPr>
              <a:t>Solution Proposed</a:t>
            </a:r>
          </a:p>
          <a:p>
            <a:r>
              <a:rPr lang="en-US" sz="2400" dirty="0">
                <a:latin typeface="Calibri" pitchFamily="34" charset="0"/>
              </a:rPr>
              <a:t>Models and Diagrams</a:t>
            </a:r>
          </a:p>
          <a:p>
            <a:r>
              <a:rPr lang="en-US" sz="2400" dirty="0">
                <a:latin typeface="Calibri" pitchFamily="34" charset="0"/>
              </a:rPr>
              <a:t>The implementation</a:t>
            </a:r>
          </a:p>
          <a:p>
            <a:r>
              <a:rPr lang="en-US" sz="2400" dirty="0">
                <a:latin typeface="Calibri" pitchFamily="34" charset="0"/>
              </a:rPr>
              <a:t>The Outcome discussion</a:t>
            </a:r>
          </a:p>
          <a:p>
            <a:r>
              <a:rPr lang="en-US" sz="2400" dirty="0">
                <a:latin typeface="Calibri" pitchFamily="34" charset="0"/>
              </a:rPr>
              <a:t>Conclusions and Limitations</a:t>
            </a:r>
          </a:p>
        </p:txBody>
      </p:sp>
      <p:sp>
        <p:nvSpPr>
          <p:cNvPr id="5" name="Slide Number Placeholder 4"/>
          <p:cNvSpPr>
            <a:spLocks noGrp="1"/>
          </p:cNvSpPr>
          <p:nvPr>
            <p:ph type="sldNum" sz="quarter" idx="12"/>
          </p:nvPr>
        </p:nvSpPr>
        <p:spPr>
          <a:xfrm>
            <a:off x="4267199" y="6324600"/>
            <a:ext cx="894945" cy="441324"/>
          </a:xfrm>
        </p:spPr>
        <p:txBody>
          <a:bodyPr/>
          <a:lstStyle/>
          <a:p>
            <a:fld id="{B6F15528-21DE-4FAA-801E-634DDDAF4B2B}" type="slidenum">
              <a:rPr lang="en-US" sz="1800" smtClean="0">
                <a:latin typeface="Calibri" pitchFamily="34" charset="0"/>
              </a:rPr>
              <a:pPr/>
              <a:t>4</a:t>
            </a:fld>
            <a:endParaRPr lang="en-US" sz="1800" dirty="0">
              <a:latin typeface="Calibri" pitchFamily="34" charset="0"/>
            </a:endParaRPr>
          </a:p>
        </p:txBody>
      </p:sp>
      <p:sp>
        <p:nvSpPr>
          <p:cNvPr id="7" name="Footer Placeholder 6"/>
          <p:cNvSpPr>
            <a:spLocks noGrp="1"/>
          </p:cNvSpPr>
          <p:nvPr>
            <p:ph type="ftr" sz="quarter" idx="11"/>
          </p:nvPr>
        </p:nvSpPr>
        <p:spPr>
          <a:xfrm>
            <a:off x="304800" y="6410848"/>
            <a:ext cx="5257800" cy="365760"/>
          </a:xfrm>
        </p:spPr>
        <p:txBody>
          <a:bodyPr/>
          <a:lstStyle/>
          <a:p>
            <a:r>
              <a:rPr lang="en-US" sz="1800">
                <a:latin typeface="Calibri" pitchFamily="34" charset="0"/>
              </a:rPr>
              <a:t>Department Of Information Technology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z="1800" smtClean="0">
                <a:latin typeface="Calibri" pitchFamily="34" charset="0"/>
              </a:rPr>
              <a:pPr/>
              <a:t>5</a:t>
            </a:fld>
            <a:endParaRPr lang="en-US" sz="1800">
              <a:latin typeface="Calibri" pitchFamily="34" charset="0"/>
            </a:endParaRPr>
          </a:p>
        </p:txBody>
      </p:sp>
      <p:sp>
        <p:nvSpPr>
          <p:cNvPr id="3" name="Rectangle 2"/>
          <p:cNvSpPr/>
          <p:nvPr/>
        </p:nvSpPr>
        <p:spPr>
          <a:xfrm>
            <a:off x="609600" y="533400"/>
            <a:ext cx="8229600" cy="4124206"/>
          </a:xfrm>
          <a:prstGeom prst="rect">
            <a:avLst/>
          </a:prstGeom>
        </p:spPr>
        <p:txBody>
          <a:bodyPr wrap="square">
            <a:spAutoFit/>
          </a:bodyPr>
          <a:lstStyle/>
          <a:p>
            <a:pPr algn="just"/>
            <a:r>
              <a:rPr lang="en-IN" sz="2800" b="1" dirty="0">
                <a:latin typeface="Calibri" pitchFamily="34" charset="0"/>
              </a:rPr>
              <a:t>Abstract</a:t>
            </a:r>
          </a:p>
          <a:p>
            <a:pPr algn="just"/>
            <a:r>
              <a:rPr lang="en-IN" sz="2400" dirty="0">
                <a:latin typeface="Calibri" pitchFamily="34" charset="0"/>
              </a:rPr>
              <a:t>The proposed system will offer a web based interface for students to conveniently find buyers for their used books. Students will be able to offer their used books for sell at their own prices but less than the original price. Students wishing to buy will be able to search the listing for the desired book and order it from any seller that is offering the book. The system will not deal with monitory transaction directly. The seller and buyer will agree on the payment and book delivery method. We will just give them a platform to meet their requirements.</a:t>
            </a:r>
          </a:p>
          <a:p>
            <a:pPr algn="just"/>
            <a:endParaRPr lang="en-IN" dirty="0">
              <a:latin typeface="Calibri" pitchFamily="34" charset="0"/>
            </a:endParaRPr>
          </a:p>
        </p:txBody>
      </p:sp>
      <p:sp>
        <p:nvSpPr>
          <p:cNvPr id="5" name="Footer Placeholder 4"/>
          <p:cNvSpPr>
            <a:spLocks noGrp="1"/>
          </p:cNvSpPr>
          <p:nvPr>
            <p:ph type="ftr" sz="quarter" idx="11"/>
          </p:nvPr>
        </p:nvSpPr>
        <p:spPr>
          <a:xfrm>
            <a:off x="381000" y="6324600"/>
            <a:ext cx="4953000" cy="365760"/>
          </a:xfrm>
        </p:spPr>
        <p:txBody>
          <a:bodyPr/>
          <a:lstStyle/>
          <a:p>
            <a:r>
              <a:rPr lang="en-US" sz="1800" dirty="0">
                <a:latin typeface="Calibri" pitchFamily="34" charset="0"/>
              </a:rPr>
              <a:t>Department Of Information Technology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l"/>
            <a:r>
              <a:rPr lang="en-IN" sz="2800" b="1" dirty="0">
                <a:solidFill>
                  <a:schemeClr val="tx1"/>
                </a:solidFill>
                <a:latin typeface="Calibri" pitchFamily="34" charset="0"/>
              </a:rPr>
              <a:t>Introduction</a:t>
            </a:r>
          </a:p>
        </p:txBody>
      </p:sp>
      <p:sp>
        <p:nvSpPr>
          <p:cNvPr id="4" name="Footer Placeholder 3"/>
          <p:cNvSpPr>
            <a:spLocks noGrp="1"/>
          </p:cNvSpPr>
          <p:nvPr>
            <p:ph type="ftr" sz="quarter" idx="11"/>
          </p:nvPr>
        </p:nvSpPr>
        <p:spPr/>
        <p:txBody>
          <a:bodyPr/>
          <a:lstStyle/>
          <a:p>
            <a:r>
              <a:rPr lang="en-US"/>
              <a:t>Department Of Information Technology</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a:t>
            </a:fld>
            <a:endParaRPr lang="en-US"/>
          </a:p>
        </p:txBody>
      </p:sp>
      <p:sp>
        <p:nvSpPr>
          <p:cNvPr id="6" name="Content Placeholder 5"/>
          <p:cNvSpPr>
            <a:spLocks noGrp="1"/>
          </p:cNvSpPr>
          <p:nvPr>
            <p:ph sz="quarter" idx="1"/>
          </p:nvPr>
        </p:nvSpPr>
        <p:spPr/>
        <p:txBody>
          <a:bodyPr>
            <a:normAutofit fontScale="85000" lnSpcReduction="10000"/>
          </a:bodyPr>
          <a:lstStyle/>
          <a:p>
            <a:pPr marL="0" indent="0">
              <a:buNone/>
            </a:pPr>
            <a:r>
              <a:rPr lang="en-IN" sz="3100" dirty="0">
                <a:latin typeface="Calibri" pitchFamily="34" charset="0"/>
              </a:rPr>
              <a:t>Every year millions of students spend thousands of rupees to buy their text books, knowing fully well all these books will be of no relevance after the semester. Some books get donated to libraries or other schools, some are resold to new students, and some go to charity and a bulk of it find their way either with the </a:t>
            </a:r>
            <a:r>
              <a:rPr lang="en-IN" sz="3100" dirty="0" err="1">
                <a:latin typeface="Calibri" pitchFamily="34" charset="0"/>
              </a:rPr>
              <a:t>paanwala</a:t>
            </a:r>
            <a:r>
              <a:rPr lang="en-IN" sz="3100" dirty="0">
                <a:latin typeface="Calibri" pitchFamily="34" charset="0"/>
              </a:rPr>
              <a:t>, or the peanut seller on roads. This was the same routine that we all  had followed as a student until now .So we from this engineering days, proposed  the  online used  textbook in our website. The portal allows all the graduating and under graduating students to buy and sell , old used textbooks  . The seller and the buyer will look how they  have to pay and </a:t>
            </a:r>
            <a:r>
              <a:rPr lang="en-IN" sz="3100" dirty="0" err="1">
                <a:latin typeface="Calibri" pitchFamily="34" charset="0"/>
              </a:rPr>
              <a:t>deliever</a:t>
            </a:r>
            <a:r>
              <a:rPr lang="en-IN" sz="3100" dirty="0">
                <a:latin typeface="Calibri" pitchFamily="34" charset="0"/>
              </a:rPr>
              <a:t>.</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noChangeArrowheads="1"/>
          </p:cNvSpPr>
          <p:nvPr>
            <p:ph type="subTitle" idx="1"/>
          </p:nvPr>
        </p:nvSpPr>
        <p:spPr>
          <a:xfrm>
            <a:off x="457200" y="1219200"/>
            <a:ext cx="8229600" cy="4724399"/>
          </a:xfrm>
        </p:spPr>
        <p:txBody>
          <a:bodyPr>
            <a:normAutofit/>
          </a:bodyPr>
          <a:lstStyle/>
          <a:p>
            <a:pPr algn="just" eaLnBrk="1" hangingPunct="1">
              <a:lnSpc>
                <a:spcPct val="90000"/>
              </a:lnSpc>
            </a:pPr>
            <a:r>
              <a:rPr lang="en-GB" altLang="en-US" sz="4000" dirty="0">
                <a:solidFill>
                  <a:schemeClr val="tx1"/>
                </a:solidFill>
                <a:latin typeface="Times New Roman" pitchFamily="18" charset="0"/>
              </a:rPr>
              <a:t>   </a:t>
            </a:r>
          </a:p>
          <a:p>
            <a:pPr algn="just" eaLnBrk="1" hangingPunct="1">
              <a:lnSpc>
                <a:spcPct val="90000"/>
              </a:lnSpc>
            </a:pPr>
            <a:endParaRPr lang="en-GB" altLang="en-US" sz="4000" cap="none" dirty="0">
              <a:solidFill>
                <a:schemeClr val="tx1"/>
              </a:solidFill>
              <a:latin typeface="Times New Roman" pitchFamily="18" charset="0"/>
            </a:endParaRPr>
          </a:p>
          <a:p>
            <a:pPr algn="just" eaLnBrk="1" hangingPunct="1">
              <a:lnSpc>
                <a:spcPct val="90000"/>
              </a:lnSpc>
            </a:pPr>
            <a:r>
              <a:rPr lang="en-GB" altLang="en-US" sz="2400" b="0" cap="none" dirty="0">
                <a:solidFill>
                  <a:schemeClr val="tx1"/>
                </a:solidFill>
                <a:latin typeface="Calibri" pitchFamily="34" charset="0"/>
              </a:rPr>
              <a:t>A</a:t>
            </a:r>
            <a:r>
              <a:rPr lang="en-US" altLang="en-US" sz="2400" b="0" cap="none" dirty="0" err="1">
                <a:solidFill>
                  <a:schemeClr val="tx1"/>
                </a:solidFill>
                <a:latin typeface="Calibri" pitchFamily="34" charset="0"/>
              </a:rPr>
              <a:t>fter</a:t>
            </a:r>
            <a:r>
              <a:rPr lang="en-US" altLang="en-US" sz="2400" b="0" cap="none" dirty="0">
                <a:solidFill>
                  <a:schemeClr val="tx1"/>
                </a:solidFill>
                <a:latin typeface="Calibri" pitchFamily="34" charset="0"/>
              </a:rPr>
              <a:t> the completion of required course, students have many books regarding their course which is not in use, and also the new books are much expensive to buy first hand as compared to second hand for students.</a:t>
            </a:r>
          </a:p>
          <a:p>
            <a:pPr algn="just" eaLnBrk="1" hangingPunct="1"/>
            <a:endParaRPr lang="en-US" altLang="en-US" sz="3600" dirty="0">
              <a:solidFill>
                <a:schemeClr val="tx1"/>
              </a:solidFill>
              <a:latin typeface="Times New Roman" pitchFamily="18" charset="0"/>
            </a:endParaRPr>
          </a:p>
        </p:txBody>
      </p:sp>
      <p:sp>
        <p:nvSpPr>
          <p:cNvPr id="4" name="Slide Number Placeholder 3"/>
          <p:cNvSpPr>
            <a:spLocks noGrp="1"/>
          </p:cNvSpPr>
          <p:nvPr>
            <p:ph type="sldNum" sz="quarter" idx="12"/>
          </p:nvPr>
        </p:nvSpPr>
        <p:spPr>
          <a:xfrm>
            <a:off x="4343400" y="2133600"/>
            <a:ext cx="457200" cy="517525"/>
          </a:xfrm>
        </p:spPr>
        <p:txBody>
          <a:bodyPr/>
          <a:lstStyle/>
          <a:p>
            <a:fld id="{B6F15528-21DE-4FAA-801E-634DDDAF4B2B}" type="slidenum">
              <a:rPr lang="en-US" smtClean="0"/>
              <a:pPr/>
              <a:t>7</a:t>
            </a:fld>
            <a:endParaRPr lang="en-US" dirty="0"/>
          </a:p>
        </p:txBody>
      </p:sp>
      <p:sp>
        <p:nvSpPr>
          <p:cNvPr id="5122" name="Title 1"/>
          <p:cNvSpPr>
            <a:spLocks noGrp="1" noChangeArrowheads="1"/>
          </p:cNvSpPr>
          <p:nvPr>
            <p:ph type="ctrTitle"/>
          </p:nvPr>
        </p:nvSpPr>
        <p:spPr>
          <a:xfrm>
            <a:off x="228600" y="1066800"/>
            <a:ext cx="8229600" cy="1143000"/>
          </a:xfrm>
          <a:noFill/>
        </p:spPr>
        <p:txBody>
          <a:bodyPr>
            <a:normAutofit/>
          </a:bodyPr>
          <a:lstStyle/>
          <a:p>
            <a:pPr algn="l" eaLnBrk="1" hangingPunct="1"/>
            <a:r>
              <a:rPr lang="en-US" altLang="zh-CN" sz="2800" b="1" dirty="0">
                <a:solidFill>
                  <a:schemeClr val="tx1"/>
                </a:solidFill>
                <a:latin typeface="Calibri" pitchFamily="34" charset="0"/>
              </a:rPr>
              <a:t>PROBLEM STATEMENT</a:t>
            </a:r>
          </a:p>
        </p:txBody>
      </p:sp>
      <p:sp>
        <p:nvSpPr>
          <p:cNvPr id="6" name="Footer Placeholder 5"/>
          <p:cNvSpPr>
            <a:spLocks noGrp="1"/>
          </p:cNvSpPr>
          <p:nvPr>
            <p:ph type="ftr" sz="quarter" idx="11"/>
          </p:nvPr>
        </p:nvSpPr>
        <p:spPr/>
        <p:txBody>
          <a:bodyPr/>
          <a:lstStyle/>
          <a:p>
            <a:r>
              <a:rPr lang="en-US"/>
              <a:t>Department Of Information Technology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533400"/>
            <a:ext cx="7848600" cy="523220"/>
          </a:xfrm>
          <a:prstGeom prst="rect">
            <a:avLst/>
          </a:prstGeom>
          <a:noFill/>
        </p:spPr>
        <p:txBody>
          <a:bodyPr wrap="square" rtlCol="0">
            <a:spAutoFit/>
          </a:bodyPr>
          <a:lstStyle/>
          <a:p>
            <a:r>
              <a:rPr lang="en-IN" sz="2800" b="1" dirty="0">
                <a:latin typeface="Calibri" pitchFamily="34" charset="0"/>
              </a:rPr>
              <a:t>Survey of Existing System</a:t>
            </a:r>
          </a:p>
        </p:txBody>
      </p:sp>
      <p:sp>
        <p:nvSpPr>
          <p:cNvPr id="6" name="TextBox 5"/>
          <p:cNvSpPr txBox="1"/>
          <p:nvPr/>
        </p:nvSpPr>
        <p:spPr>
          <a:xfrm>
            <a:off x="381000" y="1447800"/>
            <a:ext cx="2209800" cy="738664"/>
          </a:xfrm>
          <a:prstGeom prst="rect">
            <a:avLst/>
          </a:prstGeom>
          <a:noFill/>
        </p:spPr>
        <p:txBody>
          <a:bodyPr wrap="square" rtlCol="0">
            <a:spAutoFit/>
          </a:bodyPr>
          <a:lstStyle/>
          <a:p>
            <a:r>
              <a:rPr lang="en-US" sz="2400" u="sng" dirty="0" err="1">
                <a:latin typeface="Calibri" pitchFamily="34" charset="0"/>
              </a:rPr>
              <a:t>Pustakkosh</a:t>
            </a:r>
            <a:r>
              <a:rPr lang="en-US" sz="2400" dirty="0">
                <a:latin typeface="Calibri" pitchFamily="34" charset="0"/>
              </a:rPr>
              <a:t> :-</a:t>
            </a:r>
            <a:endParaRPr lang="en-IN" sz="2400" dirty="0">
              <a:latin typeface="Calibri" pitchFamily="34" charset="0"/>
            </a:endParaRPr>
          </a:p>
          <a:p>
            <a:endParaRPr lang="en-IN" dirty="0"/>
          </a:p>
        </p:txBody>
      </p:sp>
      <p:pic>
        <p:nvPicPr>
          <p:cNvPr id="7" name="Picture 6"/>
          <p:cNvPicPr/>
          <p:nvPr/>
        </p:nvPicPr>
        <p:blipFill>
          <a:blip r:embed="rId2" cstate="print"/>
          <a:stretch>
            <a:fillRect/>
          </a:stretch>
        </p:blipFill>
        <p:spPr>
          <a:xfrm>
            <a:off x="685800" y="2209800"/>
            <a:ext cx="7315200" cy="3505200"/>
          </a:xfrm>
          <a:prstGeom prst="rect">
            <a:avLst/>
          </a:prstGeom>
        </p:spPr>
      </p:pic>
      <p:sp>
        <p:nvSpPr>
          <p:cNvPr id="9" name="Slide Number Placeholder 8"/>
          <p:cNvSpPr>
            <a:spLocks noGrp="1"/>
          </p:cNvSpPr>
          <p:nvPr>
            <p:ph type="sldNum" sz="quarter" idx="12"/>
          </p:nvPr>
        </p:nvSpPr>
        <p:spPr/>
        <p:txBody>
          <a:bodyPr/>
          <a:lstStyle/>
          <a:p>
            <a:fld id="{B6F15528-21DE-4FAA-801E-634DDDAF4B2B}" type="slidenum">
              <a:rPr lang="en-US" smtClean="0"/>
              <a:pPr/>
              <a:t>8</a:t>
            </a:fld>
            <a:endParaRPr lang="en-US"/>
          </a:p>
        </p:txBody>
      </p:sp>
      <p:sp>
        <p:nvSpPr>
          <p:cNvPr id="10" name="Footer Placeholder 9"/>
          <p:cNvSpPr>
            <a:spLocks noGrp="1"/>
          </p:cNvSpPr>
          <p:nvPr>
            <p:ph type="ftr" sz="quarter" idx="11"/>
          </p:nvPr>
        </p:nvSpPr>
        <p:spPr/>
        <p:txBody>
          <a:bodyPr/>
          <a:lstStyle/>
          <a:p>
            <a:r>
              <a:rPr lang="en-US"/>
              <a:t>Department Of Information Technology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a:r>
              <a:rPr lang="en-IN" sz="2800" b="1" dirty="0">
                <a:solidFill>
                  <a:schemeClr val="tx1"/>
                </a:solidFill>
                <a:latin typeface="Calibri" pitchFamily="34" charset="0"/>
              </a:rPr>
              <a:t>Advantage</a:t>
            </a:r>
          </a:p>
        </p:txBody>
      </p:sp>
      <p:sp>
        <p:nvSpPr>
          <p:cNvPr id="4" name="Content Placeholder 3"/>
          <p:cNvSpPr>
            <a:spLocks noGrp="1"/>
          </p:cNvSpPr>
          <p:nvPr>
            <p:ph sz="quarter" idx="1"/>
          </p:nvPr>
        </p:nvSpPr>
        <p:spPr/>
        <p:txBody>
          <a:bodyPr>
            <a:normAutofit/>
          </a:bodyPr>
          <a:lstStyle/>
          <a:p>
            <a:pPr lvl="0"/>
            <a:r>
              <a:rPr lang="en-US" sz="2400" dirty="0">
                <a:latin typeface="Calibri" pitchFamily="34" charset="0"/>
              </a:rPr>
              <a:t>When students rent books from </a:t>
            </a:r>
            <a:r>
              <a:rPr lang="en-US" sz="2400" dirty="0" err="1">
                <a:latin typeface="Calibri" pitchFamily="34" charset="0"/>
              </a:rPr>
              <a:t>Pustakkosh</a:t>
            </a:r>
            <a:r>
              <a:rPr lang="en-US" sz="2400" dirty="0">
                <a:latin typeface="Calibri" pitchFamily="34" charset="0"/>
              </a:rPr>
              <a:t>, they pay a security deposit along with the rent. The deposit is returned as soon as the book is returned.</a:t>
            </a:r>
            <a:endParaRPr lang="en-IN" sz="2400" dirty="0">
              <a:latin typeface="Calibri" pitchFamily="34" charset="0"/>
            </a:endParaRPr>
          </a:p>
          <a:p>
            <a:pPr lvl="0"/>
            <a:r>
              <a:rPr lang="en-US" sz="2400" dirty="0">
                <a:latin typeface="Calibri" pitchFamily="34" charset="0"/>
              </a:rPr>
              <a:t>For students who do need books for ownership, the company provides an option of buying pre-rented books, marked for sale, which again brings down the cost. This option is available to students across India.</a:t>
            </a:r>
            <a:endParaRPr lang="en-IN" sz="2400" dirty="0">
              <a:latin typeface="Calibri" pitchFamily="34" charset="0"/>
            </a:endParaRPr>
          </a:p>
          <a:p>
            <a:pPr lvl="0"/>
            <a:r>
              <a:rPr lang="en-US" sz="2400" dirty="0">
                <a:latin typeface="Calibri" pitchFamily="34" charset="0"/>
              </a:rPr>
              <a:t>Students can sell their books to </a:t>
            </a:r>
            <a:r>
              <a:rPr lang="en-US" sz="2400" dirty="0" err="1">
                <a:latin typeface="Calibri" pitchFamily="34" charset="0"/>
              </a:rPr>
              <a:t>Pustakkosh</a:t>
            </a:r>
            <a:r>
              <a:rPr lang="en-US" sz="2400" dirty="0">
                <a:latin typeface="Calibri" pitchFamily="34" charset="0"/>
              </a:rPr>
              <a:t> too.</a:t>
            </a:r>
            <a:endParaRPr lang="en-IN" sz="2400" dirty="0">
              <a:latin typeface="Calibri" pitchFamily="34" charset="0"/>
            </a:endParaRPr>
          </a:p>
          <a:p>
            <a:endParaRPr lang="en-IN" sz="2400" dirty="0">
              <a:latin typeface="Calibri" pitchFamily="34" charset="0"/>
            </a:endParaRPr>
          </a:p>
        </p:txBody>
      </p:sp>
      <p:sp>
        <p:nvSpPr>
          <p:cNvPr id="5" name="TextBox 4"/>
          <p:cNvSpPr txBox="1"/>
          <p:nvPr/>
        </p:nvSpPr>
        <p:spPr>
          <a:xfrm>
            <a:off x="838200" y="1752600"/>
            <a:ext cx="184731" cy="369332"/>
          </a:xfrm>
          <a:prstGeom prst="rect">
            <a:avLst/>
          </a:prstGeom>
          <a:noFill/>
        </p:spPr>
        <p:txBody>
          <a:bodyPr wrap="none" rtlCol="0">
            <a:spAutoFit/>
          </a:bodyPr>
          <a:lstStyle/>
          <a:p>
            <a:endParaRPr lang="en-IN"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9</a:t>
            </a:fld>
            <a:endParaRPr lang="en-US"/>
          </a:p>
        </p:txBody>
      </p:sp>
      <p:sp>
        <p:nvSpPr>
          <p:cNvPr id="9" name="Footer Placeholder 8"/>
          <p:cNvSpPr>
            <a:spLocks noGrp="1"/>
          </p:cNvSpPr>
          <p:nvPr>
            <p:ph type="ftr" sz="quarter" idx="11"/>
          </p:nvPr>
        </p:nvSpPr>
        <p:spPr/>
        <p:txBody>
          <a:bodyPr/>
          <a:lstStyle/>
          <a:p>
            <a:r>
              <a:rPr lang="en-US"/>
              <a:t>Department Of Information Technology</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3077</TotalTime>
  <Words>1110</Words>
  <Application>Microsoft Office PowerPoint</Application>
  <PresentationFormat>On-screen Show (4:3)</PresentationFormat>
  <Paragraphs>154</Paragraphs>
  <Slides>30</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Algerian</vt:lpstr>
      <vt:lpstr>Arial</vt:lpstr>
      <vt:lpstr>Calibri</vt:lpstr>
      <vt:lpstr>方正舒体</vt:lpstr>
      <vt:lpstr>Georgia</vt:lpstr>
      <vt:lpstr>Times New Roman</vt:lpstr>
      <vt:lpstr>Wingdings</vt:lpstr>
      <vt:lpstr>Wingdings 2</vt:lpstr>
      <vt:lpstr>Civic</vt:lpstr>
      <vt:lpstr>Acropolis  institute of technologyand research</vt:lpstr>
      <vt:lpstr>PowerPoint Presentation</vt:lpstr>
      <vt:lpstr>PowerPoint Presentation</vt:lpstr>
      <vt:lpstr>PowerPoint Presentation</vt:lpstr>
      <vt:lpstr>PowerPoint Presentation</vt:lpstr>
      <vt:lpstr>Introduction</vt:lpstr>
      <vt:lpstr>PROBLEM STATEMENT</vt:lpstr>
      <vt:lpstr>PowerPoint Presentation</vt:lpstr>
      <vt:lpstr>Advantage</vt:lpstr>
      <vt:lpstr>Disadvantage</vt:lpstr>
      <vt:lpstr>PowerPoint Presentation</vt:lpstr>
      <vt:lpstr> Advantage </vt:lpstr>
      <vt:lpstr>Disadvantage</vt:lpstr>
      <vt:lpstr>PowerPoint Presentation</vt:lpstr>
      <vt:lpstr>PowerPoint Presentation</vt:lpstr>
      <vt:lpstr>     Objective</vt:lpstr>
      <vt:lpstr>SOLUTION PROPOSED</vt:lpstr>
      <vt:lpstr>Models/Diagrams ER Diagram</vt:lpstr>
      <vt:lpstr>   Use Case</vt:lpstr>
      <vt:lpstr>Implementation Home Page</vt:lpstr>
      <vt:lpstr>About us</vt:lpstr>
      <vt:lpstr>Admin Login</vt:lpstr>
      <vt:lpstr>User Login</vt:lpstr>
      <vt:lpstr>User Sign UP</vt:lpstr>
      <vt:lpstr>Book sell</vt:lpstr>
      <vt:lpstr>Search</vt:lpstr>
      <vt:lpstr>The Outcome discussion</vt:lpstr>
      <vt:lpstr>Conclusion</vt:lpstr>
      <vt:lpstr>Limitation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Manoj</dc:creator>
  <cp:lastModifiedBy>prachi</cp:lastModifiedBy>
  <cp:revision>65</cp:revision>
  <dcterms:created xsi:type="dcterms:W3CDTF">2006-08-16T00:00:00Z</dcterms:created>
  <dcterms:modified xsi:type="dcterms:W3CDTF">2018-11-01T06:54:34Z</dcterms:modified>
</cp:coreProperties>
</file>